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1/14/2025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0D72-9858-4013-B827-924991DAC94E}"/>
              </a:ext>
            </a:extLst>
          </p:cNvPr>
          <p:cNvSpPr>
            <a:spLocks noGrp="1"/>
          </p:cNvSpPr>
          <p:nvPr>
            <p:ph type="ctrTitle"/>
          </p:nvPr>
        </p:nvSpPr>
        <p:spPr/>
        <p:txBody>
          <a:bodyPr>
            <a:normAutofit fontScale="90000"/>
          </a:bodyPr>
          <a:lstStyle/>
          <a:p>
            <a:r>
              <a:rPr lang="en-US" dirty="0"/>
              <a:t>PROTECTION MECHANISMS IN COMPUTER SECURITY</a:t>
            </a:r>
          </a:p>
        </p:txBody>
      </p:sp>
      <p:sp>
        <p:nvSpPr>
          <p:cNvPr id="3" name="Subtitle 2">
            <a:extLst>
              <a:ext uri="{FF2B5EF4-FFF2-40B4-BE49-F238E27FC236}">
                <a16:creationId xmlns:a16="http://schemas.microsoft.com/office/drawing/2014/main" id="{2F4CF581-EAAE-4A25-B660-AC7C5B43291E}"/>
              </a:ext>
            </a:extLst>
          </p:cNvPr>
          <p:cNvSpPr>
            <a:spLocks noGrp="1"/>
          </p:cNvSpPr>
          <p:nvPr>
            <p:ph type="subTitle" idx="1"/>
          </p:nvPr>
        </p:nvSpPr>
        <p:spPr/>
        <p:txBody>
          <a:bodyPr/>
          <a:lstStyle/>
          <a:p>
            <a:r>
              <a:rPr lang="en-US" dirty="0"/>
              <a:t>MIS. KILUA</a:t>
            </a:r>
          </a:p>
        </p:txBody>
      </p:sp>
    </p:spTree>
    <p:extLst>
      <p:ext uri="{BB962C8B-B14F-4D97-AF65-F5344CB8AC3E}">
        <p14:creationId xmlns:p14="http://schemas.microsoft.com/office/powerpoint/2010/main" val="66744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56625-F8EE-4C30-A1AE-26893A0F6737}"/>
              </a:ext>
            </a:extLst>
          </p:cNvPr>
          <p:cNvSpPr>
            <a:spLocks noGrp="1"/>
          </p:cNvSpPr>
          <p:nvPr>
            <p:ph type="title"/>
          </p:nvPr>
        </p:nvSpPr>
        <p:spPr>
          <a:xfrm>
            <a:off x="1640156" y="583470"/>
            <a:ext cx="8911687" cy="879570"/>
          </a:xfrm>
        </p:spPr>
        <p:txBody>
          <a:bodyPr>
            <a:normAutofit/>
          </a:bodyPr>
          <a:lstStyle/>
          <a:p>
            <a:r>
              <a:rPr lang="en-US" sz="4000" dirty="0"/>
              <a:t>INTRODUCTION</a:t>
            </a:r>
          </a:p>
        </p:txBody>
      </p:sp>
      <p:sp>
        <p:nvSpPr>
          <p:cNvPr id="3" name="Content Placeholder 2">
            <a:extLst>
              <a:ext uri="{FF2B5EF4-FFF2-40B4-BE49-F238E27FC236}">
                <a16:creationId xmlns:a16="http://schemas.microsoft.com/office/drawing/2014/main" id="{8C3BADFC-96D7-4188-8695-C9B30B2A8E97}"/>
              </a:ext>
            </a:extLst>
          </p:cNvPr>
          <p:cNvSpPr>
            <a:spLocks noGrp="1"/>
          </p:cNvSpPr>
          <p:nvPr>
            <p:ph idx="1"/>
          </p:nvPr>
        </p:nvSpPr>
        <p:spPr>
          <a:xfrm>
            <a:off x="1636442" y="1706880"/>
            <a:ext cx="9996757" cy="4429760"/>
          </a:xfrm>
        </p:spPr>
        <p:txBody>
          <a:bodyPr>
            <a:normAutofit/>
          </a:bodyPr>
          <a:lstStyle/>
          <a:p>
            <a:r>
              <a:rPr lang="en-US" sz="2400" dirty="0"/>
              <a:t>Protection mechanisms are vital in securing computing systems by ensuring that only authorized users or processes have access to system resources, such as memory, files, or hardware. Different approaches or models can be employed to protect resources, depending on the system's design, security needs, and usage context. </a:t>
            </a:r>
          </a:p>
          <a:p>
            <a:r>
              <a:rPr lang="en-US" sz="2400" dirty="0"/>
              <a:t>Below are key protection mechanisms, including </a:t>
            </a:r>
            <a:r>
              <a:rPr lang="en-US" sz="2400" b="1" dirty="0"/>
              <a:t>No Protection</a:t>
            </a:r>
            <a:r>
              <a:rPr lang="en-US" sz="2400" dirty="0"/>
              <a:t>, </a:t>
            </a:r>
            <a:r>
              <a:rPr lang="en-US" sz="2400" b="1" dirty="0"/>
              <a:t>Isolation</a:t>
            </a:r>
            <a:r>
              <a:rPr lang="en-US" sz="2400" dirty="0"/>
              <a:t>, </a:t>
            </a:r>
            <a:r>
              <a:rPr lang="en-US" sz="2400" b="1" dirty="0"/>
              <a:t>Share All or Share Nothing</a:t>
            </a:r>
            <a:r>
              <a:rPr lang="en-US" sz="2400" dirty="0"/>
              <a:t>, </a:t>
            </a:r>
            <a:r>
              <a:rPr lang="en-US" sz="2400" b="1" dirty="0"/>
              <a:t>Share via Access Limitation</a:t>
            </a:r>
            <a:r>
              <a:rPr lang="en-US" sz="2400" dirty="0"/>
              <a:t>, </a:t>
            </a:r>
            <a:r>
              <a:rPr lang="en-US" sz="2400" b="1" dirty="0"/>
              <a:t>Share via Dynamic Capabilities</a:t>
            </a:r>
            <a:r>
              <a:rPr lang="en-US" sz="2400" dirty="0"/>
              <a:t>, and </a:t>
            </a:r>
            <a:r>
              <a:rPr lang="en-US" sz="2400" b="1" dirty="0"/>
              <a:t>Limit Use of an Object</a:t>
            </a:r>
            <a:r>
              <a:rPr lang="en-US" sz="2400" dirty="0"/>
              <a:t>.</a:t>
            </a:r>
          </a:p>
        </p:txBody>
      </p:sp>
    </p:spTree>
    <p:extLst>
      <p:ext uri="{BB962C8B-B14F-4D97-AF65-F5344CB8AC3E}">
        <p14:creationId xmlns:p14="http://schemas.microsoft.com/office/powerpoint/2010/main" val="3306908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1765-F2AC-4498-B2E0-E1937FFDB1E8}"/>
              </a:ext>
            </a:extLst>
          </p:cNvPr>
          <p:cNvSpPr>
            <a:spLocks noGrp="1"/>
          </p:cNvSpPr>
          <p:nvPr>
            <p:ph type="title"/>
          </p:nvPr>
        </p:nvSpPr>
        <p:spPr>
          <a:xfrm>
            <a:off x="2592925" y="624110"/>
            <a:ext cx="8911687" cy="1082770"/>
          </a:xfrm>
        </p:spPr>
        <p:txBody>
          <a:bodyPr>
            <a:normAutofit/>
          </a:bodyPr>
          <a:lstStyle/>
          <a:p>
            <a:r>
              <a:rPr lang="en-US" sz="4000" b="1" dirty="0"/>
              <a:t>1. No Protection</a:t>
            </a:r>
          </a:p>
        </p:txBody>
      </p:sp>
      <p:sp>
        <p:nvSpPr>
          <p:cNvPr id="3" name="Content Placeholder 2">
            <a:extLst>
              <a:ext uri="{FF2B5EF4-FFF2-40B4-BE49-F238E27FC236}">
                <a16:creationId xmlns:a16="http://schemas.microsoft.com/office/drawing/2014/main" id="{DF59C280-02AD-47BB-ADFC-C391719D27CB}"/>
              </a:ext>
            </a:extLst>
          </p:cNvPr>
          <p:cNvSpPr>
            <a:spLocks noGrp="1"/>
          </p:cNvSpPr>
          <p:nvPr>
            <p:ph idx="1"/>
          </p:nvPr>
        </p:nvSpPr>
        <p:spPr>
          <a:xfrm>
            <a:off x="1625600" y="1706880"/>
            <a:ext cx="10200640" cy="4287520"/>
          </a:xfrm>
        </p:spPr>
        <p:txBody>
          <a:bodyPr>
            <a:normAutofit/>
          </a:bodyPr>
          <a:lstStyle/>
          <a:p>
            <a:pPr marL="0" indent="0">
              <a:buNone/>
            </a:pPr>
            <a:r>
              <a:rPr lang="en-US" sz="2800" b="1" dirty="0"/>
              <a:t>Definition:</a:t>
            </a:r>
          </a:p>
          <a:p>
            <a:pPr marL="0" indent="0">
              <a:buNone/>
            </a:pPr>
            <a:r>
              <a:rPr lang="en-US" sz="2800" dirty="0"/>
              <a:t>In this scenario, no explicit security measures are implemented to protect resources. </a:t>
            </a:r>
          </a:p>
          <a:p>
            <a:pPr marL="0" indent="0">
              <a:buNone/>
            </a:pPr>
            <a:r>
              <a:rPr lang="en-US" sz="2800" dirty="0"/>
              <a:t>Access to resources is unrestricted, and anyone or any process can access, modify, or destroy data without any enforced security controls.</a:t>
            </a:r>
          </a:p>
          <a:p>
            <a:endParaRPr lang="en-US" dirty="0"/>
          </a:p>
        </p:txBody>
      </p:sp>
    </p:spTree>
    <p:extLst>
      <p:ext uri="{BB962C8B-B14F-4D97-AF65-F5344CB8AC3E}">
        <p14:creationId xmlns:p14="http://schemas.microsoft.com/office/powerpoint/2010/main" val="459350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B1FAB-15B8-4CBA-B670-F2BF6DDC264B}"/>
              </a:ext>
            </a:extLst>
          </p:cNvPr>
          <p:cNvSpPr>
            <a:spLocks noGrp="1"/>
          </p:cNvSpPr>
          <p:nvPr>
            <p:ph type="title"/>
          </p:nvPr>
        </p:nvSpPr>
        <p:spPr>
          <a:xfrm>
            <a:off x="2592925" y="624110"/>
            <a:ext cx="8911687" cy="109293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EDDE5F09-339E-49F2-AD98-A61C9C29D71E}"/>
              </a:ext>
            </a:extLst>
          </p:cNvPr>
          <p:cNvSpPr>
            <a:spLocks noGrp="1"/>
          </p:cNvSpPr>
          <p:nvPr>
            <p:ph idx="1"/>
          </p:nvPr>
        </p:nvSpPr>
        <p:spPr>
          <a:xfrm>
            <a:off x="1625600" y="1717040"/>
            <a:ext cx="10007600" cy="4257040"/>
          </a:xfrm>
        </p:spPr>
        <p:txBody>
          <a:bodyPr>
            <a:normAutofit/>
          </a:bodyPr>
          <a:lstStyle/>
          <a:p>
            <a:pPr marL="0" indent="0">
              <a:buNone/>
            </a:pPr>
            <a:r>
              <a:rPr lang="en-US" sz="2800" b="1" dirty="0"/>
              <a:t>Characteristics:</a:t>
            </a:r>
            <a:endParaRPr lang="en-US" sz="2800" dirty="0"/>
          </a:p>
          <a:p>
            <a:r>
              <a:rPr lang="en-US" sz="2800" b="1" dirty="0"/>
              <a:t>Open access</a:t>
            </a:r>
            <a:r>
              <a:rPr lang="en-US" sz="2800" dirty="0"/>
              <a:t>: No separation between users, processes, or memory areas.</a:t>
            </a:r>
          </a:p>
          <a:p>
            <a:r>
              <a:rPr lang="en-US" sz="2800" b="1" dirty="0"/>
              <a:t>Minimal overhead</a:t>
            </a:r>
            <a:r>
              <a:rPr lang="en-US" sz="2800" dirty="0"/>
              <a:t>: Because there are no protection mechanisms in place, there is less computational cost.</a:t>
            </a:r>
          </a:p>
          <a:p>
            <a:r>
              <a:rPr lang="en-US" sz="2800" b="1" dirty="0"/>
              <a:t>Vulnerable to attacks</a:t>
            </a:r>
            <a:r>
              <a:rPr lang="en-US" sz="2800" dirty="0"/>
              <a:t>: This approach is highly insecure and makes systems prone to malicious activities, unauthorized access, or accidental damage</a:t>
            </a:r>
            <a:r>
              <a:rPr lang="en-US" dirty="0"/>
              <a:t>.</a:t>
            </a:r>
          </a:p>
          <a:p>
            <a:endParaRPr lang="en-US" dirty="0"/>
          </a:p>
        </p:txBody>
      </p:sp>
    </p:spTree>
    <p:extLst>
      <p:ext uri="{BB962C8B-B14F-4D97-AF65-F5344CB8AC3E}">
        <p14:creationId xmlns:p14="http://schemas.microsoft.com/office/powerpoint/2010/main" val="359364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BA936-7560-4324-9E79-51E1DE50B745}"/>
              </a:ext>
            </a:extLst>
          </p:cNvPr>
          <p:cNvSpPr>
            <a:spLocks noGrp="1"/>
          </p:cNvSpPr>
          <p:nvPr>
            <p:ph type="title"/>
          </p:nvPr>
        </p:nvSpPr>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A98631C8-FB01-4330-8FF4-EF7B7378842D}"/>
              </a:ext>
            </a:extLst>
          </p:cNvPr>
          <p:cNvSpPr>
            <a:spLocks noGrp="1"/>
          </p:cNvSpPr>
          <p:nvPr>
            <p:ph idx="1"/>
          </p:nvPr>
        </p:nvSpPr>
        <p:spPr>
          <a:xfrm>
            <a:off x="2182812" y="1696720"/>
            <a:ext cx="8915400" cy="3777622"/>
          </a:xfrm>
        </p:spPr>
        <p:txBody>
          <a:bodyPr/>
          <a:lstStyle/>
          <a:p>
            <a:pPr marL="0" indent="0">
              <a:buNone/>
            </a:pPr>
            <a:r>
              <a:rPr lang="en-US" sz="2800" b="1" dirty="0"/>
              <a:t>Use Case:</a:t>
            </a:r>
            <a:endParaRPr lang="en-US" sz="2800" dirty="0"/>
          </a:p>
          <a:p>
            <a:r>
              <a:rPr lang="en-US" sz="2800" dirty="0"/>
              <a:t>Often seen in systems where security is not a concern (e.g., in some academic or experimental environments).</a:t>
            </a:r>
          </a:p>
          <a:p>
            <a:r>
              <a:rPr lang="en-US" sz="2800" dirty="0"/>
              <a:t>Typically unsuitable for production systems or those handling sensitive data.</a:t>
            </a:r>
          </a:p>
          <a:p>
            <a:endParaRPr lang="en-US" dirty="0"/>
          </a:p>
        </p:txBody>
      </p:sp>
    </p:spTree>
    <p:extLst>
      <p:ext uri="{BB962C8B-B14F-4D97-AF65-F5344CB8AC3E}">
        <p14:creationId xmlns:p14="http://schemas.microsoft.com/office/powerpoint/2010/main" val="2622400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BCA2-A058-47BB-8863-521C61E85CB0}"/>
              </a:ext>
            </a:extLst>
          </p:cNvPr>
          <p:cNvSpPr>
            <a:spLocks noGrp="1"/>
          </p:cNvSpPr>
          <p:nvPr>
            <p:ph type="title"/>
          </p:nvPr>
        </p:nvSpPr>
        <p:spPr>
          <a:xfrm>
            <a:off x="2592925" y="624110"/>
            <a:ext cx="8911687" cy="1113250"/>
          </a:xfrm>
        </p:spPr>
        <p:txBody>
          <a:bodyPr>
            <a:normAutofit fontScale="90000"/>
          </a:bodyPr>
          <a:lstStyle/>
          <a:p>
            <a:r>
              <a:rPr lang="en-US" sz="4400" b="1" dirty="0"/>
              <a:t>2. Isolation</a:t>
            </a:r>
            <a:br>
              <a:rPr lang="en-US" b="1" dirty="0"/>
            </a:br>
            <a:endParaRPr lang="en-US" dirty="0"/>
          </a:p>
        </p:txBody>
      </p:sp>
      <p:sp>
        <p:nvSpPr>
          <p:cNvPr id="3" name="Content Placeholder 2">
            <a:extLst>
              <a:ext uri="{FF2B5EF4-FFF2-40B4-BE49-F238E27FC236}">
                <a16:creationId xmlns:a16="http://schemas.microsoft.com/office/drawing/2014/main" id="{5E931D12-A198-4921-802B-D76BAF3B8409}"/>
              </a:ext>
            </a:extLst>
          </p:cNvPr>
          <p:cNvSpPr>
            <a:spLocks noGrp="1"/>
          </p:cNvSpPr>
          <p:nvPr>
            <p:ph idx="1"/>
          </p:nvPr>
        </p:nvSpPr>
        <p:spPr>
          <a:xfrm>
            <a:off x="1778000" y="2133600"/>
            <a:ext cx="9726612" cy="3777622"/>
          </a:xfrm>
        </p:spPr>
        <p:txBody>
          <a:bodyPr/>
          <a:lstStyle/>
          <a:p>
            <a:r>
              <a:rPr lang="en-US" sz="2800" b="1" dirty="0"/>
              <a:t>Definition:</a:t>
            </a:r>
            <a:br>
              <a:rPr lang="en-US" sz="2800" dirty="0"/>
            </a:br>
            <a:r>
              <a:rPr lang="en-US" sz="2800" dirty="0"/>
              <a:t>Isolation refers to the practice of separating resources, processes, or users such that they cannot interfere with one another or access each other's data. </a:t>
            </a:r>
          </a:p>
          <a:p>
            <a:r>
              <a:rPr lang="en-US" sz="2800" dirty="0"/>
              <a:t>This method ensures that a failure or compromise in one isolated segment does not affect others.</a:t>
            </a:r>
          </a:p>
          <a:p>
            <a:endParaRPr lang="en-US" dirty="0"/>
          </a:p>
        </p:txBody>
      </p:sp>
    </p:spTree>
    <p:extLst>
      <p:ext uri="{BB962C8B-B14F-4D97-AF65-F5344CB8AC3E}">
        <p14:creationId xmlns:p14="http://schemas.microsoft.com/office/powerpoint/2010/main" val="3489934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6E80-3B09-4F26-9E97-8F922EC4D9A3}"/>
              </a:ext>
            </a:extLst>
          </p:cNvPr>
          <p:cNvSpPr>
            <a:spLocks noGrp="1"/>
          </p:cNvSpPr>
          <p:nvPr>
            <p:ph type="title"/>
          </p:nvPr>
        </p:nvSpPr>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EF790D30-AF96-4026-A138-C8966CC8F0DB}"/>
              </a:ext>
            </a:extLst>
          </p:cNvPr>
          <p:cNvSpPr>
            <a:spLocks noGrp="1"/>
          </p:cNvSpPr>
          <p:nvPr>
            <p:ph idx="1"/>
          </p:nvPr>
        </p:nvSpPr>
        <p:spPr>
          <a:xfrm>
            <a:off x="1849120" y="1757680"/>
            <a:ext cx="9655492" cy="4476210"/>
          </a:xfrm>
        </p:spPr>
        <p:txBody>
          <a:bodyPr>
            <a:normAutofit fontScale="92500" lnSpcReduction="10000"/>
          </a:bodyPr>
          <a:lstStyle/>
          <a:p>
            <a:pPr marL="0" indent="0">
              <a:buNone/>
            </a:pPr>
            <a:r>
              <a:rPr lang="en-US" sz="2800" b="1" dirty="0"/>
              <a:t>Characteristics:</a:t>
            </a:r>
            <a:endParaRPr lang="en-US" sz="2800" dirty="0"/>
          </a:p>
          <a:p>
            <a:r>
              <a:rPr lang="en-US" sz="2800" b="1" dirty="0"/>
              <a:t>Memory isolation</a:t>
            </a:r>
            <a:r>
              <a:rPr lang="en-US" sz="2800" dirty="0"/>
              <a:t>: Different processes cannot read or write to each other's memory space (e.g., using virtual memory, containers).</a:t>
            </a:r>
          </a:p>
          <a:p>
            <a:r>
              <a:rPr lang="en-US" sz="2800" b="1" dirty="0"/>
              <a:t>Process isolation</a:t>
            </a:r>
            <a:r>
              <a:rPr lang="en-US" sz="2800" dirty="0"/>
              <a:t>: Each process operates in its own environment, with limited ability to interact with other processes unless explicitly allowed.</a:t>
            </a:r>
          </a:p>
          <a:p>
            <a:r>
              <a:rPr lang="en-US" sz="2800" b="1" dirty="0"/>
              <a:t>Containerization/Virtualization</a:t>
            </a:r>
            <a:r>
              <a:rPr lang="en-US" sz="2800" dirty="0"/>
              <a:t>: Technologies such as Docker containers or virtual machines provide isolation by creating separate environments for each process or group of processes.</a:t>
            </a:r>
          </a:p>
          <a:p>
            <a:endParaRPr lang="en-US" dirty="0"/>
          </a:p>
        </p:txBody>
      </p:sp>
    </p:spTree>
    <p:extLst>
      <p:ext uri="{BB962C8B-B14F-4D97-AF65-F5344CB8AC3E}">
        <p14:creationId xmlns:p14="http://schemas.microsoft.com/office/powerpoint/2010/main" val="3697431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CB7F-A6B4-479D-B483-D239449F9111}"/>
              </a:ext>
            </a:extLst>
          </p:cNvPr>
          <p:cNvSpPr>
            <a:spLocks noGrp="1"/>
          </p:cNvSpPr>
          <p:nvPr>
            <p:ph type="title"/>
          </p:nvPr>
        </p:nvSpPr>
        <p:spPr>
          <a:xfrm>
            <a:off x="2592925" y="624110"/>
            <a:ext cx="8911687" cy="110309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09342D12-0CAC-4A3B-BF2F-8A921029C8F6}"/>
              </a:ext>
            </a:extLst>
          </p:cNvPr>
          <p:cNvSpPr>
            <a:spLocks noGrp="1"/>
          </p:cNvSpPr>
          <p:nvPr>
            <p:ph idx="1"/>
          </p:nvPr>
        </p:nvSpPr>
        <p:spPr>
          <a:xfrm>
            <a:off x="1889760" y="1727200"/>
            <a:ext cx="9702800" cy="4506690"/>
          </a:xfrm>
        </p:spPr>
        <p:txBody>
          <a:bodyPr>
            <a:normAutofit/>
          </a:bodyPr>
          <a:lstStyle/>
          <a:p>
            <a:pPr marL="0" indent="0">
              <a:buNone/>
            </a:pPr>
            <a:r>
              <a:rPr lang="en-US" sz="2400" b="1" dirty="0"/>
              <a:t>Use Case:</a:t>
            </a:r>
            <a:endParaRPr lang="en-US" sz="2400" dirty="0"/>
          </a:p>
          <a:p>
            <a:r>
              <a:rPr lang="en-US" sz="2400" b="1" dirty="0"/>
              <a:t>Virtual machines</a:t>
            </a:r>
            <a:r>
              <a:rPr lang="en-US" sz="2400" dirty="0"/>
              <a:t>: Systems that run multiple virtual machines (VMs) are isolated from one another, reducing the risk of cross-contamination.</a:t>
            </a:r>
          </a:p>
          <a:p>
            <a:r>
              <a:rPr lang="en-US" sz="2400" b="1" dirty="0"/>
              <a:t>Web browsers</a:t>
            </a:r>
            <a:r>
              <a:rPr lang="en-US" sz="2400" dirty="0"/>
              <a:t>: Modern browsers isolate tabs from one another to prevent a malicious website from accessing data from another tab.</a:t>
            </a:r>
          </a:p>
          <a:p>
            <a:pPr marL="0" indent="0">
              <a:buNone/>
            </a:pPr>
            <a:r>
              <a:rPr lang="en-US" sz="2400" b="1" dirty="0"/>
              <a:t>Advantages:</a:t>
            </a:r>
            <a:endParaRPr lang="en-US" sz="2400" dirty="0"/>
          </a:p>
          <a:p>
            <a:r>
              <a:rPr lang="en-US" sz="2400" dirty="0"/>
              <a:t>Provides strong security by preventing unauthorized access.</a:t>
            </a:r>
          </a:p>
          <a:p>
            <a:r>
              <a:rPr lang="en-US" sz="2400" dirty="0"/>
              <a:t>Limits the impact of failures or attacks to isolated segments</a:t>
            </a:r>
            <a:r>
              <a:rPr lang="en-US" dirty="0"/>
              <a:t>.</a:t>
            </a:r>
          </a:p>
          <a:p>
            <a:endParaRPr lang="en-US" dirty="0"/>
          </a:p>
        </p:txBody>
      </p:sp>
    </p:spTree>
    <p:extLst>
      <p:ext uri="{BB962C8B-B14F-4D97-AF65-F5344CB8AC3E}">
        <p14:creationId xmlns:p14="http://schemas.microsoft.com/office/powerpoint/2010/main" val="274181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8DF1-B11B-4505-B446-A75F0AA04F98}"/>
              </a:ext>
            </a:extLst>
          </p:cNvPr>
          <p:cNvSpPr>
            <a:spLocks noGrp="1"/>
          </p:cNvSpPr>
          <p:nvPr>
            <p:ph type="title"/>
          </p:nvPr>
        </p:nvSpPr>
        <p:spPr>
          <a:xfrm>
            <a:off x="2592925" y="624110"/>
            <a:ext cx="8911687" cy="1031970"/>
          </a:xfrm>
        </p:spPr>
        <p:txBody>
          <a:bodyPr>
            <a:normAutofit fontScale="90000"/>
          </a:bodyPr>
          <a:lstStyle/>
          <a:p>
            <a:r>
              <a:rPr lang="en-US" sz="4400" b="1" dirty="0"/>
              <a:t>3. Share All or Share Nothing</a:t>
            </a:r>
            <a:br>
              <a:rPr lang="en-US" b="1" dirty="0"/>
            </a:br>
            <a:endParaRPr lang="en-US" dirty="0"/>
          </a:p>
        </p:txBody>
      </p:sp>
      <p:sp>
        <p:nvSpPr>
          <p:cNvPr id="3" name="Content Placeholder 2">
            <a:extLst>
              <a:ext uri="{FF2B5EF4-FFF2-40B4-BE49-F238E27FC236}">
                <a16:creationId xmlns:a16="http://schemas.microsoft.com/office/drawing/2014/main" id="{2844C7FB-C7CD-4C77-A89B-DF0986B7BA22}"/>
              </a:ext>
            </a:extLst>
          </p:cNvPr>
          <p:cNvSpPr>
            <a:spLocks noGrp="1"/>
          </p:cNvSpPr>
          <p:nvPr>
            <p:ph idx="1"/>
          </p:nvPr>
        </p:nvSpPr>
        <p:spPr>
          <a:xfrm>
            <a:off x="2359244" y="1767840"/>
            <a:ext cx="8911688" cy="3777622"/>
          </a:xfrm>
        </p:spPr>
        <p:txBody>
          <a:bodyPr/>
          <a:lstStyle/>
          <a:p>
            <a:pPr marL="0" indent="0">
              <a:buNone/>
            </a:pPr>
            <a:r>
              <a:rPr lang="en-US" sz="2800" b="1" dirty="0"/>
              <a:t>Definition:</a:t>
            </a:r>
            <a:br>
              <a:rPr lang="en-US" sz="2800" dirty="0"/>
            </a:br>
            <a:r>
              <a:rPr lang="en-US" sz="2800" dirty="0"/>
              <a:t>This mechanism defines a strict rule for sharing resources. </a:t>
            </a:r>
          </a:p>
          <a:p>
            <a:pPr marL="0" indent="0">
              <a:buNone/>
            </a:pPr>
            <a:r>
              <a:rPr lang="en-US" sz="2800" dirty="0"/>
              <a:t>A system can either share everything (all resources are accessible to everyone or every process) or share nothing (no resource is accessible unless explicitly granted).</a:t>
            </a:r>
          </a:p>
          <a:p>
            <a:endParaRPr lang="en-US" dirty="0"/>
          </a:p>
        </p:txBody>
      </p:sp>
    </p:spTree>
    <p:extLst>
      <p:ext uri="{BB962C8B-B14F-4D97-AF65-F5344CB8AC3E}">
        <p14:creationId xmlns:p14="http://schemas.microsoft.com/office/powerpoint/2010/main" val="2011421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CB1B-75EA-4F2B-8A61-36BCC7470AE0}"/>
              </a:ext>
            </a:extLst>
          </p:cNvPr>
          <p:cNvSpPr>
            <a:spLocks noGrp="1"/>
          </p:cNvSpPr>
          <p:nvPr>
            <p:ph type="title"/>
          </p:nvPr>
        </p:nvSpPr>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41EF3DE6-E5C1-4AA1-862F-ED91B10A3A1C}"/>
              </a:ext>
            </a:extLst>
          </p:cNvPr>
          <p:cNvSpPr>
            <a:spLocks noGrp="1"/>
          </p:cNvSpPr>
          <p:nvPr>
            <p:ph idx="1"/>
          </p:nvPr>
        </p:nvSpPr>
        <p:spPr>
          <a:xfrm>
            <a:off x="2398822" y="1717040"/>
            <a:ext cx="9299892" cy="4328160"/>
          </a:xfrm>
        </p:spPr>
        <p:txBody>
          <a:bodyPr/>
          <a:lstStyle/>
          <a:p>
            <a:pPr marL="0" indent="0">
              <a:buNone/>
            </a:pPr>
            <a:r>
              <a:rPr lang="en-US" sz="2800" b="1" dirty="0"/>
              <a:t>Characteristics:</a:t>
            </a:r>
            <a:endParaRPr lang="en-US" sz="2800" dirty="0"/>
          </a:p>
          <a:p>
            <a:r>
              <a:rPr lang="en-US" sz="2800" b="1" dirty="0"/>
              <a:t>Share All</a:t>
            </a:r>
            <a:r>
              <a:rPr lang="en-US" sz="2800" dirty="0"/>
              <a:t>: All resources are freely shared among users or processes. This can lead to vulnerabilities as any user or process can access critical resources.</a:t>
            </a:r>
          </a:p>
          <a:p>
            <a:r>
              <a:rPr lang="en-US" sz="2800" b="1" dirty="0"/>
              <a:t>Share Nothing</a:t>
            </a:r>
            <a:r>
              <a:rPr lang="en-US" sz="2800" dirty="0"/>
              <a:t>: No resources are shared. Each entity operates in complete isolation unless specific, explicit permissions are granted.</a:t>
            </a:r>
          </a:p>
          <a:p>
            <a:endParaRPr lang="en-US" dirty="0"/>
          </a:p>
        </p:txBody>
      </p:sp>
    </p:spTree>
    <p:extLst>
      <p:ext uri="{BB962C8B-B14F-4D97-AF65-F5344CB8AC3E}">
        <p14:creationId xmlns:p14="http://schemas.microsoft.com/office/powerpoint/2010/main" val="2266360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CAEB-CF28-438F-A534-4F116874B893}"/>
              </a:ext>
            </a:extLst>
          </p:cNvPr>
          <p:cNvSpPr>
            <a:spLocks noGrp="1"/>
          </p:cNvSpPr>
          <p:nvPr>
            <p:ph type="title"/>
          </p:nvPr>
        </p:nvSpPr>
        <p:spPr>
          <a:xfrm>
            <a:off x="2592925" y="624110"/>
            <a:ext cx="8911687" cy="97101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588E54B8-4464-4DA0-8C92-BE10ADA476DD}"/>
              </a:ext>
            </a:extLst>
          </p:cNvPr>
          <p:cNvSpPr>
            <a:spLocks noGrp="1"/>
          </p:cNvSpPr>
          <p:nvPr>
            <p:ph idx="1"/>
          </p:nvPr>
        </p:nvSpPr>
        <p:spPr>
          <a:xfrm>
            <a:off x="1595120" y="1540188"/>
            <a:ext cx="9909492" cy="4693701"/>
          </a:xfrm>
        </p:spPr>
        <p:txBody>
          <a:bodyPr>
            <a:normAutofit fontScale="92500" lnSpcReduction="20000"/>
          </a:bodyPr>
          <a:lstStyle/>
          <a:p>
            <a:pPr marL="0" indent="0">
              <a:buNone/>
            </a:pPr>
            <a:r>
              <a:rPr lang="en-US" sz="2800" b="1" dirty="0"/>
              <a:t>Use Case:</a:t>
            </a:r>
            <a:endParaRPr lang="en-US" sz="2800" dirty="0"/>
          </a:p>
          <a:p>
            <a:r>
              <a:rPr lang="en-US" sz="2800" b="1" dirty="0"/>
              <a:t>Share All</a:t>
            </a:r>
            <a:r>
              <a:rPr lang="en-US" sz="2800" dirty="0"/>
              <a:t>: Often used in environments where collaboration is prioritized over security, or in legacy systems.</a:t>
            </a:r>
          </a:p>
          <a:p>
            <a:r>
              <a:rPr lang="en-US" sz="2800" b="1" dirty="0"/>
              <a:t>Share Nothing</a:t>
            </a:r>
            <a:r>
              <a:rPr lang="en-US" sz="2800" dirty="0"/>
              <a:t>: Used in highly secure systems where access control is critical, and no user or process should have any privileges unless granted explicitly (e.g., strict database access control).</a:t>
            </a:r>
          </a:p>
          <a:p>
            <a:pPr marL="0" indent="0">
              <a:buNone/>
            </a:pPr>
            <a:r>
              <a:rPr lang="en-US" sz="2800" b="1" dirty="0"/>
              <a:t>Advantages:</a:t>
            </a:r>
            <a:endParaRPr lang="en-US" sz="2800" dirty="0"/>
          </a:p>
          <a:p>
            <a:r>
              <a:rPr lang="en-US" sz="2800" b="1" dirty="0"/>
              <a:t>Share All</a:t>
            </a:r>
            <a:r>
              <a:rPr lang="en-US" sz="2800" dirty="0"/>
              <a:t>: Easier to manage in environments requiring broad access and minimal restrictions.</a:t>
            </a:r>
          </a:p>
          <a:p>
            <a:r>
              <a:rPr lang="en-US" sz="2800" b="1" dirty="0"/>
              <a:t>Share Nothing</a:t>
            </a:r>
            <a:r>
              <a:rPr lang="en-US" sz="2800" dirty="0"/>
              <a:t>: Maximizes security by ensuring that only authorized entities can access resources.</a:t>
            </a:r>
          </a:p>
          <a:p>
            <a:endParaRPr lang="en-US" dirty="0"/>
          </a:p>
        </p:txBody>
      </p:sp>
    </p:spTree>
    <p:extLst>
      <p:ext uri="{BB962C8B-B14F-4D97-AF65-F5344CB8AC3E}">
        <p14:creationId xmlns:p14="http://schemas.microsoft.com/office/powerpoint/2010/main" val="1363779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24DBB-1264-4CE6-88C3-BB81EBB73035}"/>
              </a:ext>
            </a:extLst>
          </p:cNvPr>
          <p:cNvSpPr>
            <a:spLocks noGrp="1"/>
          </p:cNvSpPr>
          <p:nvPr>
            <p:ph type="title"/>
          </p:nvPr>
        </p:nvSpPr>
        <p:spPr>
          <a:xfrm>
            <a:off x="2592925" y="624110"/>
            <a:ext cx="8911687" cy="1062450"/>
          </a:xfrm>
        </p:spPr>
        <p:txBody>
          <a:bodyPr>
            <a:normAutofit fontScale="90000"/>
          </a:bodyPr>
          <a:lstStyle/>
          <a:p>
            <a:r>
              <a:rPr lang="en-US" sz="4400" b="1" dirty="0"/>
              <a:t>4. Share via Access Limitation</a:t>
            </a:r>
            <a:br>
              <a:rPr lang="en-US" b="1" dirty="0"/>
            </a:br>
            <a:endParaRPr lang="en-US" dirty="0"/>
          </a:p>
        </p:txBody>
      </p:sp>
      <p:sp>
        <p:nvSpPr>
          <p:cNvPr id="3" name="Content Placeholder 2">
            <a:extLst>
              <a:ext uri="{FF2B5EF4-FFF2-40B4-BE49-F238E27FC236}">
                <a16:creationId xmlns:a16="http://schemas.microsoft.com/office/drawing/2014/main" id="{66CA193E-ED0E-40B5-8E84-90DED947629E}"/>
              </a:ext>
            </a:extLst>
          </p:cNvPr>
          <p:cNvSpPr>
            <a:spLocks noGrp="1"/>
          </p:cNvSpPr>
          <p:nvPr>
            <p:ph idx="1"/>
          </p:nvPr>
        </p:nvSpPr>
        <p:spPr>
          <a:xfrm>
            <a:off x="2103120" y="1778000"/>
            <a:ext cx="9401492" cy="4175760"/>
          </a:xfrm>
        </p:spPr>
        <p:txBody>
          <a:bodyPr>
            <a:normAutofit lnSpcReduction="10000"/>
          </a:bodyPr>
          <a:lstStyle/>
          <a:p>
            <a:pPr marL="0" indent="0">
              <a:buNone/>
            </a:pPr>
            <a:r>
              <a:rPr lang="en-US" sz="2800" b="1" dirty="0"/>
              <a:t>Definition:</a:t>
            </a:r>
            <a:br>
              <a:rPr lang="en-US" sz="2800" dirty="0"/>
            </a:br>
            <a:r>
              <a:rPr lang="en-US" sz="2800" dirty="0"/>
              <a:t>This protection mechanism allows sharing resources but only under certain conditions or limitations. Access is granted based on specific criteria (e.g., user roles, access permissions, or authentication).</a:t>
            </a:r>
          </a:p>
          <a:p>
            <a:pPr marL="0" indent="0">
              <a:buNone/>
            </a:pPr>
            <a:r>
              <a:rPr lang="en-US" sz="2800" b="1" dirty="0"/>
              <a:t>Characteristics:</a:t>
            </a:r>
            <a:endParaRPr lang="en-US" sz="2800" dirty="0"/>
          </a:p>
          <a:p>
            <a:r>
              <a:rPr lang="en-US" sz="2800" b="1" dirty="0"/>
              <a:t>Access Control Lists (ACLs)</a:t>
            </a:r>
            <a:r>
              <a:rPr lang="en-US" sz="2800" dirty="0"/>
              <a:t>: Define which users or groups can access specific resources and what actions they can perform (read, write, execute).</a:t>
            </a:r>
          </a:p>
          <a:p>
            <a:endParaRPr lang="en-US" dirty="0"/>
          </a:p>
        </p:txBody>
      </p:sp>
    </p:spTree>
    <p:extLst>
      <p:ext uri="{BB962C8B-B14F-4D97-AF65-F5344CB8AC3E}">
        <p14:creationId xmlns:p14="http://schemas.microsoft.com/office/powerpoint/2010/main" val="2482845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5416C-5AB2-45F2-A964-0C36B7DC0509}"/>
              </a:ext>
            </a:extLst>
          </p:cNvPr>
          <p:cNvSpPr>
            <a:spLocks noGrp="1"/>
          </p:cNvSpPr>
          <p:nvPr>
            <p:ph type="title"/>
          </p:nvPr>
        </p:nvSpPr>
        <p:spPr>
          <a:xfrm>
            <a:off x="2592925" y="624110"/>
            <a:ext cx="8911687" cy="101165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878EEC3-2654-4651-A25C-6CDC394A7954}"/>
              </a:ext>
            </a:extLst>
          </p:cNvPr>
          <p:cNvSpPr>
            <a:spLocks noGrp="1"/>
          </p:cNvSpPr>
          <p:nvPr>
            <p:ph idx="1"/>
          </p:nvPr>
        </p:nvSpPr>
        <p:spPr>
          <a:xfrm>
            <a:off x="1493520" y="1540188"/>
            <a:ext cx="10011092" cy="4693701"/>
          </a:xfrm>
        </p:spPr>
        <p:txBody>
          <a:bodyPr>
            <a:noAutofit/>
          </a:bodyPr>
          <a:lstStyle/>
          <a:p>
            <a:r>
              <a:rPr lang="en-US" sz="2800" b="1" dirty="0"/>
              <a:t>Role-Based Access Control (RBAC): </a:t>
            </a:r>
            <a:r>
              <a:rPr lang="en-US" sz="2800" dirty="0"/>
              <a:t>Users are assigned roles, and access to resources is determined by the roles, not the individual user identity.</a:t>
            </a:r>
          </a:p>
          <a:p>
            <a:r>
              <a:rPr lang="en-US" sz="2800" b="1" dirty="0"/>
              <a:t>Time-based restrictions</a:t>
            </a:r>
            <a:r>
              <a:rPr lang="en-US" sz="2800" dirty="0"/>
              <a:t>: Access to resources may be allowed only during specific times or under certain conditions.</a:t>
            </a:r>
          </a:p>
          <a:p>
            <a:r>
              <a:rPr lang="en-US" sz="2800" b="1" dirty="0"/>
              <a:t>Usage of encryption: </a:t>
            </a:r>
            <a:r>
              <a:rPr lang="en-US" sz="2800" dirty="0"/>
              <a:t>Even when sharing resources, data can be encrypted, limiting who can decrypt and access the actual content.</a:t>
            </a:r>
          </a:p>
        </p:txBody>
      </p:sp>
    </p:spTree>
    <p:extLst>
      <p:ext uri="{BB962C8B-B14F-4D97-AF65-F5344CB8AC3E}">
        <p14:creationId xmlns:p14="http://schemas.microsoft.com/office/powerpoint/2010/main" val="2219610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8C28-1727-4DC4-B0AA-0F1462954660}"/>
              </a:ext>
            </a:extLst>
          </p:cNvPr>
          <p:cNvSpPr>
            <a:spLocks noGrp="1"/>
          </p:cNvSpPr>
          <p:nvPr>
            <p:ph type="title"/>
          </p:nvPr>
        </p:nvSpPr>
        <p:spPr>
          <a:xfrm>
            <a:off x="2592925" y="624110"/>
            <a:ext cx="8911687" cy="9303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5C99F026-D9B3-49CF-BE48-2DF9AE293A35}"/>
              </a:ext>
            </a:extLst>
          </p:cNvPr>
          <p:cNvSpPr>
            <a:spLocks noGrp="1"/>
          </p:cNvSpPr>
          <p:nvPr>
            <p:ph idx="1"/>
          </p:nvPr>
        </p:nvSpPr>
        <p:spPr>
          <a:xfrm>
            <a:off x="1950720" y="1757680"/>
            <a:ext cx="9804400" cy="4267200"/>
          </a:xfrm>
        </p:spPr>
        <p:txBody>
          <a:bodyPr>
            <a:normAutofit fontScale="92500" lnSpcReduction="20000"/>
          </a:bodyPr>
          <a:lstStyle/>
          <a:p>
            <a:pPr marL="0" indent="0">
              <a:buNone/>
            </a:pPr>
            <a:r>
              <a:rPr lang="en-US" sz="2800" b="1" dirty="0"/>
              <a:t>Use Case:</a:t>
            </a:r>
            <a:endParaRPr lang="en-US" sz="2800" dirty="0"/>
          </a:p>
          <a:p>
            <a:r>
              <a:rPr lang="en-US" sz="2800" b="1" dirty="0"/>
              <a:t>File systems</a:t>
            </a:r>
            <a:r>
              <a:rPr lang="en-US" sz="2800" dirty="0"/>
              <a:t>: OS-level file systems use access control mechanisms to ensure that only authorized users can read or modify files.</a:t>
            </a:r>
          </a:p>
          <a:p>
            <a:r>
              <a:rPr lang="en-US" sz="2800" b="1" dirty="0"/>
              <a:t>Network resources</a:t>
            </a:r>
            <a:r>
              <a:rPr lang="en-US" sz="2800" dirty="0"/>
              <a:t>: Firewalls or network policies control which users or systems can access particular services (e.g., SSH, FTP).</a:t>
            </a:r>
          </a:p>
          <a:p>
            <a:pPr marL="0" indent="0">
              <a:buNone/>
            </a:pPr>
            <a:r>
              <a:rPr lang="en-US" sz="2800" b="1" dirty="0"/>
              <a:t>Advantages:</a:t>
            </a:r>
            <a:endParaRPr lang="en-US" sz="2800" dirty="0"/>
          </a:p>
          <a:p>
            <a:r>
              <a:rPr lang="en-US" sz="2800" dirty="0"/>
              <a:t>Provides flexibility by enabling controlled access based on policies.</a:t>
            </a:r>
          </a:p>
          <a:p>
            <a:r>
              <a:rPr lang="en-US" sz="2800" dirty="0"/>
              <a:t>Allows for fine-grained access control.</a:t>
            </a:r>
          </a:p>
          <a:p>
            <a:endParaRPr lang="en-US" dirty="0"/>
          </a:p>
        </p:txBody>
      </p:sp>
    </p:spTree>
    <p:extLst>
      <p:ext uri="{BB962C8B-B14F-4D97-AF65-F5344CB8AC3E}">
        <p14:creationId xmlns:p14="http://schemas.microsoft.com/office/powerpoint/2010/main" val="840922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FC28-B61F-47F4-80DD-2D9D449417E5}"/>
              </a:ext>
            </a:extLst>
          </p:cNvPr>
          <p:cNvSpPr>
            <a:spLocks noGrp="1"/>
          </p:cNvSpPr>
          <p:nvPr>
            <p:ph type="title"/>
          </p:nvPr>
        </p:nvSpPr>
        <p:spPr>
          <a:xfrm>
            <a:off x="2592925" y="624110"/>
            <a:ext cx="8911687" cy="1031970"/>
          </a:xfrm>
        </p:spPr>
        <p:txBody>
          <a:bodyPr>
            <a:noAutofit/>
          </a:bodyPr>
          <a:lstStyle/>
          <a:p>
            <a:r>
              <a:rPr lang="en-US" sz="4000" b="1" dirty="0"/>
              <a:t>5. Share via Dynamic Capabilities</a:t>
            </a:r>
            <a:br>
              <a:rPr lang="en-US" sz="4000" b="1" dirty="0"/>
            </a:br>
            <a:endParaRPr lang="en-US" sz="4000" dirty="0"/>
          </a:p>
        </p:txBody>
      </p:sp>
      <p:sp>
        <p:nvSpPr>
          <p:cNvPr id="3" name="Content Placeholder 2">
            <a:extLst>
              <a:ext uri="{FF2B5EF4-FFF2-40B4-BE49-F238E27FC236}">
                <a16:creationId xmlns:a16="http://schemas.microsoft.com/office/drawing/2014/main" id="{3A0D9B12-C50B-4958-8C5D-0FF81B903266}"/>
              </a:ext>
            </a:extLst>
          </p:cNvPr>
          <p:cNvSpPr>
            <a:spLocks noGrp="1"/>
          </p:cNvSpPr>
          <p:nvPr>
            <p:ph idx="1"/>
          </p:nvPr>
        </p:nvSpPr>
        <p:spPr>
          <a:xfrm>
            <a:off x="1778000" y="2133600"/>
            <a:ext cx="9726612" cy="3777622"/>
          </a:xfrm>
        </p:spPr>
        <p:txBody>
          <a:bodyPr/>
          <a:lstStyle/>
          <a:p>
            <a:r>
              <a:rPr lang="en-US" sz="2800" b="1" dirty="0"/>
              <a:t>Definition:</a:t>
            </a:r>
            <a:br>
              <a:rPr lang="en-US" sz="2800" dirty="0"/>
            </a:br>
            <a:r>
              <a:rPr lang="en-US" sz="2800" dirty="0"/>
              <a:t>Dynamic capabilities are a form of access control where access rights are dynamically granted based on the current context or state.</a:t>
            </a:r>
          </a:p>
          <a:p>
            <a:r>
              <a:rPr lang="en-US" sz="2800" dirty="0"/>
              <a:t>This mechanism allows users or processes to be granted access to resources during runtime, often using tokens or capability lists.</a:t>
            </a:r>
          </a:p>
          <a:p>
            <a:endParaRPr lang="en-US" dirty="0"/>
          </a:p>
        </p:txBody>
      </p:sp>
    </p:spTree>
    <p:extLst>
      <p:ext uri="{BB962C8B-B14F-4D97-AF65-F5344CB8AC3E}">
        <p14:creationId xmlns:p14="http://schemas.microsoft.com/office/powerpoint/2010/main" val="386830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6A6BD-108E-49AA-BEAC-CC15915FDFAE}"/>
              </a:ext>
            </a:extLst>
          </p:cNvPr>
          <p:cNvSpPr>
            <a:spLocks noGrp="1"/>
          </p:cNvSpPr>
          <p:nvPr>
            <p:ph type="title"/>
          </p:nvPr>
        </p:nvSpPr>
        <p:spPr>
          <a:xfrm>
            <a:off x="2592925" y="624110"/>
            <a:ext cx="8911687" cy="91005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2A1AD3D2-AF1A-4C72-8063-271748EF6576}"/>
              </a:ext>
            </a:extLst>
          </p:cNvPr>
          <p:cNvSpPr>
            <a:spLocks noGrp="1"/>
          </p:cNvSpPr>
          <p:nvPr>
            <p:ph idx="1"/>
          </p:nvPr>
        </p:nvSpPr>
        <p:spPr>
          <a:xfrm>
            <a:off x="2153920" y="1778000"/>
            <a:ext cx="9157652" cy="4124960"/>
          </a:xfrm>
        </p:spPr>
        <p:txBody>
          <a:bodyPr>
            <a:normAutofit lnSpcReduction="10000"/>
          </a:bodyPr>
          <a:lstStyle/>
          <a:p>
            <a:pPr marL="0" indent="0">
              <a:buNone/>
            </a:pPr>
            <a:r>
              <a:rPr lang="en-US" sz="2800" b="1" dirty="0"/>
              <a:t>Characteristics:</a:t>
            </a:r>
            <a:endParaRPr lang="en-US" sz="2800" dirty="0"/>
          </a:p>
          <a:p>
            <a:r>
              <a:rPr lang="en-US" sz="2800" b="1" dirty="0"/>
              <a:t>Tokens or Capabilities</a:t>
            </a:r>
            <a:r>
              <a:rPr lang="en-US" sz="2800" dirty="0"/>
              <a:t>: Access rights are represented by tokens (or "capabilities") that must be presented to access a resource. These capabilities are often temporary and can be dynamically updated or revoked.</a:t>
            </a:r>
          </a:p>
          <a:p>
            <a:r>
              <a:rPr lang="en-US" sz="2800" b="1" dirty="0"/>
              <a:t>Context-based</a:t>
            </a:r>
            <a:r>
              <a:rPr lang="en-US" sz="2800" dirty="0"/>
              <a:t>: Permissions might change based on user or process context, such as location, time, or current security posture.</a:t>
            </a:r>
          </a:p>
          <a:p>
            <a:endParaRPr lang="en-US" dirty="0"/>
          </a:p>
        </p:txBody>
      </p:sp>
    </p:spTree>
    <p:extLst>
      <p:ext uri="{BB962C8B-B14F-4D97-AF65-F5344CB8AC3E}">
        <p14:creationId xmlns:p14="http://schemas.microsoft.com/office/powerpoint/2010/main" val="2562894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06F29-AD10-4804-806C-132AB77D6F19}"/>
              </a:ext>
            </a:extLst>
          </p:cNvPr>
          <p:cNvSpPr>
            <a:spLocks noGrp="1"/>
          </p:cNvSpPr>
          <p:nvPr>
            <p:ph type="title"/>
          </p:nvPr>
        </p:nvSpPr>
        <p:spPr>
          <a:xfrm>
            <a:off x="2592925" y="624110"/>
            <a:ext cx="8911687" cy="108277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3A2FB9C2-5002-484C-A6D5-26FCD4D49F7F}"/>
              </a:ext>
            </a:extLst>
          </p:cNvPr>
          <p:cNvSpPr>
            <a:spLocks noGrp="1"/>
          </p:cNvSpPr>
          <p:nvPr>
            <p:ph idx="1"/>
          </p:nvPr>
        </p:nvSpPr>
        <p:spPr>
          <a:xfrm>
            <a:off x="2032000" y="1778000"/>
            <a:ext cx="9631680" cy="4455890"/>
          </a:xfrm>
        </p:spPr>
        <p:txBody>
          <a:bodyPr>
            <a:normAutofit fontScale="92500" lnSpcReduction="20000"/>
          </a:bodyPr>
          <a:lstStyle/>
          <a:p>
            <a:pPr marL="0" indent="0">
              <a:buNone/>
            </a:pPr>
            <a:r>
              <a:rPr lang="en-US" sz="2800" b="1" dirty="0"/>
              <a:t>Use Case:</a:t>
            </a:r>
            <a:endParaRPr lang="en-US" sz="2800" dirty="0"/>
          </a:p>
          <a:p>
            <a:r>
              <a:rPr lang="en-US" sz="2800" b="1" dirty="0"/>
              <a:t>Capability-based systems</a:t>
            </a:r>
            <a:r>
              <a:rPr lang="en-US" sz="2800" dirty="0"/>
              <a:t>: Some advanced OS designs or security models use capabilities to grant users specific rights to files, objects, or services.</a:t>
            </a:r>
          </a:p>
          <a:p>
            <a:r>
              <a:rPr lang="en-US" sz="2800" b="1" dirty="0"/>
              <a:t>Cloud services</a:t>
            </a:r>
            <a:r>
              <a:rPr lang="en-US" sz="2800" dirty="0"/>
              <a:t>: In cloud environments, dynamic capabilities are often used to assign permissions to users or services based on roles or contexts.</a:t>
            </a:r>
          </a:p>
          <a:p>
            <a:pPr marL="0" indent="0">
              <a:buNone/>
            </a:pPr>
            <a:r>
              <a:rPr lang="en-US" sz="2800" b="1" dirty="0"/>
              <a:t>Advantages:</a:t>
            </a:r>
            <a:endParaRPr lang="en-US" sz="2800" dirty="0"/>
          </a:p>
          <a:p>
            <a:r>
              <a:rPr lang="en-US" sz="2800" dirty="0"/>
              <a:t>Flexibility in access control.</a:t>
            </a:r>
          </a:p>
          <a:p>
            <a:r>
              <a:rPr lang="en-US" sz="2800" dirty="0"/>
              <a:t>Allows for contextual or transient permissions, which are ideal for certain high-security environments.</a:t>
            </a:r>
          </a:p>
          <a:p>
            <a:endParaRPr lang="en-US" dirty="0"/>
          </a:p>
        </p:txBody>
      </p:sp>
    </p:spTree>
    <p:extLst>
      <p:ext uri="{BB962C8B-B14F-4D97-AF65-F5344CB8AC3E}">
        <p14:creationId xmlns:p14="http://schemas.microsoft.com/office/powerpoint/2010/main" val="1163356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EE259-C296-49C8-B6CA-FD395A722558}"/>
              </a:ext>
            </a:extLst>
          </p:cNvPr>
          <p:cNvSpPr>
            <a:spLocks noGrp="1"/>
          </p:cNvSpPr>
          <p:nvPr>
            <p:ph type="title"/>
          </p:nvPr>
        </p:nvSpPr>
        <p:spPr>
          <a:xfrm>
            <a:off x="2592925" y="624110"/>
            <a:ext cx="8911687" cy="1113250"/>
          </a:xfrm>
        </p:spPr>
        <p:txBody>
          <a:bodyPr>
            <a:noAutofit/>
          </a:bodyPr>
          <a:lstStyle/>
          <a:p>
            <a:r>
              <a:rPr lang="en-US" sz="4000" b="1" dirty="0"/>
              <a:t>6. Limit Use of an Object</a:t>
            </a:r>
            <a:br>
              <a:rPr lang="en-US" sz="4000" b="1" dirty="0"/>
            </a:br>
            <a:endParaRPr lang="en-US" sz="4000" dirty="0"/>
          </a:p>
        </p:txBody>
      </p:sp>
      <p:sp>
        <p:nvSpPr>
          <p:cNvPr id="3" name="Content Placeholder 2">
            <a:extLst>
              <a:ext uri="{FF2B5EF4-FFF2-40B4-BE49-F238E27FC236}">
                <a16:creationId xmlns:a16="http://schemas.microsoft.com/office/drawing/2014/main" id="{D2016B78-8CBD-486B-A43B-19FD41BB87EA}"/>
              </a:ext>
            </a:extLst>
          </p:cNvPr>
          <p:cNvSpPr>
            <a:spLocks noGrp="1"/>
          </p:cNvSpPr>
          <p:nvPr>
            <p:ph idx="1"/>
          </p:nvPr>
        </p:nvSpPr>
        <p:spPr>
          <a:xfrm>
            <a:off x="1638300" y="1737360"/>
            <a:ext cx="10259060" cy="4165600"/>
          </a:xfrm>
        </p:spPr>
        <p:txBody>
          <a:bodyPr/>
          <a:lstStyle/>
          <a:p>
            <a:r>
              <a:rPr lang="en-US" sz="2800" b="1" dirty="0"/>
              <a:t>Definition:</a:t>
            </a:r>
            <a:br>
              <a:rPr lang="en-US" sz="2800" dirty="0"/>
            </a:br>
            <a:r>
              <a:rPr lang="en-US" sz="2800" dirty="0"/>
              <a:t>This mechanism involves restricting how, when, and to what extent an object (e.g., file, memory segment, process) can be used.</a:t>
            </a:r>
          </a:p>
          <a:p>
            <a:r>
              <a:rPr lang="en-US" sz="2800" dirty="0"/>
              <a:t> Access to the object is tightly controlled to prevent misuse, such as restricting the ability to modify, execute, or even view certain data.</a:t>
            </a:r>
          </a:p>
          <a:p>
            <a:endParaRPr lang="en-US" dirty="0"/>
          </a:p>
        </p:txBody>
      </p:sp>
    </p:spTree>
    <p:extLst>
      <p:ext uri="{BB962C8B-B14F-4D97-AF65-F5344CB8AC3E}">
        <p14:creationId xmlns:p14="http://schemas.microsoft.com/office/powerpoint/2010/main" val="296907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0560C-F254-4242-9854-6ACA5060D749}"/>
              </a:ext>
            </a:extLst>
          </p:cNvPr>
          <p:cNvSpPr>
            <a:spLocks noGrp="1"/>
          </p:cNvSpPr>
          <p:nvPr>
            <p:ph type="title"/>
          </p:nvPr>
        </p:nvSpPr>
        <p:spPr>
          <a:xfrm>
            <a:off x="2592925" y="624110"/>
            <a:ext cx="8911687" cy="104213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F37A50BE-D441-47DC-BFE9-2D9C0BEA4DC9}"/>
              </a:ext>
            </a:extLst>
          </p:cNvPr>
          <p:cNvSpPr>
            <a:spLocks noGrp="1"/>
          </p:cNvSpPr>
          <p:nvPr>
            <p:ph idx="1"/>
          </p:nvPr>
        </p:nvSpPr>
        <p:spPr>
          <a:xfrm>
            <a:off x="1981200" y="1747520"/>
            <a:ext cx="9269412" cy="4287520"/>
          </a:xfrm>
        </p:spPr>
        <p:txBody>
          <a:bodyPr>
            <a:normAutofit lnSpcReduction="10000"/>
          </a:bodyPr>
          <a:lstStyle/>
          <a:p>
            <a:pPr marL="0" indent="0">
              <a:buNone/>
            </a:pPr>
            <a:r>
              <a:rPr lang="en-US" sz="2800" b="1" dirty="0"/>
              <a:t>Characteristics:</a:t>
            </a:r>
            <a:endParaRPr lang="en-US" sz="2800" dirty="0"/>
          </a:p>
          <a:p>
            <a:r>
              <a:rPr lang="en-US" sz="2800" b="1" dirty="0"/>
              <a:t>Read-only permissions</a:t>
            </a:r>
            <a:r>
              <a:rPr lang="en-US" sz="2800" dirty="0"/>
              <a:t>: Users or processes may be given read-only access to a resource, meaning they can view the data but cannot modify it.</a:t>
            </a:r>
          </a:p>
          <a:p>
            <a:r>
              <a:rPr lang="en-US" sz="2800" b="1" dirty="0"/>
              <a:t>Limited execution</a:t>
            </a:r>
            <a:r>
              <a:rPr lang="en-US" sz="2800" dirty="0"/>
              <a:t>: The ability to execute a file or process may be limited to specific users, times, or conditions.</a:t>
            </a:r>
          </a:p>
          <a:p>
            <a:r>
              <a:rPr lang="en-US" sz="2800" b="1" dirty="0"/>
              <a:t>Time-based access</a:t>
            </a:r>
            <a:r>
              <a:rPr lang="en-US" sz="2800" dirty="0"/>
              <a:t>: Users may only be able to interact with an object for a specific period.</a:t>
            </a:r>
          </a:p>
          <a:p>
            <a:endParaRPr lang="en-US" dirty="0"/>
          </a:p>
        </p:txBody>
      </p:sp>
    </p:spTree>
    <p:extLst>
      <p:ext uri="{BB962C8B-B14F-4D97-AF65-F5344CB8AC3E}">
        <p14:creationId xmlns:p14="http://schemas.microsoft.com/office/powerpoint/2010/main" val="1018938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23879-31F5-49D5-BB4C-D32A8FB6DBA7}"/>
              </a:ext>
            </a:extLst>
          </p:cNvPr>
          <p:cNvSpPr>
            <a:spLocks noGrp="1"/>
          </p:cNvSpPr>
          <p:nvPr>
            <p:ph type="title"/>
          </p:nvPr>
        </p:nvSpPr>
        <p:spPr>
          <a:xfrm>
            <a:off x="2592925" y="624110"/>
            <a:ext cx="8911687" cy="99133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DADF1544-B5BC-4409-8664-DB62290BCFEC}"/>
              </a:ext>
            </a:extLst>
          </p:cNvPr>
          <p:cNvSpPr>
            <a:spLocks noGrp="1"/>
          </p:cNvSpPr>
          <p:nvPr>
            <p:ph idx="1"/>
          </p:nvPr>
        </p:nvSpPr>
        <p:spPr>
          <a:xfrm>
            <a:off x="1859280" y="1706880"/>
            <a:ext cx="9956800" cy="4165600"/>
          </a:xfrm>
        </p:spPr>
        <p:txBody>
          <a:bodyPr>
            <a:normAutofit fontScale="77500" lnSpcReduction="20000"/>
          </a:bodyPr>
          <a:lstStyle/>
          <a:p>
            <a:pPr marL="0" indent="0">
              <a:buNone/>
            </a:pPr>
            <a:r>
              <a:rPr lang="en-US" sz="3100" b="1" dirty="0"/>
              <a:t>Use Case:</a:t>
            </a:r>
            <a:endParaRPr lang="en-US" sz="3100" dirty="0"/>
          </a:p>
          <a:p>
            <a:r>
              <a:rPr lang="en-US" sz="3100" b="1" dirty="0"/>
              <a:t>System logs</a:t>
            </a:r>
            <a:r>
              <a:rPr lang="en-US" sz="3100" dirty="0"/>
              <a:t>: System administrators may restrict who can modify log files, allowing only read access to prevent tampering.</a:t>
            </a:r>
          </a:p>
          <a:p>
            <a:r>
              <a:rPr lang="en-US" sz="3100" b="1" dirty="0"/>
              <a:t>Critical system binaries</a:t>
            </a:r>
            <a:r>
              <a:rPr lang="en-US" sz="3100" dirty="0"/>
              <a:t>: Access to certain core executables may be limited to specific system processes to prevent unauthorized execution or modification.</a:t>
            </a:r>
          </a:p>
          <a:p>
            <a:pPr marL="0" indent="0">
              <a:buNone/>
            </a:pPr>
            <a:r>
              <a:rPr lang="en-US" sz="3100" b="1" dirty="0"/>
              <a:t>Advantages:</a:t>
            </a:r>
            <a:endParaRPr lang="en-US" sz="3100" dirty="0"/>
          </a:p>
          <a:p>
            <a:r>
              <a:rPr lang="en-US" sz="3100" dirty="0"/>
              <a:t>Limits the risk of abuse by tightly controlling interactions with critical objects.</a:t>
            </a:r>
          </a:p>
          <a:p>
            <a:r>
              <a:rPr lang="en-US" sz="3100" dirty="0"/>
              <a:t>Useful for reducing the attack surface by preventing unnecessary modifications.</a:t>
            </a:r>
          </a:p>
          <a:p>
            <a:endParaRPr lang="en-US" dirty="0"/>
          </a:p>
        </p:txBody>
      </p:sp>
    </p:spTree>
    <p:extLst>
      <p:ext uri="{BB962C8B-B14F-4D97-AF65-F5344CB8AC3E}">
        <p14:creationId xmlns:p14="http://schemas.microsoft.com/office/powerpoint/2010/main" val="2080206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66AD-2EE0-4BFC-AE87-F7FA65F5D809}"/>
              </a:ext>
            </a:extLst>
          </p:cNvPr>
          <p:cNvSpPr>
            <a:spLocks noGrp="1"/>
          </p:cNvSpPr>
          <p:nvPr>
            <p:ph type="title"/>
          </p:nvPr>
        </p:nvSpPr>
        <p:spPr>
          <a:xfrm>
            <a:off x="2592925" y="624110"/>
            <a:ext cx="8911687" cy="1042130"/>
          </a:xfrm>
        </p:spPr>
        <p:txBody>
          <a:bodyPr/>
          <a:lstStyle/>
          <a:p>
            <a:r>
              <a:rPr lang="en-US" sz="4000" dirty="0"/>
              <a:t>Conclusion</a:t>
            </a:r>
            <a:r>
              <a:rPr lang="en-US" dirty="0"/>
              <a:t> </a:t>
            </a:r>
          </a:p>
        </p:txBody>
      </p:sp>
      <p:sp>
        <p:nvSpPr>
          <p:cNvPr id="3" name="Content Placeholder 2">
            <a:extLst>
              <a:ext uri="{FF2B5EF4-FFF2-40B4-BE49-F238E27FC236}">
                <a16:creationId xmlns:a16="http://schemas.microsoft.com/office/drawing/2014/main" id="{10B666DA-4ECE-4442-983F-9EADD3ED8002}"/>
              </a:ext>
            </a:extLst>
          </p:cNvPr>
          <p:cNvSpPr>
            <a:spLocks noGrp="1"/>
          </p:cNvSpPr>
          <p:nvPr>
            <p:ph idx="1"/>
          </p:nvPr>
        </p:nvSpPr>
        <p:spPr>
          <a:xfrm>
            <a:off x="2113280" y="1808480"/>
            <a:ext cx="9320212" cy="3777622"/>
          </a:xfrm>
        </p:spPr>
        <p:txBody>
          <a:bodyPr>
            <a:normAutofit/>
          </a:bodyPr>
          <a:lstStyle/>
          <a:p>
            <a:r>
              <a:rPr lang="en-US" sz="2800" dirty="0"/>
              <a:t>Each protection mechanism serves different security needs, from highly controlled environments requiring fine-grained access to systems with minimal or no protection. </a:t>
            </a:r>
          </a:p>
          <a:p>
            <a:r>
              <a:rPr lang="en-US" sz="2800" dirty="0"/>
              <a:t>The choice of mechanism depends on the nature of the system, the resources being protected, and the level of security required.</a:t>
            </a:r>
          </a:p>
        </p:txBody>
      </p:sp>
    </p:spTree>
    <p:extLst>
      <p:ext uri="{BB962C8B-B14F-4D97-AF65-F5344CB8AC3E}">
        <p14:creationId xmlns:p14="http://schemas.microsoft.com/office/powerpoint/2010/main" val="372912087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94</TotalTime>
  <Words>1313</Words>
  <Application>Microsoft Office PowerPoint</Application>
  <PresentationFormat>Widescreen</PresentationFormat>
  <Paragraphs>94</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Century Gothic</vt:lpstr>
      <vt:lpstr>Wingdings 3</vt:lpstr>
      <vt:lpstr>Wisp</vt:lpstr>
      <vt:lpstr>PROTECTION MECHANISMS IN COMPUTER SECURITY</vt:lpstr>
      <vt:lpstr>INTRODUCTION</vt:lpstr>
      <vt:lpstr>1. No Protection</vt:lpstr>
      <vt:lpstr>Cont..</vt:lpstr>
      <vt:lpstr>Cont..</vt:lpstr>
      <vt:lpstr>2. Isolation </vt:lpstr>
      <vt:lpstr>Cont..</vt:lpstr>
      <vt:lpstr>Cont..</vt:lpstr>
      <vt:lpstr>3. Share All or Share Nothing </vt:lpstr>
      <vt:lpstr>Cont..</vt:lpstr>
      <vt:lpstr>Cont..</vt:lpstr>
      <vt:lpstr>4. Share via Access Limitation </vt:lpstr>
      <vt:lpstr>Cont..</vt:lpstr>
      <vt:lpstr>Cont..</vt:lpstr>
      <vt:lpstr>5. Share via Dynamic Capabilities </vt:lpstr>
      <vt:lpstr>Cont..</vt:lpstr>
      <vt:lpstr>Cont.</vt:lpstr>
      <vt:lpstr>6. Limit Use of an Object </vt:lpstr>
      <vt:lpstr>Cont..</vt:lpstr>
      <vt:lpstr>Cont..</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MECHANISM IN COMPUTER SECURITY</dc:title>
  <dc:creator>HP</dc:creator>
  <cp:lastModifiedBy>HP</cp:lastModifiedBy>
  <cp:revision>22</cp:revision>
  <dcterms:created xsi:type="dcterms:W3CDTF">2025-01-15T07:32:34Z</dcterms:created>
  <dcterms:modified xsi:type="dcterms:W3CDTF">2025-01-15T09:07:34Z</dcterms:modified>
</cp:coreProperties>
</file>