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0"/>
  </p:notesMasterIdLst>
  <p:sldIdLst>
    <p:sldId id="256" r:id="rId4"/>
    <p:sldId id="337" r:id="rId5"/>
    <p:sldId id="408" r:id="rId6"/>
    <p:sldId id="353" r:id="rId7"/>
    <p:sldId id="367" r:id="rId8"/>
    <p:sldId id="368" r:id="rId9"/>
    <p:sldId id="407" r:id="rId10"/>
    <p:sldId id="354" r:id="rId11"/>
    <p:sldId id="369" r:id="rId12"/>
    <p:sldId id="370" r:id="rId13"/>
    <p:sldId id="371" r:id="rId14"/>
    <p:sldId id="372" r:id="rId15"/>
    <p:sldId id="373" r:id="rId16"/>
    <p:sldId id="340" r:id="rId17"/>
    <p:sldId id="374" r:id="rId18"/>
    <p:sldId id="269" r:id="rId19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027696"/>
    <a:srgbClr val="4BACC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19" autoAdjust="0"/>
  </p:normalViewPr>
  <p:slideViewPr>
    <p:cSldViewPr>
      <p:cViewPr>
        <p:scale>
          <a:sx n="90" d="100"/>
          <a:sy n="90" d="100"/>
        </p:scale>
        <p:origin x="-816" y="-204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7A67B-CED2-4141-BC3F-21BA1BD1A40A}" type="datetimeFigureOut">
              <a:rPr lang="en-US" smtClean="0"/>
              <a:t>12/29/2022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A7354-2575-471D-BA73-5476801D6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0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3003798"/>
            <a:ext cx="4356124" cy="109536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1852" y="4068678"/>
            <a:ext cx="4356124" cy="50405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663788" y="661442"/>
            <a:ext cx="3816424" cy="3816424"/>
          </a:xfrm>
          <a:prstGeom prst="ellipse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788" y="2124462"/>
            <a:ext cx="3816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63640" y="2715766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3888" y="0"/>
            <a:ext cx="5580112" cy="51435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755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4000" y="0"/>
            <a:ext cx="5580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888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0177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4896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65735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12316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154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8897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19154" y="1529144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88224" y="1528537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21121" y="3204245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812316" y="3204245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75856" y="181632"/>
            <a:ext cx="586814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75856" y="757696"/>
            <a:ext cx="586814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12" y="220184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111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884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93205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93205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5263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5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267494"/>
            <a:ext cx="5328592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8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078088" y="0"/>
            <a:ext cx="2987824" cy="1779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56176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77912" y="1851670"/>
            <a:ext cx="2988000" cy="3291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183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0960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765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81632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71800" y="904998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71801" y="3055500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71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2990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72000" y="1721906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02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66" y="1327227"/>
            <a:ext cx="3168352" cy="3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022914" y="1463545"/>
            <a:ext cx="1827251" cy="282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017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769983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55976" y="2067694"/>
            <a:ext cx="4788024" cy="11521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88850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64914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52" r:id="rId5"/>
    <p:sldLayoutId id="2147483674" r:id="rId6"/>
    <p:sldLayoutId id="2147483673" r:id="rId7"/>
    <p:sldLayoutId id="2147483655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2" r:id="rId16"/>
    <p:sldLayoutId id="2147483675" r:id="rId17"/>
    <p:sldLayoutId id="2147483656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lim.diwani@udom.ac.t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9283" y="1034198"/>
            <a:ext cx="4356124" cy="2175481"/>
          </a:xfrm>
        </p:spPr>
        <p:txBody>
          <a:bodyPr/>
          <a:lstStyle/>
          <a:p>
            <a:r>
              <a:rPr lang="en-US" altLang="ko-KR" sz="2800" b="1" dirty="0" smtClean="0">
                <a:ea typeface="맑은 고딕" pitchFamily="50" charset="-127"/>
              </a:rPr>
              <a:t> PYTHON LECTURE Four </a:t>
            </a:r>
            <a:endParaRPr lang="en-US" altLang="ko-KR" sz="2800" b="1" dirty="0">
              <a:ea typeface="맑은 고딕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ko-KR" dirty="0" smtClean="0"/>
              <a:t>SALIM AMOUR DIWANI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>
                <a:hlinkClick r:id="rId2"/>
              </a:rPr>
              <a:t>s</a:t>
            </a:r>
            <a:r>
              <a:rPr lang="en-US" altLang="ko-KR" dirty="0" smtClean="0">
                <a:hlinkClick r:id="rId2"/>
              </a:rPr>
              <a:t>alim.diwani@udom.ac.tz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400907" cy="4570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Variables</a:t>
            </a:r>
            <a:r>
              <a:rPr lang="en-GB" sz="3200" dirty="0" smtClean="0"/>
              <a:t> </a:t>
            </a:r>
            <a:r>
              <a:rPr lang="en-GB" sz="3200" dirty="0"/>
              <a:t>are one of the fundamental building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blocks </a:t>
            </a:r>
            <a:r>
              <a:rPr lang="en-GB" sz="3200" dirty="0"/>
              <a:t>of </a:t>
            </a:r>
            <a:r>
              <a:rPr lang="en-GB" sz="3200" dirty="0" smtClean="0"/>
              <a:t>programs </a:t>
            </a:r>
            <a:r>
              <a:rPr lang="en-GB" sz="3200" dirty="0"/>
              <a:t>written in Python. Variables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hold </a:t>
            </a:r>
            <a:r>
              <a:rPr lang="en-GB" sz="3200" dirty="0"/>
              <a:t>data in </a:t>
            </a:r>
            <a:r>
              <a:rPr lang="en-GB" sz="3200" b="1" dirty="0" smtClean="0">
                <a:solidFill>
                  <a:srgbClr val="00FF00"/>
                </a:solidFill>
              </a:rPr>
              <a:t>memory</a:t>
            </a:r>
            <a:r>
              <a:rPr lang="en-GB" sz="3200" dirty="0"/>
              <a:t>. They have </a:t>
            </a:r>
            <a:r>
              <a:rPr lang="en-GB" sz="3200" b="1" dirty="0">
                <a:solidFill>
                  <a:srgbClr val="FF0000"/>
                </a:solidFill>
              </a:rPr>
              <a:t>names</a:t>
            </a:r>
            <a:r>
              <a:rPr lang="en-GB" sz="3200" dirty="0"/>
              <a:t>, and they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can </a:t>
            </a:r>
            <a:r>
              <a:rPr lang="en-GB" sz="3200" dirty="0"/>
              <a:t>be referenced </a:t>
            </a:r>
            <a:r>
              <a:rPr lang="en-GB" sz="3200" dirty="0" smtClean="0"/>
              <a:t>by </a:t>
            </a:r>
            <a:r>
              <a:rPr lang="en-GB" sz="3200" dirty="0"/>
              <a:t>those names. Variables </a:t>
            </a:r>
            <a:r>
              <a:rPr lang="en-GB" sz="3200" dirty="0" smtClean="0"/>
              <a:t>also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have</a:t>
            </a:r>
            <a:r>
              <a:rPr lang="en-GB" sz="3200" dirty="0"/>
              <a:t> </a:t>
            </a:r>
            <a:r>
              <a:rPr lang="en-GB" sz="3200" b="1" i="1" dirty="0">
                <a:solidFill>
                  <a:srgbClr val="FF0000"/>
                </a:solidFill>
              </a:rPr>
              <a:t>types</a:t>
            </a:r>
            <a:r>
              <a:rPr lang="en-GB" sz="3200" dirty="0"/>
              <a:t>, which </a:t>
            </a:r>
            <a:r>
              <a:rPr lang="en-GB" sz="3200" dirty="0" smtClean="0"/>
              <a:t>specify </a:t>
            </a:r>
            <a:r>
              <a:rPr lang="en-GB" sz="3200" dirty="0"/>
              <a:t>what type of data they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can </a:t>
            </a:r>
            <a:r>
              <a:rPr lang="en-GB" sz="3200" dirty="0"/>
              <a:t>store </a:t>
            </a:r>
            <a:r>
              <a:rPr lang="en-GB" sz="3200" dirty="0" smtClean="0"/>
              <a:t>(</a:t>
            </a:r>
            <a:r>
              <a:rPr lang="en-GB" sz="3200" dirty="0"/>
              <a:t>such as string and integer), and they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can </a:t>
            </a:r>
            <a:r>
              <a:rPr lang="en-GB" sz="3200" dirty="0"/>
              <a:t>be used in </a:t>
            </a:r>
            <a:r>
              <a:rPr lang="en-GB" sz="3200" dirty="0" smtClean="0"/>
              <a:t>expressions </a:t>
            </a:r>
            <a:r>
              <a:rPr lang="en-GB" sz="3200" dirty="0"/>
              <a:t>that use </a:t>
            </a:r>
            <a:r>
              <a:rPr lang="en-GB" sz="3200" b="1" i="1" dirty="0">
                <a:solidFill>
                  <a:srgbClr val="FF0000"/>
                </a:solidFill>
              </a:rPr>
              <a:t>operators</a:t>
            </a:r>
            <a:r>
              <a:rPr lang="en-GB" sz="3200" dirty="0"/>
              <a:t> 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(</a:t>
            </a:r>
            <a:r>
              <a:rPr lang="en-GB" sz="3200" dirty="0"/>
              <a:t>such as + and -) to </a:t>
            </a:r>
            <a:r>
              <a:rPr lang="en-GB" sz="3200" dirty="0" smtClean="0"/>
              <a:t>manipulate </a:t>
            </a:r>
            <a:r>
              <a:rPr lang="en-GB" sz="3200" dirty="0"/>
              <a:t>their values.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Variable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8571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Variables</a:t>
            </a:r>
            <a:r>
              <a:rPr lang="en-GB" sz="3200" dirty="0" smtClean="0"/>
              <a:t> is like a place holder for something else.</a:t>
            </a:r>
          </a:p>
          <a:p>
            <a:pPr algn="ctr"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400" b="1" dirty="0" smtClean="0">
                <a:solidFill>
                  <a:srgbClr val="00FF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Tuna = 5</a:t>
            </a:r>
          </a:p>
          <a:p>
            <a:pPr algn="ctr"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400" b="1" dirty="0" smtClean="0">
                <a:solidFill>
                  <a:srgbClr val="00FF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20 + Tuna</a:t>
            </a:r>
          </a:p>
          <a:p>
            <a:pPr algn="ctr"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400" b="1" dirty="0" smtClean="0">
                <a:solidFill>
                  <a:srgbClr val="00FF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Chicken = 18</a:t>
            </a:r>
          </a:p>
          <a:p>
            <a:pPr algn="ctr"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400" b="1" dirty="0" smtClean="0">
                <a:solidFill>
                  <a:srgbClr val="00FF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Chicken/Tuna</a:t>
            </a:r>
          </a:p>
          <a:p>
            <a:pPr algn="ctr"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400" b="1" dirty="0" smtClean="0">
                <a:solidFill>
                  <a:srgbClr val="00FF0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18/5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In python, variables are names that can be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assigned a value and then used to refer to 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latin typeface="Montserrat Light"/>
                <a:ea typeface="Montserrat Light"/>
                <a:cs typeface="Montserrat Light"/>
                <a:sym typeface="Montserrat Light"/>
              </a:rPr>
              <a:t>that value through your code.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Variable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5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25602" cy="4447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In Python, a variable is </a:t>
            </a:r>
            <a:r>
              <a:rPr lang="en-GB" sz="3200" b="1" dirty="0">
                <a:solidFill>
                  <a:srgbClr val="FF0000"/>
                </a:solidFill>
              </a:rPr>
              <a:t>declared</a:t>
            </a:r>
            <a:r>
              <a:rPr lang="en-GB" sz="3200" dirty="0"/>
              <a:t> and </a:t>
            </a:r>
            <a:r>
              <a:rPr lang="en-GB" sz="3200" b="1" dirty="0">
                <a:solidFill>
                  <a:srgbClr val="FF0000"/>
                </a:solidFill>
              </a:rPr>
              <a:t>assigned</a:t>
            </a:r>
            <a:r>
              <a:rPr lang="en-GB" sz="3200" dirty="0"/>
              <a:t> a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value using </a:t>
            </a:r>
            <a:r>
              <a:rPr lang="en-GB" sz="3200" dirty="0"/>
              <a:t>the assignment operator </a:t>
            </a:r>
            <a:r>
              <a:rPr lang="en-GB" sz="3200" b="1" dirty="0">
                <a:solidFill>
                  <a:srgbClr val="FF0000"/>
                </a:solidFill>
              </a:rPr>
              <a:t>=</a:t>
            </a:r>
            <a:r>
              <a:rPr lang="en-GB" sz="3200" dirty="0"/>
              <a:t>. The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variable </a:t>
            </a:r>
            <a:r>
              <a:rPr lang="en-GB" sz="3200" dirty="0"/>
              <a:t>is on the </a:t>
            </a:r>
            <a:r>
              <a:rPr lang="en-GB" sz="3200" b="1" dirty="0" smtClean="0">
                <a:solidFill>
                  <a:srgbClr val="00FF00"/>
                </a:solidFill>
              </a:rPr>
              <a:t>left-hand</a:t>
            </a:r>
            <a:r>
              <a:rPr lang="en-GB" sz="3200" dirty="0" smtClean="0"/>
              <a:t> </a:t>
            </a:r>
            <a:r>
              <a:rPr lang="en-GB" sz="3200" dirty="0"/>
              <a:t>side of the operator,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and </a:t>
            </a:r>
            <a:r>
              <a:rPr lang="en-GB" sz="3200" dirty="0"/>
              <a:t>the value being </a:t>
            </a:r>
            <a:r>
              <a:rPr lang="en-GB" sz="3200" dirty="0" smtClean="0"/>
              <a:t>assigned </a:t>
            </a:r>
            <a:r>
              <a:rPr lang="en-GB" sz="3200" dirty="0"/>
              <a:t>— which can be an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expression </a:t>
            </a:r>
            <a:r>
              <a:rPr lang="en-GB" sz="3200" dirty="0"/>
              <a:t>such as 2 + 2 </a:t>
            </a:r>
            <a:r>
              <a:rPr lang="en-GB" sz="3200" dirty="0" smtClean="0"/>
              <a:t>and </a:t>
            </a:r>
            <a:r>
              <a:rPr lang="en-GB" sz="3200" dirty="0"/>
              <a:t>can even include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other </a:t>
            </a:r>
            <a:r>
              <a:rPr lang="en-GB" sz="3200" dirty="0"/>
              <a:t>variables — is on the </a:t>
            </a:r>
            <a:r>
              <a:rPr lang="en-GB" sz="3200" b="1" dirty="0" smtClean="0">
                <a:solidFill>
                  <a:srgbClr val="00FF00"/>
                </a:solidFill>
              </a:rPr>
              <a:t>right-hand</a:t>
            </a:r>
            <a:r>
              <a:rPr lang="en-GB" sz="3200" dirty="0" smtClean="0"/>
              <a:t> </a:t>
            </a:r>
            <a:r>
              <a:rPr lang="en-GB" sz="3200" dirty="0"/>
              <a:t>side: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7037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40" y="699542"/>
            <a:ext cx="914444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800" dirty="0"/>
              <a:t>x = 1         </a:t>
            </a:r>
            <a:r>
              <a:rPr lang="en-GB" sz="2800" dirty="0" smtClean="0"/>
              <a:t>		</a:t>
            </a:r>
            <a:r>
              <a:rPr lang="en-GB" sz="2800" dirty="0" smtClean="0">
                <a:solidFill>
                  <a:srgbClr val="00FF00"/>
                </a:solidFill>
              </a:rPr>
              <a:t># </a:t>
            </a:r>
            <a:r>
              <a:rPr lang="en-GB" sz="2800" dirty="0">
                <a:solidFill>
                  <a:srgbClr val="00FF00"/>
                </a:solidFill>
              </a:rPr>
              <a:t>assign variable x the value 1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800" dirty="0"/>
              <a:t>y = x + 5     </a:t>
            </a:r>
            <a:r>
              <a:rPr lang="en-GB" sz="2800" dirty="0" smtClean="0"/>
              <a:t>	</a:t>
            </a:r>
            <a:r>
              <a:rPr lang="en-GB" sz="2800" dirty="0" smtClean="0">
                <a:solidFill>
                  <a:srgbClr val="00FF00"/>
                </a:solidFill>
              </a:rPr>
              <a:t># </a:t>
            </a:r>
            <a:r>
              <a:rPr lang="en-GB" sz="2800" dirty="0">
                <a:solidFill>
                  <a:srgbClr val="00FF00"/>
                </a:solidFill>
              </a:rPr>
              <a:t>assign variable y the value of x plus 5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r>
              <a:rPr lang="en-GB" sz="2800" dirty="0"/>
              <a:t>z = y         </a:t>
            </a:r>
            <a:r>
              <a:rPr lang="en-GB" sz="2800" dirty="0" smtClean="0"/>
              <a:t>		</a:t>
            </a:r>
            <a:r>
              <a:rPr lang="en-GB" sz="2800" dirty="0" smtClean="0">
                <a:solidFill>
                  <a:srgbClr val="00FF00"/>
                </a:solidFill>
              </a:rPr>
              <a:t># </a:t>
            </a:r>
            <a:r>
              <a:rPr lang="en-GB" sz="2800" dirty="0">
                <a:solidFill>
                  <a:srgbClr val="00FF00"/>
                </a:solidFill>
              </a:rPr>
              <a:t>assign variable z the value of y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332159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74682" cy="44781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Variables are fundamental to programming for two </a:t>
            </a:r>
            <a:endParaRPr lang="en-GB" sz="3200" dirty="0" smtClean="0"/>
          </a:p>
          <a:p>
            <a:r>
              <a:rPr lang="en-GB" sz="3200" dirty="0" smtClean="0"/>
              <a:t>reasons:</a:t>
            </a:r>
          </a:p>
          <a:p>
            <a:pPr marL="514350" indent="-514350">
              <a:buAutoNum type="arabicPeriod"/>
            </a:pPr>
            <a:r>
              <a:rPr lang="en-GB" sz="3200" b="1" dirty="0" smtClean="0">
                <a:solidFill>
                  <a:srgbClr val="FF0000"/>
                </a:solidFill>
              </a:rPr>
              <a:t>Variables </a:t>
            </a:r>
            <a:r>
              <a:rPr lang="en-GB" sz="3200" b="1" dirty="0">
                <a:solidFill>
                  <a:srgbClr val="FF0000"/>
                </a:solidFill>
              </a:rPr>
              <a:t>keep values accessible: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dirty="0" smtClean="0"/>
              <a:t>For example, you </a:t>
            </a:r>
            <a:r>
              <a:rPr lang="en-GB" sz="3200" dirty="0"/>
              <a:t>can </a:t>
            </a:r>
            <a:r>
              <a:rPr lang="en-GB" sz="3200" dirty="0" smtClean="0"/>
              <a:t>assign </a:t>
            </a:r>
            <a:r>
              <a:rPr lang="en-GB" sz="3200" dirty="0"/>
              <a:t>the result of some </a:t>
            </a:r>
            <a:endParaRPr lang="en-GB" sz="3200" dirty="0" smtClean="0"/>
          </a:p>
          <a:p>
            <a:r>
              <a:rPr lang="en-GB" sz="3200" dirty="0" smtClean="0"/>
              <a:t>time-consuming operation </a:t>
            </a:r>
            <a:r>
              <a:rPr lang="en-GB" sz="3200" dirty="0"/>
              <a:t>to </a:t>
            </a:r>
            <a:r>
              <a:rPr lang="en-GB" sz="3200" dirty="0" smtClean="0"/>
              <a:t>a variable </a:t>
            </a:r>
            <a:r>
              <a:rPr lang="en-GB" sz="3200" dirty="0"/>
              <a:t>so that </a:t>
            </a:r>
            <a:endParaRPr lang="en-GB" sz="3200" dirty="0" smtClean="0"/>
          </a:p>
          <a:p>
            <a:r>
              <a:rPr lang="en-GB" sz="3200" dirty="0" smtClean="0"/>
              <a:t>your </a:t>
            </a:r>
            <a:r>
              <a:rPr lang="en-GB" sz="3200" dirty="0"/>
              <a:t>program </a:t>
            </a:r>
            <a:r>
              <a:rPr lang="en-GB" sz="3200" dirty="0" smtClean="0"/>
              <a:t>does not </a:t>
            </a:r>
            <a:r>
              <a:rPr lang="en-GB" sz="3200" dirty="0"/>
              <a:t>have to perform </a:t>
            </a:r>
            <a:r>
              <a:rPr lang="en-GB" sz="3200" dirty="0" smtClean="0"/>
              <a:t>the </a:t>
            </a:r>
          </a:p>
          <a:p>
            <a:r>
              <a:rPr lang="en-GB" sz="3200" dirty="0" smtClean="0"/>
              <a:t>operation </a:t>
            </a:r>
            <a:r>
              <a:rPr lang="en-GB" sz="3200" dirty="0"/>
              <a:t>each time you </a:t>
            </a:r>
            <a:r>
              <a:rPr lang="en-GB" sz="3200" dirty="0" smtClean="0"/>
              <a:t>need </a:t>
            </a:r>
            <a:r>
              <a:rPr lang="en-GB" sz="3200" dirty="0"/>
              <a:t>to use the </a:t>
            </a:r>
            <a:r>
              <a:rPr lang="en-GB" sz="3200" dirty="0" smtClean="0"/>
              <a:t>result.</a:t>
            </a:r>
            <a:endParaRPr lang="en-GB" sz="32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28416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0633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2. </a:t>
            </a:r>
            <a:r>
              <a:rPr lang="en-GB" sz="3200" b="1" dirty="0" smtClean="0">
                <a:solidFill>
                  <a:srgbClr val="FF0000"/>
                </a:solidFill>
              </a:rPr>
              <a:t>Variables </a:t>
            </a:r>
            <a:r>
              <a:rPr lang="en-GB" sz="3200" b="1" dirty="0">
                <a:solidFill>
                  <a:srgbClr val="FF0000"/>
                </a:solidFill>
              </a:rPr>
              <a:t>give values context: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dirty="0" smtClean="0"/>
              <a:t>The </a:t>
            </a:r>
            <a:r>
              <a:rPr lang="en-GB" sz="3200" dirty="0"/>
              <a:t>number 28 could mean lots of different things</a:t>
            </a:r>
            <a:r>
              <a:rPr lang="en-GB" sz="3200" dirty="0" smtClean="0"/>
              <a:t>,</a:t>
            </a:r>
          </a:p>
          <a:p>
            <a:r>
              <a:rPr lang="en-GB" sz="3200" dirty="0" smtClean="0"/>
              <a:t>such </a:t>
            </a:r>
            <a:r>
              <a:rPr lang="en-GB" sz="3200" dirty="0"/>
              <a:t>as the number of students in a class, the </a:t>
            </a:r>
          </a:p>
          <a:p>
            <a:r>
              <a:rPr lang="en-GB" sz="3200" dirty="0" smtClean="0"/>
              <a:t>number </a:t>
            </a:r>
            <a:r>
              <a:rPr lang="en-GB" sz="3200" dirty="0"/>
              <a:t>of times a user has accessed a website, </a:t>
            </a:r>
            <a:endParaRPr lang="en-GB" sz="3200" dirty="0" smtClean="0"/>
          </a:p>
          <a:p>
            <a:r>
              <a:rPr lang="en-GB" sz="3200" dirty="0" smtClean="0"/>
              <a:t>and </a:t>
            </a:r>
            <a:r>
              <a:rPr lang="en-GB" sz="3200" dirty="0"/>
              <a:t>so on. Giving the value 28 a name like </a:t>
            </a:r>
            <a:endParaRPr lang="en-GB" sz="3200" dirty="0" smtClean="0"/>
          </a:p>
          <a:p>
            <a:r>
              <a:rPr lang="en-GB" sz="3200" dirty="0" err="1" smtClean="0"/>
              <a:t>num_students</a:t>
            </a:r>
            <a:r>
              <a:rPr lang="en-GB" sz="3200" dirty="0" smtClean="0"/>
              <a:t> </a:t>
            </a:r>
            <a:r>
              <a:rPr lang="en-GB" sz="3200" dirty="0"/>
              <a:t>makes the meaning of the value </a:t>
            </a:r>
            <a:endParaRPr lang="en-GB" sz="3200" dirty="0" smtClean="0"/>
          </a:p>
          <a:p>
            <a:r>
              <a:rPr lang="en-GB" sz="3200" dirty="0" smtClean="0"/>
              <a:t>clear</a:t>
            </a:r>
            <a:r>
              <a:rPr lang="en-GB" sz="3200" dirty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38931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70295" cy="343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Variable names can be as long or as short as you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like</a:t>
            </a:r>
            <a:r>
              <a:rPr lang="en-GB" sz="3200" dirty="0"/>
              <a:t>, </a:t>
            </a:r>
            <a:r>
              <a:rPr lang="en-GB" sz="3200" dirty="0" smtClean="0"/>
              <a:t>but </a:t>
            </a:r>
            <a:r>
              <a:rPr lang="en-GB" sz="3200" dirty="0"/>
              <a:t>there are a few rules that you must follow</a:t>
            </a:r>
            <a:r>
              <a:rPr lang="en-GB" sz="32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Variable names </a:t>
            </a:r>
            <a:r>
              <a:rPr lang="en-GB" sz="3200" dirty="0"/>
              <a:t>may contain </a:t>
            </a:r>
            <a:r>
              <a:rPr lang="en-GB" sz="3200" b="1" dirty="0" err="1">
                <a:solidFill>
                  <a:srgbClr val="FF0000"/>
                </a:solidFill>
              </a:rPr>
              <a:t>uppercase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dirty="0"/>
              <a:t>and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lowercase </a:t>
            </a:r>
            <a:r>
              <a:rPr lang="en-GB" sz="3200" dirty="0"/>
              <a:t>letters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smtClean="0">
                <a:solidFill>
                  <a:srgbClr val="00FF00"/>
                </a:solidFill>
              </a:rPr>
              <a:t>(</a:t>
            </a:r>
            <a:r>
              <a:rPr lang="en-GB" sz="3200" b="1" dirty="0">
                <a:solidFill>
                  <a:srgbClr val="00FF00"/>
                </a:solidFill>
              </a:rPr>
              <a:t>A–Z, a–z), </a:t>
            </a:r>
            <a:r>
              <a:rPr lang="en-GB" sz="3200" dirty="0"/>
              <a:t>digits </a:t>
            </a:r>
            <a:r>
              <a:rPr lang="en-GB" sz="3200" b="1" dirty="0">
                <a:solidFill>
                  <a:srgbClr val="00FF00"/>
                </a:solidFill>
              </a:rPr>
              <a:t>(0–9), </a:t>
            </a:r>
            <a:r>
              <a:rPr lang="en-GB" sz="3200" dirty="0"/>
              <a:t>and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underscores </a:t>
            </a:r>
            <a:r>
              <a:rPr lang="en-GB" sz="3200" b="1" dirty="0">
                <a:solidFill>
                  <a:srgbClr val="00FF00"/>
                </a:solidFill>
              </a:rPr>
              <a:t>(_)</a:t>
            </a:r>
            <a:r>
              <a:rPr lang="en-GB" sz="3200" dirty="0"/>
              <a:t>, but they </a:t>
            </a:r>
            <a:r>
              <a:rPr lang="en-GB" sz="3200" dirty="0" smtClean="0"/>
              <a:t>cannot </a:t>
            </a:r>
            <a:r>
              <a:rPr lang="en-GB" sz="3200" dirty="0"/>
              <a:t>begin with a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digit</a:t>
            </a:r>
            <a:r>
              <a:rPr lang="en-GB" sz="3200" b="1" dirty="0">
                <a:solidFill>
                  <a:srgbClr val="FF0000"/>
                </a:solidFill>
              </a:rPr>
              <a:t>.</a:t>
            </a:r>
            <a:endParaRPr lang="en-US" sz="3200" b="1" dirty="0">
              <a:solidFill>
                <a:srgbClr val="FF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26049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24616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For example, each of the following is a valid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Python variable </a:t>
            </a:r>
            <a:r>
              <a:rPr lang="en-GB" sz="3200" dirty="0"/>
              <a:t>name: </a:t>
            </a:r>
            <a:endParaRPr lang="en-GB" sz="3200" dirty="0" smtClean="0"/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 smtClean="0"/>
              <a:t>string1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 smtClean="0"/>
              <a:t>_</a:t>
            </a:r>
            <a:r>
              <a:rPr lang="en-GB" sz="3200" dirty="0"/>
              <a:t>a1p4a </a:t>
            </a:r>
            <a:endParaRPr lang="en-GB" sz="3200" dirty="0" smtClean="0"/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 err="1" smtClean="0"/>
              <a:t>list_of_names</a:t>
            </a:r>
            <a:r>
              <a:rPr lang="en-GB" sz="3200" dirty="0" smtClean="0"/>
              <a:t> 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11095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4804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The following aren’t valid variable names because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 they start with a digit: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9lives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99_balloons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2beOrNot2Be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179970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85711" cy="4570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In addition to English letters and digits, Python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variable names </a:t>
            </a:r>
            <a:r>
              <a:rPr lang="en-GB" sz="3200" dirty="0"/>
              <a:t>may contain many different valid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Unicode characters</a:t>
            </a:r>
            <a:r>
              <a:rPr lang="en-GB" sz="3200" dirty="0"/>
              <a:t>. </a:t>
            </a:r>
            <a:r>
              <a:rPr lang="en-GB" sz="3200" b="1" dirty="0">
                <a:solidFill>
                  <a:srgbClr val="FF0000"/>
                </a:solidFill>
              </a:rPr>
              <a:t>Unicode</a:t>
            </a:r>
            <a:r>
              <a:rPr lang="en-GB" sz="3200" dirty="0"/>
              <a:t> is a standard for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digitally representing </a:t>
            </a:r>
            <a:r>
              <a:rPr lang="en-GB" sz="3200" dirty="0"/>
              <a:t>characters used in most of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 </a:t>
            </a:r>
            <a:r>
              <a:rPr lang="en-GB" sz="3200" dirty="0"/>
              <a:t>world’s </a:t>
            </a:r>
            <a:r>
              <a:rPr lang="en-GB" sz="3200" dirty="0" smtClean="0"/>
              <a:t>writing </a:t>
            </a:r>
            <a:r>
              <a:rPr lang="en-GB" sz="3200" dirty="0"/>
              <a:t>systems. That means variable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names </a:t>
            </a:r>
            <a:r>
              <a:rPr lang="en-GB" sz="3200" dirty="0"/>
              <a:t>can contain </a:t>
            </a:r>
            <a:r>
              <a:rPr lang="en-GB" sz="3200" dirty="0" smtClean="0"/>
              <a:t>letters </a:t>
            </a:r>
            <a:r>
              <a:rPr lang="en-GB" sz="3200" dirty="0"/>
              <a:t>from non-English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alphabets</a:t>
            </a:r>
            <a:r>
              <a:rPr lang="en-GB" sz="3200" dirty="0"/>
              <a:t>, such as decorated letters like </a:t>
            </a:r>
            <a:r>
              <a:rPr lang="en-GB" sz="3200" b="1" dirty="0">
                <a:solidFill>
                  <a:srgbClr val="FF0000"/>
                </a:solidFill>
              </a:rPr>
              <a:t>é</a:t>
            </a:r>
            <a:r>
              <a:rPr lang="en-GB" sz="3200" dirty="0"/>
              <a:t> and </a:t>
            </a:r>
            <a:r>
              <a:rPr lang="en-GB" sz="3200" b="1" dirty="0">
                <a:solidFill>
                  <a:srgbClr val="FF0000"/>
                </a:solidFill>
              </a:rPr>
              <a:t>ü</a:t>
            </a:r>
            <a:r>
              <a:rPr lang="en-GB" sz="3200" dirty="0"/>
              <a:t>,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and </a:t>
            </a:r>
            <a:r>
              <a:rPr lang="en-GB" sz="3200" dirty="0"/>
              <a:t>even </a:t>
            </a:r>
            <a:r>
              <a:rPr lang="en-GB" sz="3200" dirty="0">
                <a:solidFill>
                  <a:srgbClr val="FF0000"/>
                </a:solidFill>
              </a:rPr>
              <a:t>Chinese</a:t>
            </a:r>
            <a:r>
              <a:rPr lang="en-GB" sz="3200" dirty="0"/>
              <a:t>, </a:t>
            </a:r>
            <a:r>
              <a:rPr lang="en-GB" sz="3200" dirty="0">
                <a:solidFill>
                  <a:srgbClr val="FF0000"/>
                </a:solidFill>
              </a:rPr>
              <a:t>Japanese</a:t>
            </a:r>
            <a:r>
              <a:rPr lang="en-GB" sz="3200" dirty="0"/>
              <a:t>, and </a:t>
            </a:r>
            <a:r>
              <a:rPr lang="en-GB" sz="3200" dirty="0">
                <a:solidFill>
                  <a:srgbClr val="FF0000"/>
                </a:solidFill>
              </a:rPr>
              <a:t>Arabic</a:t>
            </a:r>
            <a:r>
              <a:rPr lang="en-GB" sz="3200" dirty="0"/>
              <a:t> </a:t>
            </a:r>
            <a:r>
              <a:rPr lang="en-GB" sz="3200" dirty="0" smtClean="0"/>
              <a:t>symbols.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26651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16781" cy="2292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However, not every system can display decorated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characters</a:t>
            </a:r>
            <a:r>
              <a:rPr lang="en-GB" sz="3200" dirty="0"/>
              <a:t>, so it’s a good idea to avoid them if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you’re going </a:t>
            </a:r>
            <a:r>
              <a:rPr lang="en-GB" sz="3200" dirty="0"/>
              <a:t>to share your code with people in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different </a:t>
            </a:r>
            <a:r>
              <a:rPr lang="en-GB" sz="3200" dirty="0"/>
              <a:t>regions.</a:t>
            </a:r>
            <a:endParaRPr lang="en-GB" sz="3200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103089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44225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/>
              <a:t>Descriptive variable names are essential, especially for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complex </a:t>
            </a:r>
            <a:r>
              <a:rPr lang="en-GB" sz="2800" dirty="0"/>
              <a:t>programs. Writing descriptive names often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requires </a:t>
            </a:r>
            <a:r>
              <a:rPr lang="en-GB" sz="2800" dirty="0"/>
              <a:t>using multiple words. Don’t be afraid to use </a:t>
            </a:r>
            <a:r>
              <a:rPr lang="en-GB" sz="2800" dirty="0" smtClean="0"/>
              <a:t>long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variable names. In the following example, the value </a:t>
            </a:r>
            <a:r>
              <a:rPr lang="en-GB" sz="2800" dirty="0" smtClean="0"/>
              <a:t>3600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is assigned to the variable s</a:t>
            </a:r>
            <a:r>
              <a:rPr lang="en-GB" sz="2800" dirty="0" smtClean="0"/>
              <a:t>: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US" sz="2800" b="1" dirty="0">
                <a:solidFill>
                  <a:srgbClr val="FF0000"/>
                </a:solidFill>
              </a:rPr>
              <a:t>s = </a:t>
            </a:r>
            <a:r>
              <a:rPr lang="en-US" sz="2800" b="1" dirty="0" smtClean="0">
                <a:solidFill>
                  <a:srgbClr val="FF0000"/>
                </a:solidFill>
              </a:rPr>
              <a:t>3600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/>
              <a:t>The name s is totally ambiguous. Using a full word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Makes</a:t>
            </a:r>
            <a:r>
              <a:rPr lang="en-GB" sz="2800" dirty="0" smtClean="0"/>
              <a:t> </a:t>
            </a:r>
            <a:r>
              <a:rPr lang="en-GB" sz="2800" dirty="0" smtClean="0"/>
              <a:t>it </a:t>
            </a:r>
            <a:r>
              <a:rPr lang="en-GB" sz="2800" dirty="0"/>
              <a:t>a lot easier to understand what the code means: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b="1" dirty="0" smtClean="0">
                <a:solidFill>
                  <a:srgbClr val="FF0000"/>
                </a:solidFill>
              </a:rPr>
              <a:t>seconds </a:t>
            </a:r>
            <a:r>
              <a:rPr lang="en-GB" sz="2800" b="1" dirty="0">
                <a:solidFill>
                  <a:srgbClr val="FF0000"/>
                </a:solidFill>
              </a:rPr>
              <a:t>= 3600</a:t>
            </a:r>
            <a:endParaRPr lang="en-GB" sz="2700" b="1" dirty="0" smtClean="0">
              <a:solidFill>
                <a:srgbClr val="FF0000"/>
              </a:solidFill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7504" y="92609"/>
            <a:ext cx="9036496" cy="543185"/>
          </a:xfrm>
        </p:spPr>
        <p:txBody>
          <a:bodyPr/>
          <a:lstStyle/>
          <a:p>
            <a:r>
              <a:rPr lang="en-GB" sz="3000" b="1" dirty="0">
                <a:solidFill>
                  <a:srgbClr val="FF0000"/>
                </a:solidFill>
              </a:rPr>
              <a:t>Descriptive Names Are Better Than Short Names</a:t>
            </a:r>
            <a:endParaRPr 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8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</a:rPr>
              <a:t>Python Variable Naming Conventions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4763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many programming languages, it’s common to </a:t>
            </a:r>
            <a:endParaRPr lang="en-GB" sz="3200" dirty="0" smtClean="0"/>
          </a:p>
          <a:p>
            <a:r>
              <a:rPr lang="en-GB" sz="3200" dirty="0" smtClean="0"/>
              <a:t>write variable </a:t>
            </a:r>
            <a:r>
              <a:rPr lang="en-GB" sz="3200" dirty="0"/>
              <a:t>names in </a:t>
            </a:r>
            <a:r>
              <a:rPr lang="en-GB" sz="3200" dirty="0" err="1"/>
              <a:t>mixedCase</a:t>
            </a:r>
            <a:r>
              <a:rPr lang="en-GB" sz="3200" dirty="0"/>
              <a:t>. </a:t>
            </a:r>
            <a:endParaRPr lang="en-GB" sz="3200" dirty="0" smtClean="0"/>
          </a:p>
          <a:p>
            <a:r>
              <a:rPr lang="en-US" sz="3200" b="1" dirty="0">
                <a:solidFill>
                  <a:srgbClr val="FF0000"/>
                </a:solidFill>
              </a:rPr>
              <a:t>E</a:t>
            </a:r>
            <a:r>
              <a:rPr lang="en-US" sz="3200" b="1" dirty="0" smtClean="0">
                <a:solidFill>
                  <a:srgbClr val="FF0000"/>
                </a:solidFill>
              </a:rPr>
              <a:t>xample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numStudents</a:t>
            </a:r>
            <a:r>
              <a:rPr lang="en-US" sz="3200" b="1" dirty="0">
                <a:solidFill>
                  <a:srgbClr val="FF0000"/>
                </a:solidFill>
              </a:rPr>
              <a:t> and </a:t>
            </a:r>
            <a:r>
              <a:rPr lang="en-US" sz="3200" b="1" dirty="0" err="1" smtClean="0">
                <a:solidFill>
                  <a:srgbClr val="FF0000"/>
                </a:solidFill>
              </a:rPr>
              <a:t>listOfNames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GB" sz="3200" dirty="0"/>
              <a:t>In Python, however, it’s more common to write </a:t>
            </a:r>
            <a:endParaRPr lang="en-GB" sz="3200" dirty="0" smtClean="0"/>
          </a:p>
          <a:p>
            <a:r>
              <a:rPr lang="en-GB" sz="3200" dirty="0" smtClean="0"/>
              <a:t>variable names </a:t>
            </a:r>
            <a:r>
              <a:rPr lang="en-GB" sz="3200" dirty="0"/>
              <a:t>in </a:t>
            </a:r>
            <a:r>
              <a:rPr lang="en-GB" sz="3200" dirty="0" err="1"/>
              <a:t>lower_case_with_underscores</a:t>
            </a:r>
            <a:r>
              <a:rPr lang="en-GB" sz="3200" dirty="0" smtClean="0"/>
              <a:t>.</a:t>
            </a:r>
          </a:p>
          <a:p>
            <a:r>
              <a:rPr lang="en-GB" sz="3200" b="1" dirty="0" smtClean="0">
                <a:solidFill>
                  <a:srgbClr val="FF0000"/>
                </a:solidFill>
              </a:rPr>
              <a:t>Example, </a:t>
            </a:r>
            <a:r>
              <a:rPr lang="en-GB" sz="3200" b="1" dirty="0" err="1" smtClean="0">
                <a:solidFill>
                  <a:srgbClr val="FF0000"/>
                </a:solidFill>
              </a:rPr>
              <a:t>num_students</a:t>
            </a:r>
            <a:r>
              <a:rPr lang="en-GB" sz="3200" b="1" dirty="0" smtClean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rgbClr val="FF0000"/>
                </a:solidFill>
              </a:rPr>
              <a:t>and </a:t>
            </a:r>
            <a:r>
              <a:rPr lang="en-GB" sz="3200" b="1" dirty="0" err="1">
                <a:solidFill>
                  <a:srgbClr val="FF0000"/>
                </a:solidFill>
              </a:rPr>
              <a:t>list_of_names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</a:rPr>
              <a:t>Python Variable Naming Conventions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24804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There’s no rule mandating that you write your </a:t>
            </a:r>
            <a:endParaRPr lang="en-GB" sz="3200" dirty="0" smtClean="0"/>
          </a:p>
          <a:p>
            <a:r>
              <a:rPr lang="en-GB" sz="3200" dirty="0" smtClean="0"/>
              <a:t>variable names </a:t>
            </a:r>
            <a:r>
              <a:rPr lang="en-GB" sz="3200" dirty="0"/>
              <a:t>in </a:t>
            </a:r>
            <a:r>
              <a:rPr lang="en-GB" sz="3200" dirty="0" err="1"/>
              <a:t>lower_case_with_underscores</a:t>
            </a:r>
            <a:r>
              <a:rPr lang="en-GB" sz="3200" dirty="0"/>
              <a:t>. </a:t>
            </a:r>
            <a:endParaRPr lang="en-GB" sz="3200" dirty="0" smtClean="0"/>
          </a:p>
          <a:p>
            <a:r>
              <a:rPr lang="en-GB" sz="3200" dirty="0" smtClean="0"/>
              <a:t>The </a:t>
            </a:r>
            <a:r>
              <a:rPr lang="en-GB" sz="3200" dirty="0"/>
              <a:t>practice </a:t>
            </a:r>
            <a:r>
              <a:rPr lang="en-GB" sz="3200" dirty="0" smtClean="0"/>
              <a:t>is codified</a:t>
            </a:r>
            <a:r>
              <a:rPr lang="en-GB" sz="3200" dirty="0"/>
              <a:t>, though, in a document </a:t>
            </a:r>
            <a:endParaRPr lang="en-GB" sz="3200" dirty="0" smtClean="0"/>
          </a:p>
          <a:p>
            <a:r>
              <a:rPr lang="en-GB" sz="3200" dirty="0" smtClean="0"/>
              <a:t>called </a:t>
            </a:r>
            <a:r>
              <a:rPr lang="en-GB" sz="3200" b="1" dirty="0">
                <a:solidFill>
                  <a:srgbClr val="FF0000"/>
                </a:solidFill>
              </a:rPr>
              <a:t>PEP 8</a:t>
            </a:r>
            <a:r>
              <a:rPr lang="en-GB" sz="3200" dirty="0"/>
              <a:t>, which is </a:t>
            </a:r>
            <a:r>
              <a:rPr lang="en-GB" sz="3200" dirty="0" smtClean="0"/>
              <a:t>widely </a:t>
            </a:r>
            <a:r>
              <a:rPr lang="en-GB" sz="3200" dirty="0"/>
              <a:t>regarded as the </a:t>
            </a:r>
            <a:endParaRPr lang="en-GB" sz="3200" dirty="0" smtClean="0"/>
          </a:p>
          <a:p>
            <a:r>
              <a:rPr lang="en-GB" sz="3200" dirty="0" smtClean="0"/>
              <a:t>official </a:t>
            </a:r>
            <a:r>
              <a:rPr lang="en-GB" sz="3200" dirty="0"/>
              <a:t>style guide for writing </a:t>
            </a:r>
            <a:r>
              <a:rPr lang="en-GB" sz="3200" dirty="0" smtClean="0"/>
              <a:t>Python</a:t>
            </a:r>
            <a:r>
              <a:rPr lang="en-GB" sz="3200" dirty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16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75856" y="771550"/>
            <a:ext cx="2592288" cy="259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47864" y="171375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Thanks for Your Attention</a:t>
            </a:r>
          </a:p>
        </p:txBody>
      </p:sp>
      <p:sp>
        <p:nvSpPr>
          <p:cNvPr id="2" name="Donut 1"/>
          <p:cNvSpPr/>
          <p:nvPr/>
        </p:nvSpPr>
        <p:spPr>
          <a:xfrm>
            <a:off x="3145631" y="641325"/>
            <a:ext cx="2852738" cy="2852738"/>
          </a:xfrm>
          <a:prstGeom prst="donut">
            <a:avLst>
              <a:gd name="adj" fmla="val 16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4580</TotalTime>
  <Words>603</Words>
  <Application>Microsoft Office PowerPoint</Application>
  <PresentationFormat>On-screen Show (16:9)</PresentationFormat>
  <Paragraphs>109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HP</cp:lastModifiedBy>
  <cp:revision>221</cp:revision>
  <dcterms:created xsi:type="dcterms:W3CDTF">2016-12-05T23:26:54Z</dcterms:created>
  <dcterms:modified xsi:type="dcterms:W3CDTF">2022-12-29T08:59:11Z</dcterms:modified>
</cp:coreProperties>
</file>