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73" r:id="rId7"/>
    <p:sldId id="260" r:id="rId8"/>
    <p:sldId id="261" r:id="rId9"/>
    <p:sldId id="262" r:id="rId10"/>
    <p:sldId id="263" r:id="rId11"/>
    <p:sldId id="264" r:id="rId12"/>
    <p:sldId id="275" r:id="rId13"/>
    <p:sldId id="274" r:id="rId14"/>
    <p:sldId id="276" r:id="rId15"/>
    <p:sldId id="277" r:id="rId16"/>
    <p:sldId id="279" r:id="rId17"/>
    <p:sldId id="278" r:id="rId18"/>
    <p:sldId id="291" r:id="rId19"/>
    <p:sldId id="282" r:id="rId20"/>
    <p:sldId id="265" r:id="rId21"/>
    <p:sldId id="288" r:id="rId22"/>
    <p:sldId id="284" r:id="rId23"/>
    <p:sldId id="285" r:id="rId24"/>
    <p:sldId id="289" r:id="rId25"/>
    <p:sldId id="286" r:id="rId26"/>
    <p:sldId id="290" r:id="rId27"/>
    <p:sldId id="283" r:id="rId28"/>
    <p:sldId id="287" r:id="rId29"/>
    <p:sldId id="267" r:id="rId30"/>
    <p:sldId id="270" r:id="rId31"/>
    <p:sldId id="27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>
        <p:scale>
          <a:sx n="92" d="100"/>
          <a:sy n="92" d="100"/>
        </p:scale>
        <p:origin x="106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72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68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8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6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9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2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9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2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95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8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4A77A-C715-4BE4-9604-9CEE19DC46C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85E6E-6080-4BE9-83D8-2491325CC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0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etkirby.com/docs/cookbook/setup/development-environmen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rcelgsantos/learning-oop-in-php" TargetMode="External"/><Relationship Id="rId2" Type="http://schemas.openxmlformats.org/officeDocument/2006/relationships/hyperlink" Target="https://github.com/odan/learn-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imranpollob/oop-php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Learn/JavaScript/Objects/Object-oriented_programming" TargetMode="External"/><Relationship Id="rId2" Type="http://schemas.openxmlformats.org/officeDocument/2006/relationships/hyperlink" Target="https://www.php.net/manual/en/language.oop5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iorgiosironi.com/2009/12/practical-php-testing-is-here.html" TargetMode="External"/><Relationship Id="rId5" Type="http://schemas.openxmlformats.org/officeDocument/2006/relationships/hyperlink" Target="https://phptherightway.com/" TargetMode="External"/><Relationship Id="rId4" Type="http://schemas.openxmlformats.org/officeDocument/2006/relationships/hyperlink" Target="http://www.hackingwithph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1445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CP 311</a:t>
            </a:r>
            <a:br>
              <a:rPr lang="en-US" dirty="0"/>
            </a:br>
            <a:r>
              <a:rPr lang="en-US" dirty="0"/>
              <a:t>OOP in PHP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By: </a:t>
            </a:r>
            <a:r>
              <a:rPr lang="en-US" dirty="0" err="1"/>
              <a:t>Ramadhani</a:t>
            </a:r>
            <a:r>
              <a:rPr lang="en-US" dirty="0"/>
              <a:t> </a:t>
            </a:r>
            <a:r>
              <a:rPr lang="en-US" dirty="0" err="1"/>
              <a:t>Mbaga</a:t>
            </a:r>
            <a:endParaRPr lang="en-US" dirty="0"/>
          </a:p>
          <a:p>
            <a:r>
              <a:rPr lang="en-US" dirty="0"/>
              <a:t>Mobile: 0784291734</a:t>
            </a:r>
          </a:p>
          <a:p>
            <a:r>
              <a:rPr lang="en-US" dirty="0"/>
              <a:t>Email: rmmohamedi@gmail.com</a:t>
            </a:r>
          </a:p>
        </p:txBody>
      </p:sp>
    </p:spTree>
    <p:extLst>
      <p:ext uri="{BB962C8B-B14F-4D97-AF65-F5344CB8AC3E}">
        <p14:creationId xmlns:p14="http://schemas.microsoft.com/office/powerpoint/2010/main" val="598895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Most of Companies want OOP, not Procedural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Support group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Easy to re-use code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Codes are better organized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Good in developing large applications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OOP is faster and easier to execute</a:t>
            </a:r>
          </a:p>
        </p:txBody>
      </p:sp>
    </p:spTree>
    <p:extLst>
      <p:ext uri="{BB962C8B-B14F-4D97-AF65-F5344CB8AC3E}">
        <p14:creationId xmlns:p14="http://schemas.microsoft.com/office/powerpoint/2010/main" val="389349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Pre-requisites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Been familiar with Procedural PHP programming skills</a:t>
            </a:r>
          </a:p>
          <a:p>
            <a:r>
              <a:rPr lang="en-US" dirty="0"/>
              <a:t>A web server (ideally on your </a:t>
            </a:r>
            <a:r>
              <a:rPr lang="en-US" dirty="0">
                <a:hlinkClick r:id="rId2"/>
              </a:rPr>
              <a:t>local machine</a:t>
            </a:r>
            <a:r>
              <a:rPr lang="en-US" dirty="0"/>
              <a:t>)</a:t>
            </a:r>
          </a:p>
          <a:p>
            <a:r>
              <a:rPr lang="en-US" dirty="0"/>
              <a:t>A current version of PHP</a:t>
            </a:r>
          </a:p>
          <a:p>
            <a:r>
              <a:rPr lang="en-US" dirty="0"/>
              <a:t>A code/text editor of your choice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682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583" y="1825625"/>
            <a:ext cx="7270999" cy="4351338"/>
          </a:xfrm>
        </p:spPr>
      </p:pic>
    </p:spTree>
    <p:extLst>
      <p:ext uri="{BB962C8B-B14F-4D97-AF65-F5344CB8AC3E}">
        <p14:creationId xmlns:p14="http://schemas.microsoft.com/office/powerpoint/2010/main" val="413061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VS 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(3) important tasks in PHP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Database connectivity and manipulations.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Handling data submitted by users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Render Database data to users</a:t>
            </a:r>
          </a:p>
        </p:txBody>
      </p:sp>
    </p:spTree>
    <p:extLst>
      <p:ext uri="{BB962C8B-B14F-4D97-AF65-F5344CB8AC3E}">
        <p14:creationId xmlns:p14="http://schemas.microsoft.com/office/powerpoint/2010/main" val="50083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VS 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Procedural programming is about writing procedures or functions that perform operations on the data</a:t>
            </a:r>
          </a:p>
          <a:p>
            <a:r>
              <a:rPr lang="en-US" dirty="0"/>
              <a:t>Object-oriented programming is about creating objects that contain both data and functions.</a:t>
            </a:r>
          </a:p>
        </p:txBody>
      </p:sp>
    </p:spTree>
    <p:extLst>
      <p:ext uri="{BB962C8B-B14F-4D97-AF65-F5344CB8AC3E}">
        <p14:creationId xmlns:p14="http://schemas.microsoft.com/office/powerpoint/2010/main" val="341765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8357"/>
          </a:xfrm>
        </p:spPr>
        <p:txBody>
          <a:bodyPr/>
          <a:lstStyle/>
          <a:p>
            <a:r>
              <a:rPr lang="en-US" dirty="0"/>
              <a:t>Procedural VS OOP (</a:t>
            </a:r>
            <a:r>
              <a:rPr lang="en-US" dirty="0" err="1"/>
              <a:t>ctnd</a:t>
            </a:r>
            <a:r>
              <a:rPr lang="en-US" dirty="0"/>
              <a:t>…..)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3482"/>
            <a:ext cx="10515600" cy="4993481"/>
          </a:xfrm>
        </p:spPr>
        <p:txBody>
          <a:bodyPr/>
          <a:lstStyle/>
          <a:p>
            <a:r>
              <a:rPr lang="en-US" dirty="0"/>
              <a:t>Procedural			Object Oriented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310481" y="1957783"/>
            <a:ext cx="2362200" cy="3840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&lt;?</a:t>
            </a:r>
            <a:r>
              <a:rPr lang="en-US" dirty="0" err="1"/>
              <a:t>php</a:t>
            </a:r>
            <a:endParaRPr lang="en-US" dirty="0"/>
          </a:p>
          <a:p>
            <a:pPr algn="ctr"/>
            <a:r>
              <a:rPr lang="en-US" dirty="0"/>
              <a:t>Controller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… ………….</a:t>
            </a:r>
          </a:p>
          <a:p>
            <a:pPr algn="ctr"/>
            <a:r>
              <a:rPr lang="en-US" dirty="0"/>
              <a:t>…………  ….</a:t>
            </a:r>
          </a:p>
          <a:p>
            <a:pPr algn="ctr"/>
            <a:r>
              <a:rPr lang="en-US" dirty="0"/>
              <a:t>Model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… …………..</a:t>
            </a:r>
          </a:p>
          <a:p>
            <a:pPr algn="ctr"/>
            <a:r>
              <a:rPr lang="en-US" dirty="0"/>
              <a:t>………………</a:t>
            </a:r>
          </a:p>
          <a:p>
            <a:pPr algn="ctr"/>
            <a:r>
              <a:rPr lang="en-US" dirty="0"/>
              <a:t>View</a:t>
            </a:r>
          </a:p>
          <a:p>
            <a:pPr algn="ctr"/>
            <a:r>
              <a:rPr lang="en-US" dirty="0"/>
              <a:t>………………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?&gt;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?&gt;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0450" y="2112566"/>
            <a:ext cx="2451100" cy="3685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&lt;?</a:t>
            </a:r>
            <a:r>
              <a:rPr lang="en-US" dirty="0" err="1"/>
              <a:t>php</a:t>
            </a:r>
            <a:endParaRPr lang="en-US" dirty="0"/>
          </a:p>
          <a:p>
            <a:pPr algn="ctr"/>
            <a:r>
              <a:rPr lang="en-US" dirty="0"/>
              <a:t>Controller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Model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View</a:t>
            </a:r>
          </a:p>
          <a:p>
            <a:pPr algn="ctr"/>
            <a:r>
              <a:rPr lang="en-US" dirty="0"/>
              <a:t>………………</a:t>
            </a:r>
          </a:p>
          <a:p>
            <a:pPr algn="ctr"/>
            <a:r>
              <a:rPr lang="en-US" dirty="0"/>
              <a:t>?&gt;</a:t>
            </a:r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51888" y="1493441"/>
            <a:ext cx="1238250" cy="1238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Controller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…………….</a:t>
            </a:r>
          </a:p>
          <a:p>
            <a:pPr algn="ctr"/>
            <a:r>
              <a:rPr lang="en-US" dirty="0"/>
              <a:t>……………..</a:t>
            </a:r>
          </a:p>
        </p:txBody>
      </p:sp>
      <p:sp>
        <p:nvSpPr>
          <p:cNvPr id="9" name="Rectangle 8"/>
          <p:cNvSpPr/>
          <p:nvPr/>
        </p:nvSpPr>
        <p:spPr>
          <a:xfrm>
            <a:off x="8751888" y="3288704"/>
            <a:ext cx="1238250" cy="1238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…………….</a:t>
            </a:r>
          </a:p>
          <a:p>
            <a:pPr algn="ctr"/>
            <a:r>
              <a:rPr lang="en-US" dirty="0"/>
              <a:t>……………..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18550" y="4884340"/>
            <a:ext cx="1238250" cy="1238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View</a:t>
            </a:r>
          </a:p>
          <a:p>
            <a:pPr algn="ctr"/>
            <a:r>
              <a:rPr lang="en-US" dirty="0"/>
              <a:t>……………..</a:t>
            </a:r>
          </a:p>
          <a:p>
            <a:pPr algn="ctr"/>
            <a:r>
              <a:rPr lang="en-US" dirty="0"/>
              <a:t>…………….</a:t>
            </a:r>
          </a:p>
          <a:p>
            <a:pPr algn="ctr"/>
            <a:r>
              <a:rPr lang="en-US" dirty="0"/>
              <a:t>……………..</a:t>
            </a:r>
          </a:p>
        </p:txBody>
      </p:sp>
      <p:cxnSp>
        <p:nvCxnSpPr>
          <p:cNvPr id="12" name="Straight Connector 11"/>
          <p:cNvCxnSpPr>
            <a:stCxn id="5" idx="3"/>
            <a:endCxn id="8" idx="1"/>
          </p:cNvCxnSpPr>
          <p:nvPr/>
        </p:nvCxnSpPr>
        <p:spPr>
          <a:xfrm flipV="1">
            <a:off x="7321550" y="2112566"/>
            <a:ext cx="1430338" cy="1842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3"/>
            <a:endCxn id="9" idx="1"/>
          </p:cNvCxnSpPr>
          <p:nvPr/>
        </p:nvCxnSpPr>
        <p:spPr>
          <a:xfrm flipV="1">
            <a:off x="7321550" y="3907829"/>
            <a:ext cx="1430338" cy="474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10" idx="1"/>
          </p:cNvCxnSpPr>
          <p:nvPr/>
        </p:nvCxnSpPr>
        <p:spPr>
          <a:xfrm>
            <a:off x="7321550" y="3955256"/>
            <a:ext cx="1397000" cy="1548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90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737"/>
            <a:ext cx="10515600" cy="842963"/>
          </a:xfrm>
        </p:spPr>
        <p:txBody>
          <a:bodyPr/>
          <a:lstStyle/>
          <a:p>
            <a:r>
              <a:rPr lang="en-US" dirty="0"/>
              <a:t>Procedural VS OOP (</a:t>
            </a:r>
            <a:r>
              <a:rPr lang="en-US" dirty="0" err="1"/>
              <a:t>ctnd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/>
          <a:stretch/>
        </p:blipFill>
        <p:spPr>
          <a:xfrm>
            <a:off x="698500" y="738641"/>
            <a:ext cx="10655300" cy="5700259"/>
          </a:xfrm>
        </p:spPr>
      </p:pic>
    </p:spTree>
    <p:extLst>
      <p:ext uri="{BB962C8B-B14F-4D97-AF65-F5344CB8AC3E}">
        <p14:creationId xmlns:p14="http://schemas.microsoft.com/office/powerpoint/2010/main" val="2687132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737"/>
            <a:ext cx="10515600" cy="842963"/>
          </a:xfrm>
        </p:spPr>
        <p:txBody>
          <a:bodyPr/>
          <a:lstStyle/>
          <a:p>
            <a:r>
              <a:rPr lang="en-US" dirty="0"/>
              <a:t>Procedural VS OOP (</a:t>
            </a:r>
            <a:r>
              <a:rPr lang="en-US" dirty="0" err="1"/>
              <a:t>ctnd</a:t>
            </a:r>
            <a:r>
              <a:rPr lang="en-US" dirty="0"/>
              <a:t>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888318"/>
            <a:ext cx="8966200" cy="5614081"/>
          </a:xfrm>
        </p:spPr>
      </p:pic>
    </p:spTree>
    <p:extLst>
      <p:ext uri="{BB962C8B-B14F-4D97-AF65-F5344CB8AC3E}">
        <p14:creationId xmlns:p14="http://schemas.microsoft.com/office/powerpoint/2010/main" val="360305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441" y="102491"/>
            <a:ext cx="10515600" cy="1325563"/>
          </a:xfrm>
        </p:spPr>
        <p:txBody>
          <a:bodyPr/>
          <a:lstStyle/>
          <a:p>
            <a:r>
              <a:rPr lang="en-US" dirty="0"/>
              <a:t>Design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MVC Model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04508" y="1435323"/>
            <a:ext cx="4714875" cy="5131941"/>
            <a:chOff x="3476625" y="1382246"/>
            <a:chExt cx="4714875" cy="5131941"/>
          </a:xfrm>
        </p:grpSpPr>
        <p:sp>
          <p:nvSpPr>
            <p:cNvPr id="7" name="TextBox 6"/>
            <p:cNvSpPr txBox="1"/>
            <p:nvPr/>
          </p:nvSpPr>
          <p:spPr>
            <a:xfrm>
              <a:off x="5705475" y="1382246"/>
              <a:ext cx="77787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cxnSp>
          <p:nvCxnSpPr>
            <p:cNvPr id="9" name="Straight Connector 8"/>
            <p:cNvCxnSpPr>
              <a:stCxn id="7" idx="2"/>
              <a:endCxn id="4" idx="0"/>
            </p:cNvCxnSpPr>
            <p:nvPr/>
          </p:nvCxnSpPr>
          <p:spPr>
            <a:xfrm>
              <a:off x="6094413" y="1859300"/>
              <a:ext cx="1587" cy="3975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3476625" y="2256871"/>
              <a:ext cx="4714875" cy="4257316"/>
              <a:chOff x="3476625" y="2256871"/>
              <a:chExt cx="4714875" cy="425731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5048250" y="2256871"/>
                <a:ext cx="2095500" cy="952500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Model</a:t>
                </a: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096000" y="3883818"/>
                <a:ext cx="2095500" cy="9525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View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3476625" y="3883818"/>
                <a:ext cx="2095500" cy="952500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Controller</a:t>
                </a:r>
              </a:p>
            </p:txBody>
          </p:sp>
          <p:cxnSp>
            <p:nvCxnSpPr>
              <p:cNvPr id="10" name="Straight Connector 9"/>
              <p:cNvCxnSpPr>
                <a:stCxn id="5" idx="0"/>
                <a:endCxn id="4" idx="2"/>
              </p:cNvCxnSpPr>
              <p:nvPr/>
            </p:nvCxnSpPr>
            <p:spPr>
              <a:xfrm flipH="1" flipV="1">
                <a:off x="6096000" y="3209371"/>
                <a:ext cx="1047750" cy="674447"/>
              </a:xfrm>
              <a:prstGeom prst="line">
                <a:avLst/>
              </a:prstGeom>
              <a:ln w="1047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4" idx="2"/>
                <a:endCxn id="6" idx="0"/>
              </p:cNvCxnSpPr>
              <p:nvPr/>
            </p:nvCxnSpPr>
            <p:spPr>
              <a:xfrm flipH="1">
                <a:off x="4524375" y="3209371"/>
                <a:ext cx="1571625" cy="674447"/>
              </a:xfrm>
              <a:prstGeom prst="line">
                <a:avLst/>
              </a:prstGeom>
              <a:ln w="793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>
              <a:xfrm>
                <a:off x="5705475" y="5130441"/>
                <a:ext cx="914400" cy="1383746"/>
                <a:chOff x="5518150" y="5016500"/>
                <a:chExt cx="914400" cy="2112963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5740400" y="5016500"/>
                  <a:ext cx="469900" cy="3302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Block Arc 28"/>
                <p:cNvSpPr/>
                <p:nvPr/>
              </p:nvSpPr>
              <p:spPr>
                <a:xfrm>
                  <a:off x="5518150" y="5352654"/>
                  <a:ext cx="914400" cy="1776809"/>
                </a:xfrm>
                <a:prstGeom prst="blockArc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2" name="Bent Arrow 31"/>
              <p:cNvSpPr/>
              <p:nvPr/>
            </p:nvSpPr>
            <p:spPr>
              <a:xfrm rot="10800000">
                <a:off x="6546849" y="4836317"/>
                <a:ext cx="523875" cy="721459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4132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Bent Arrow 33"/>
              <p:cNvSpPr/>
              <p:nvPr/>
            </p:nvSpPr>
            <p:spPr>
              <a:xfrm rot="16661239">
                <a:off x="4638798" y="4548857"/>
                <a:ext cx="522647" cy="1479603"/>
              </a:xfrm>
              <a:prstGeom prst="bentArrow">
                <a:avLst>
                  <a:gd name="adj1" fmla="val 29551"/>
                  <a:gd name="adj2" fmla="val 25000"/>
                  <a:gd name="adj3" fmla="val 25000"/>
                  <a:gd name="adj4" fmla="val 4132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6695166" y="1435323"/>
            <a:ext cx="4714875" cy="5131941"/>
            <a:chOff x="3476625" y="1382246"/>
            <a:chExt cx="4714875" cy="5131941"/>
          </a:xfrm>
        </p:grpSpPr>
        <p:sp>
          <p:nvSpPr>
            <p:cNvPr id="40" name="TextBox 39"/>
            <p:cNvSpPr txBox="1"/>
            <p:nvPr/>
          </p:nvSpPr>
          <p:spPr>
            <a:xfrm>
              <a:off x="5705475" y="1382246"/>
              <a:ext cx="77787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DB</a:t>
              </a:r>
            </a:p>
          </p:txBody>
        </p:sp>
        <p:cxnSp>
          <p:nvCxnSpPr>
            <p:cNvPr id="41" name="Straight Connector 40"/>
            <p:cNvCxnSpPr>
              <a:stCxn id="40" idx="2"/>
              <a:endCxn id="43" idx="0"/>
            </p:cNvCxnSpPr>
            <p:nvPr/>
          </p:nvCxnSpPr>
          <p:spPr>
            <a:xfrm>
              <a:off x="6094413" y="1859300"/>
              <a:ext cx="1587" cy="3975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/>
            <p:cNvGrpSpPr/>
            <p:nvPr/>
          </p:nvGrpSpPr>
          <p:grpSpPr>
            <a:xfrm>
              <a:off x="3476625" y="2256871"/>
              <a:ext cx="4714875" cy="4257316"/>
              <a:chOff x="3476625" y="2256871"/>
              <a:chExt cx="4714875" cy="425731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048250" y="2256871"/>
                <a:ext cx="2095500" cy="952500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Model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6096000" y="3883818"/>
                <a:ext cx="2095500" cy="9525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View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476625" y="3883818"/>
                <a:ext cx="2095500" cy="952500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Controller</a:t>
                </a:r>
              </a:p>
            </p:txBody>
          </p:sp>
          <p:cxnSp>
            <p:nvCxnSpPr>
              <p:cNvPr id="47" name="Straight Connector 46"/>
              <p:cNvCxnSpPr>
                <a:stCxn id="43" idx="2"/>
                <a:endCxn id="45" idx="0"/>
              </p:cNvCxnSpPr>
              <p:nvPr/>
            </p:nvCxnSpPr>
            <p:spPr>
              <a:xfrm flipH="1">
                <a:off x="4524375" y="3209371"/>
                <a:ext cx="1571625" cy="674447"/>
              </a:xfrm>
              <a:prstGeom prst="line">
                <a:avLst/>
              </a:prstGeom>
              <a:ln w="793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>
              <a:xfrm>
                <a:off x="5705475" y="5130441"/>
                <a:ext cx="914400" cy="1383746"/>
                <a:chOff x="5518150" y="5016500"/>
                <a:chExt cx="914400" cy="2112963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5740400" y="5016500"/>
                  <a:ext cx="469900" cy="3302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Block Arc 51"/>
                <p:cNvSpPr/>
                <p:nvPr/>
              </p:nvSpPr>
              <p:spPr>
                <a:xfrm>
                  <a:off x="5518150" y="5352654"/>
                  <a:ext cx="914400" cy="1776809"/>
                </a:xfrm>
                <a:prstGeom prst="blockArc">
                  <a:avLst/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9" name="Bent Arrow 48"/>
              <p:cNvSpPr/>
              <p:nvPr/>
            </p:nvSpPr>
            <p:spPr>
              <a:xfrm rot="10800000">
                <a:off x="6546849" y="4836317"/>
                <a:ext cx="523875" cy="721459"/>
              </a:xfrm>
              <a:prstGeom prst="bentArrow">
                <a:avLst>
                  <a:gd name="adj1" fmla="val 25000"/>
                  <a:gd name="adj2" fmla="val 25000"/>
                  <a:gd name="adj3" fmla="val 25000"/>
                  <a:gd name="adj4" fmla="val 4132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Bent Arrow 49"/>
              <p:cNvSpPr/>
              <p:nvPr/>
            </p:nvSpPr>
            <p:spPr>
              <a:xfrm rot="16661239">
                <a:off x="4638798" y="4548857"/>
                <a:ext cx="522647" cy="1479603"/>
              </a:xfrm>
              <a:prstGeom prst="bentArrow">
                <a:avLst>
                  <a:gd name="adj1" fmla="val 29551"/>
                  <a:gd name="adj2" fmla="val 25000"/>
                  <a:gd name="adj3" fmla="val 25000"/>
                  <a:gd name="adj4" fmla="val 4132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54" name="Straight Connector 53"/>
          <p:cNvCxnSpPr>
            <a:stCxn id="44" idx="1"/>
            <a:endCxn id="45" idx="3"/>
          </p:cNvCxnSpPr>
          <p:nvPr/>
        </p:nvCxnSpPr>
        <p:spPr>
          <a:xfrm flipH="1">
            <a:off x="8790666" y="4413145"/>
            <a:ext cx="523875" cy="0"/>
          </a:xfrm>
          <a:prstGeom prst="line">
            <a:avLst/>
          </a:prstGeom>
          <a:ln w="793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9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 class is a blueprint that defines the structure and behavior of a specific type of object.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Classes contain properties (variables) and methods (functions)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Objects are instances of classes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properties of an object store its data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methods of an object operates on that data.</a:t>
            </a:r>
          </a:p>
        </p:txBody>
      </p:sp>
    </p:spTree>
    <p:extLst>
      <p:ext uri="{BB962C8B-B14F-4D97-AF65-F5344CB8AC3E}">
        <p14:creationId xmlns:p14="http://schemas.microsoft.com/office/powerpoint/2010/main" val="222090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Defining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Classes in PHP are defined using the “</a:t>
            </a:r>
            <a:r>
              <a:rPr lang="en-US" dirty="0">
                <a:solidFill>
                  <a:srgbClr val="00B0F0"/>
                </a:solidFill>
              </a:rPr>
              <a:t>class</a:t>
            </a:r>
            <a:r>
              <a:rPr lang="en-US" dirty="0"/>
              <a:t>” keyword followed by “</a:t>
            </a:r>
            <a:r>
              <a:rPr lang="en-US" dirty="0">
                <a:solidFill>
                  <a:srgbClr val="00B0F0"/>
                </a:solidFill>
              </a:rPr>
              <a:t>class name</a:t>
            </a:r>
            <a:r>
              <a:rPr lang="en-US" dirty="0"/>
              <a:t>”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properties and methods of a class are defined inside the class definition, within curly braces ({})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Properties refers to variables inside class</a:t>
            </a:r>
          </a:p>
        </p:txBody>
      </p:sp>
    </p:spTree>
    <p:extLst>
      <p:ext uri="{BB962C8B-B14F-4D97-AF65-F5344CB8AC3E}">
        <p14:creationId xmlns:p14="http://schemas.microsoft.com/office/powerpoint/2010/main" val="424368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009"/>
            <a:ext cx="10515600" cy="746723"/>
          </a:xfrm>
        </p:spPr>
        <p:txBody>
          <a:bodyPr/>
          <a:lstStyle/>
          <a:p>
            <a:r>
              <a:rPr lang="en-US" b="1" dirty="0"/>
              <a:t>Defining Classes (</a:t>
            </a:r>
            <a:r>
              <a:rPr lang="en-US" b="1" dirty="0" err="1"/>
              <a:t>Cont</a:t>
            </a:r>
            <a:r>
              <a:rPr lang="en-US" b="1" dirty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3732"/>
            <a:ext cx="10515600" cy="5363231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class Fruit {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// Properties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public $name;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public $color;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// Methods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function </a:t>
            </a:r>
            <a:r>
              <a:rPr lang="en-US" dirty="0" err="1"/>
              <a:t>set_name</a:t>
            </a:r>
            <a:r>
              <a:rPr lang="en-US" dirty="0"/>
              <a:t>($name) {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  $this-&gt;name = $name;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}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function </a:t>
            </a:r>
            <a:r>
              <a:rPr lang="en-US" dirty="0" err="1"/>
              <a:t>get_name</a:t>
            </a:r>
            <a:r>
              <a:rPr lang="en-US" dirty="0"/>
              <a:t>() {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  return $this-&gt;name;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  }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60157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83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Define Objects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Classes are nothing without objects!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We can create multiple objects from a class.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Each object has all the properties and methods defined in the class, but they will have different property values.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For example, $apple and $banana might be instances of the class Fruit above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Objects of a class is created using the “</a:t>
            </a:r>
            <a:r>
              <a:rPr lang="en-US" dirty="0">
                <a:solidFill>
                  <a:srgbClr val="00B0F0"/>
                </a:solidFill>
              </a:rPr>
              <a:t>new”</a:t>
            </a:r>
            <a:r>
              <a:rPr lang="en-US" dirty="0"/>
              <a:t> keyword.</a:t>
            </a:r>
          </a:p>
        </p:txBody>
      </p:sp>
    </p:spTree>
    <p:extLst>
      <p:ext uri="{BB962C8B-B14F-4D97-AF65-F5344CB8AC3E}">
        <p14:creationId xmlns:p14="http://schemas.microsoft.com/office/powerpoint/2010/main" val="297931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44" y="343948"/>
            <a:ext cx="10515600" cy="704675"/>
          </a:xfrm>
        </p:spPr>
        <p:txBody>
          <a:bodyPr/>
          <a:lstStyle/>
          <a:p>
            <a:r>
              <a:rPr lang="en-US" dirty="0"/>
              <a:t>Define Objects (</a:t>
            </a:r>
            <a:r>
              <a:rPr lang="en-US" dirty="0" err="1"/>
              <a:t>Cont</a:t>
            </a:r>
            <a:r>
              <a:rPr lang="en-US" dirty="0"/>
              <a:t> …..)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710175"/>
              </p:ext>
            </p:extLst>
          </p:nvPr>
        </p:nvGraphicFramePr>
        <p:xfrm>
          <a:off x="0" y="1048623"/>
          <a:ext cx="11211188" cy="6454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5594">
                  <a:extLst>
                    <a:ext uri="{9D8B030D-6E8A-4147-A177-3AD203B41FA5}">
                      <a16:colId xmlns:a16="http://schemas.microsoft.com/office/drawing/2014/main" val="3037255747"/>
                    </a:ext>
                  </a:extLst>
                </a:gridCol>
                <a:gridCol w="5605594">
                  <a:extLst>
                    <a:ext uri="{9D8B030D-6E8A-4147-A177-3AD203B41FA5}">
                      <a16:colId xmlns:a16="http://schemas.microsoft.com/office/drawing/2014/main" val="1287261963"/>
                    </a:ext>
                  </a:extLst>
                </a:gridCol>
              </a:tblGrid>
              <a:tr h="345206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71599"/>
                  </a:ext>
                </a:extLst>
              </a:tr>
              <a:tr h="4746585">
                <a:tc>
                  <a:txBody>
                    <a:bodyPr/>
                    <a:lstStyle/>
                    <a:p>
                      <a:r>
                        <a:rPr lang="en-US" dirty="0"/>
                        <a:t>class Fruit {</a:t>
                      </a:r>
                    </a:p>
                    <a:p>
                      <a:r>
                        <a:rPr lang="en-US" dirty="0"/>
                        <a:t>  // Properties</a:t>
                      </a:r>
                    </a:p>
                    <a:p>
                      <a:r>
                        <a:rPr lang="en-US" dirty="0"/>
                        <a:t>  public $name;</a:t>
                      </a:r>
                    </a:p>
                    <a:p>
                      <a:r>
                        <a:rPr lang="en-US" dirty="0"/>
                        <a:t>  public $color;</a:t>
                      </a:r>
                    </a:p>
                    <a:p>
                      <a:r>
                        <a:rPr lang="en-US" dirty="0"/>
                        <a:t>  // Methods</a:t>
                      </a:r>
                    </a:p>
                    <a:p>
                      <a:r>
                        <a:rPr lang="en-US" dirty="0"/>
                        <a:t>  function </a:t>
                      </a:r>
                      <a:r>
                        <a:rPr lang="en-US" dirty="0" err="1"/>
                        <a:t>set_name</a:t>
                      </a:r>
                      <a:r>
                        <a:rPr lang="en-US" dirty="0"/>
                        <a:t>($name) {</a:t>
                      </a:r>
                    </a:p>
                    <a:p>
                      <a:r>
                        <a:rPr lang="en-US" dirty="0"/>
                        <a:t>    $this-&gt;name = $name;</a:t>
                      </a:r>
                    </a:p>
                    <a:p>
                      <a:r>
                        <a:rPr lang="en-US" dirty="0"/>
                        <a:t> }</a:t>
                      </a:r>
                    </a:p>
                    <a:p>
                      <a:r>
                        <a:rPr lang="en-US" dirty="0"/>
                        <a:t> function </a:t>
                      </a:r>
                      <a:r>
                        <a:rPr lang="en-US" dirty="0" err="1"/>
                        <a:t>set_color</a:t>
                      </a:r>
                      <a:r>
                        <a:rPr lang="en-US" dirty="0"/>
                        <a:t>($color) {</a:t>
                      </a:r>
                    </a:p>
                    <a:p>
                      <a:r>
                        <a:rPr lang="en-US" dirty="0"/>
                        <a:t>    $this-&gt;color = $color;</a:t>
                      </a:r>
                    </a:p>
                    <a:p>
                      <a:r>
                        <a:rPr lang="en-US" dirty="0"/>
                        <a:t>  }</a:t>
                      </a:r>
                    </a:p>
                    <a:p>
                      <a:r>
                        <a:rPr lang="en-US" dirty="0"/>
                        <a:t>  function </a:t>
                      </a:r>
                      <a:r>
                        <a:rPr lang="en-US" dirty="0" err="1"/>
                        <a:t>get_name</a:t>
                      </a:r>
                      <a:r>
                        <a:rPr lang="en-US" dirty="0"/>
                        <a:t>() {</a:t>
                      </a:r>
                    </a:p>
                    <a:p>
                      <a:r>
                        <a:rPr lang="en-US" dirty="0"/>
                        <a:t>    return $this-&gt;name;</a:t>
                      </a:r>
                    </a:p>
                    <a:p>
                      <a:r>
                        <a:rPr lang="en-US" dirty="0"/>
                        <a:t>  }</a:t>
                      </a:r>
                    </a:p>
                    <a:p>
                      <a:r>
                        <a:rPr lang="en-US" dirty="0"/>
                        <a:t>function </a:t>
                      </a:r>
                      <a:r>
                        <a:rPr lang="en-US" dirty="0" err="1"/>
                        <a:t>get_color</a:t>
                      </a:r>
                      <a:r>
                        <a:rPr lang="en-US" dirty="0"/>
                        <a:t>() {</a:t>
                      </a:r>
                    </a:p>
                    <a:p>
                      <a:r>
                        <a:rPr lang="en-US" dirty="0"/>
                        <a:t>    return $this-&gt;color;</a:t>
                      </a:r>
                    </a:p>
                    <a:p>
                      <a:r>
                        <a:rPr lang="en-US" dirty="0"/>
                        <a:t>  }</a:t>
                      </a:r>
                    </a:p>
                    <a:p>
                      <a:r>
                        <a:rPr lang="en-US" dirty="0"/>
                        <a:t>}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$apple = new Fruit();</a:t>
                      </a:r>
                    </a:p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$banana = new Fruit();</a:t>
                      </a:r>
                    </a:p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$apple-&gt;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</a:rPr>
                        <a:t>set_name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('Apple'); </a:t>
                      </a:r>
                    </a:p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$banana-&gt;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</a:rPr>
                        <a:t>set_name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('Banana');</a:t>
                      </a:r>
                    </a:p>
                    <a:p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$apple-&gt;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</a:rPr>
                        <a:t>set_color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('Red');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//Print</a:t>
                      </a:r>
                      <a:r>
                        <a:rPr lang="en-US" baseline="0" dirty="0"/>
                        <a:t> name</a:t>
                      </a:r>
                      <a:endParaRPr lang="en-US" dirty="0"/>
                    </a:p>
                    <a:p>
                      <a:r>
                        <a:rPr lang="en-US" dirty="0"/>
                        <a:t>echo $apple-&gt;</a:t>
                      </a:r>
                      <a:r>
                        <a:rPr lang="en-US" dirty="0" err="1"/>
                        <a:t>get_name</a:t>
                      </a:r>
                      <a:r>
                        <a:rPr lang="en-US" dirty="0"/>
                        <a:t>();</a:t>
                      </a:r>
                    </a:p>
                    <a:p>
                      <a:r>
                        <a:rPr lang="en-US" dirty="0"/>
                        <a:t>echo "&lt;</a:t>
                      </a:r>
                      <a:r>
                        <a:rPr lang="en-US" dirty="0" err="1"/>
                        <a:t>br</a:t>
                      </a:r>
                      <a:r>
                        <a:rPr lang="en-US" dirty="0"/>
                        <a:t>&gt;";</a:t>
                      </a:r>
                    </a:p>
                    <a:p>
                      <a:r>
                        <a:rPr lang="en-US" dirty="0"/>
                        <a:t>echo $banana-&gt;</a:t>
                      </a:r>
                      <a:r>
                        <a:rPr lang="en-US" dirty="0" err="1"/>
                        <a:t>get_name</a:t>
                      </a:r>
                      <a:r>
                        <a:rPr lang="en-US" dirty="0"/>
                        <a:t>();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//Print name</a:t>
                      </a:r>
                    </a:p>
                    <a:p>
                      <a:r>
                        <a:rPr lang="en-US" dirty="0"/>
                        <a:t>echo "Name: " . $apple-&gt;</a:t>
                      </a:r>
                      <a:r>
                        <a:rPr lang="en-US" dirty="0" err="1"/>
                        <a:t>get_name</a:t>
                      </a:r>
                      <a:r>
                        <a:rPr lang="en-US" dirty="0"/>
                        <a:t>();</a:t>
                      </a:r>
                    </a:p>
                    <a:p>
                      <a:r>
                        <a:rPr lang="en-US" dirty="0"/>
                        <a:t>echo "&lt;</a:t>
                      </a:r>
                      <a:r>
                        <a:rPr lang="en-US" dirty="0" err="1"/>
                        <a:t>br</a:t>
                      </a:r>
                      <a:r>
                        <a:rPr lang="en-US" dirty="0"/>
                        <a:t>&gt;";</a:t>
                      </a:r>
                    </a:p>
                    <a:p>
                      <a:r>
                        <a:rPr lang="en-US" dirty="0"/>
                        <a:t>echo "Color: " .  $apple-&gt;</a:t>
                      </a:r>
                      <a:r>
                        <a:rPr lang="en-US" dirty="0" err="1"/>
                        <a:t>get_color</a:t>
                      </a:r>
                      <a:r>
                        <a:rPr lang="en-US" dirty="0"/>
                        <a:t>();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76905"/>
                  </a:ext>
                </a:extLst>
              </a:tr>
              <a:tr h="1059925"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27002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718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Objects (</a:t>
            </a:r>
            <a:r>
              <a:rPr lang="en-US" dirty="0" err="1"/>
              <a:t>Cont</a:t>
            </a:r>
            <a:r>
              <a:rPr lang="en-US" dirty="0"/>
              <a:t> …..)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class</a:t>
            </a:r>
            <a:r>
              <a:rPr lang="en-US" dirty="0">
                <a:solidFill>
                  <a:srgbClr val="FFCB8B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DCDCAA"/>
                </a:solidFill>
                <a:latin typeface="ui-monospace"/>
              </a:rPr>
              <a:t>User</a:t>
            </a:r>
            <a:r>
              <a:rPr lang="en-US" dirty="0">
                <a:solidFill>
                  <a:srgbClr val="FFCB8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{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public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$username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public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$email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public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C792EA"/>
                </a:solidFill>
                <a:latin typeface="ui-monospace"/>
              </a:rPr>
              <a:t>function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DCDCAA"/>
                </a:solidFill>
                <a:latin typeface="ui-monospace"/>
              </a:rPr>
              <a:t>__construct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(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$username</a:t>
            </a:r>
            <a:r>
              <a:rPr lang="en-US" dirty="0">
                <a:solidFill>
                  <a:srgbClr val="7FDBCA"/>
                </a:solidFill>
                <a:latin typeface="ui-monospace"/>
              </a:rPr>
              <a:t>,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$email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) 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{ 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	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$this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-&gt;username =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$username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; 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	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$this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-&gt;email =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$email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;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 }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public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C792EA"/>
                </a:solidFill>
                <a:latin typeface="ui-monospace"/>
              </a:rPr>
              <a:t>function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 </a:t>
            </a:r>
            <a:r>
              <a:rPr lang="en-US" i="1" dirty="0" err="1">
                <a:solidFill>
                  <a:srgbClr val="DCDCAA"/>
                </a:solidFill>
                <a:latin typeface="ui-monospace"/>
              </a:rPr>
              <a:t>getUsername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() 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{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D6DEEB"/>
                </a:solidFill>
                <a:latin typeface="ui-monospace"/>
              </a:rPr>
              <a:t>	</a:t>
            </a:r>
            <a:r>
              <a:rPr lang="en-US" i="1" dirty="0">
                <a:solidFill>
                  <a:srgbClr val="C792EA"/>
                </a:solidFill>
                <a:latin typeface="ui-monospace"/>
              </a:rPr>
              <a:t>return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$this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-&gt;username; 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}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public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C792EA"/>
                </a:solidFill>
                <a:latin typeface="ui-monospace"/>
              </a:rPr>
              <a:t>function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 </a:t>
            </a:r>
            <a:r>
              <a:rPr lang="en-US" i="1" dirty="0" err="1">
                <a:solidFill>
                  <a:srgbClr val="DCDCAA"/>
                </a:solidFill>
                <a:latin typeface="ui-monospace"/>
              </a:rPr>
              <a:t>getEmail</a:t>
            </a:r>
            <a:r>
              <a:rPr lang="en-US" dirty="0">
                <a:solidFill>
                  <a:srgbClr val="82AAFF"/>
                </a:solidFill>
                <a:latin typeface="ui-monospace"/>
              </a:rPr>
              <a:t>() 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{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return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$this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-&gt;email; 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} </a:t>
            </a:r>
          </a:p>
          <a:p>
            <a:pPr marL="0" indent="0">
              <a:buNone/>
            </a:pPr>
            <a:r>
              <a:rPr lang="en-US" dirty="0">
                <a:solidFill>
                  <a:srgbClr val="D6DEEB"/>
                </a:solidFill>
                <a:latin typeface="ui-monospace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235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Objects (</a:t>
            </a:r>
            <a:r>
              <a:rPr lang="en-US" dirty="0" err="1"/>
              <a:t>Cont</a:t>
            </a:r>
            <a:r>
              <a:rPr lang="en-US" dirty="0"/>
              <a:t> …..)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$this keyword refers to the current object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It is only available inside methods.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</a:t>
            </a:r>
            <a:r>
              <a:rPr lang="en-US" dirty="0">
                <a:solidFill>
                  <a:srgbClr val="00B0F0"/>
                </a:solidFill>
              </a:rPr>
              <a:t>arrow operator </a:t>
            </a:r>
            <a:r>
              <a:rPr lang="en-US" dirty="0"/>
              <a:t>(-&gt;) is used to access the properties and methods of an object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For example, from the class “User” defined above; we can define an object as follows;</a:t>
            </a:r>
          </a:p>
          <a:p>
            <a:pPr marL="0" indent="0">
              <a:buNone/>
            </a:pPr>
            <a:r>
              <a:rPr lang="en-US" dirty="0">
                <a:solidFill>
                  <a:srgbClr val="ADDB67"/>
                </a:solidFill>
                <a:latin typeface="ui-monospace"/>
              </a:rPr>
              <a:t>$user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= </a:t>
            </a:r>
            <a:r>
              <a:rPr lang="en-US" i="1" dirty="0">
                <a:solidFill>
                  <a:srgbClr val="C792EA"/>
                </a:solidFill>
                <a:latin typeface="ui-monospace"/>
              </a:rPr>
              <a:t>new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i="1" dirty="0">
                <a:solidFill>
                  <a:srgbClr val="DCDCAA"/>
                </a:solidFill>
                <a:latin typeface="ui-monospace"/>
              </a:rPr>
              <a:t>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(</a:t>
            </a:r>
            <a:r>
              <a:rPr lang="en-US" dirty="0">
                <a:solidFill>
                  <a:srgbClr val="ECC48D"/>
                </a:solidFill>
                <a:latin typeface="ui-monospace"/>
              </a:rPr>
              <a:t>"John Doe"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, </a:t>
            </a:r>
            <a:r>
              <a:rPr lang="en-US" dirty="0">
                <a:solidFill>
                  <a:srgbClr val="ECC48D"/>
                </a:solidFill>
                <a:latin typeface="ui-monospace"/>
              </a:rPr>
              <a:t>"john.doe@example.com"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);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ui-sans-serif"/>
              </a:rPr>
              <a:t>To access the object above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echo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-&gt;username; </a:t>
            </a:r>
            <a:r>
              <a:rPr lang="en-US" i="1" dirty="0">
                <a:solidFill>
                  <a:srgbClr val="637777"/>
                </a:solidFill>
                <a:latin typeface="ui-monospace"/>
              </a:rPr>
              <a:t>// Outputs: "John Doe"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echo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-&gt;email; </a:t>
            </a:r>
            <a:r>
              <a:rPr lang="en-US" i="1" dirty="0">
                <a:solidFill>
                  <a:srgbClr val="637777"/>
                </a:solidFill>
                <a:latin typeface="ui-monospace"/>
              </a:rPr>
              <a:t>// Outputs: "john.doe@example.com"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echo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</a:t>
            </a:r>
            <a:r>
              <a:rPr lang="en-US" i="1" dirty="0" err="1">
                <a:solidFill>
                  <a:srgbClr val="DCDCAA"/>
                </a:solidFill>
                <a:latin typeface="ui-monospace"/>
              </a:rPr>
              <a:t>getUsername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(); </a:t>
            </a:r>
            <a:r>
              <a:rPr lang="en-US" i="1" dirty="0">
                <a:solidFill>
                  <a:srgbClr val="637777"/>
                </a:solidFill>
                <a:latin typeface="ui-monospace"/>
              </a:rPr>
              <a:t>// Outputs: "John Doe"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792EA"/>
                </a:solidFill>
                <a:latin typeface="ui-monospace"/>
              </a:rPr>
              <a:t>echo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 </a:t>
            </a:r>
            <a:r>
              <a:rPr lang="en-US" dirty="0">
                <a:solidFill>
                  <a:srgbClr val="ADDB67"/>
                </a:solidFill>
                <a:latin typeface="ui-monospace"/>
              </a:rPr>
              <a:t>$user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-&gt;</a:t>
            </a:r>
            <a:r>
              <a:rPr lang="en-US" i="1" dirty="0" err="1">
                <a:solidFill>
                  <a:srgbClr val="DCDCAA"/>
                </a:solidFill>
                <a:latin typeface="ui-monospace"/>
              </a:rPr>
              <a:t>getEmail</a:t>
            </a:r>
            <a:r>
              <a:rPr lang="en-US" dirty="0">
                <a:solidFill>
                  <a:srgbClr val="D6DEEB"/>
                </a:solidFill>
                <a:latin typeface="ui-monospace"/>
              </a:rPr>
              <a:t>(); </a:t>
            </a:r>
            <a:r>
              <a:rPr lang="en-US" i="1" dirty="0">
                <a:solidFill>
                  <a:srgbClr val="637777"/>
                </a:solidFill>
                <a:latin typeface="ui-monospace"/>
              </a:rPr>
              <a:t>// Outputs: "john.doe@example.com"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48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 Vs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Classes define a set of rules for objects they create.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You can create multiple objects from one class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Classes can be extended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Objects are created by instantiating a class.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Object instantiation determines what the object can do.</a:t>
            </a:r>
          </a:p>
        </p:txBody>
      </p:sp>
    </p:spTree>
    <p:extLst>
      <p:ext uri="{BB962C8B-B14F-4D97-AF65-F5344CB8AC3E}">
        <p14:creationId xmlns:p14="http://schemas.microsoft.com/office/powerpoint/2010/main" val="1843897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78" y="2340528"/>
            <a:ext cx="10515600" cy="2155971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Visibility &amp; Inheritance in PHP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87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529" y="0"/>
            <a:ext cx="10515600" cy="1005681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Modifiers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6738"/>
            <a:ext cx="10515600" cy="49102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There three (3) access modifiers in PHP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Public: gives the least privacy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Private: provide maximum privacy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Protected: provide intermediate privacy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They are used in the definition of the member functions and data members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They controls where and how properties &amp; methods of a base class can be inherited by the child classes.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They are used to restrict access of the base class from the child class to encapsulate the data.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is popularly known as data hiding or </a:t>
            </a:r>
            <a:r>
              <a:rPr lang="en-US" dirty="0">
                <a:solidFill>
                  <a:srgbClr val="00B0F0"/>
                </a:solidFill>
              </a:rPr>
              <a:t>Encapsulation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6115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839" y="729950"/>
            <a:ext cx="10925961" cy="544701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level has no restrictions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It can be called in any scope.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 public property of an object can be both retrieved and modified from anywhere in a program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 the class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 subclass, or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from outside of the class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It is a default behavior when visibility is not declared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Therefore, Technically a method declaration does not need to be proceeded by a visibility keyword to make it public.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is because of backward-compatibility concerns with PHP4, which did not have visibility.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But for future compatibility reasons, for code explicit and its intent, you should always use a visibility keyword.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007" y="175952"/>
            <a:ext cx="50921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2"/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923613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839" y="545284"/>
            <a:ext cx="10925961" cy="563167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5600" dirty="0">
              <a:solidFill>
                <a:srgbClr val="5156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// Define the base class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 public $price = "We have a fixed price of 100000";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function 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printMessage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$this-&gt;price;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PHP_EOL;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//  define the derived classes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Necklace extends 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function print(){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$this-&gt;price;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PHP_EOL;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create the object of the derived class.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new Necklace;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// call the functions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echo $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-&gt;price;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echo PHP_EOL;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$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printMessage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$</a:t>
            </a:r>
            <a:r>
              <a:rPr lang="en-US" sz="56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-&gt;print();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6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93241" y="175952"/>
            <a:ext cx="4202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2"/>
                </a:solidFill>
              </a:rPr>
              <a:t>Public (</a:t>
            </a:r>
            <a:r>
              <a:rPr lang="en-US" sz="3000" dirty="0" err="1">
                <a:solidFill>
                  <a:schemeClr val="accent2"/>
                </a:solidFill>
              </a:rPr>
              <a:t>cont</a:t>
            </a:r>
            <a:r>
              <a:rPr lang="en-US" sz="3000" dirty="0">
                <a:solidFill>
                  <a:schemeClr val="accent2"/>
                </a:solidFill>
              </a:rPr>
              <a:t>…..)</a:t>
            </a:r>
          </a:p>
        </p:txBody>
      </p:sp>
      <p:pic>
        <p:nvPicPr>
          <p:cNvPr id="5" name="Content Placeholder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001" y="1977081"/>
            <a:ext cx="7410799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14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4793" y="167563"/>
            <a:ext cx="4202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2"/>
                </a:solidFill>
              </a:rPr>
              <a:t>Private (</a:t>
            </a:r>
            <a:r>
              <a:rPr lang="en-US" sz="3000" dirty="0" err="1">
                <a:solidFill>
                  <a:schemeClr val="accent2"/>
                </a:solidFill>
              </a:rPr>
              <a:t>cont</a:t>
            </a:r>
            <a:r>
              <a:rPr lang="en-US" sz="3000" dirty="0">
                <a:solidFill>
                  <a:schemeClr val="accent2"/>
                </a:solidFill>
              </a:rPr>
              <a:t>……)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780284"/>
            <a:ext cx="10515600" cy="508362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level is more restrictive.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 private property or method can’t be accessed by a subclass.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If you have a class with a protected property and a private property and then extend that class in the subclass, you can access the protected property, but not the private property.</a:t>
            </a:r>
          </a:p>
        </p:txBody>
      </p:sp>
    </p:spTree>
    <p:extLst>
      <p:ext uri="{BB962C8B-B14F-4D97-AF65-F5344CB8AC3E}">
        <p14:creationId xmlns:p14="http://schemas.microsoft.com/office/powerpoint/2010/main" val="1705517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4793" y="167563"/>
            <a:ext cx="4202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2"/>
                </a:solidFill>
              </a:rPr>
              <a:t>Private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780284"/>
            <a:ext cx="10515600" cy="508362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//Filename: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main.php</a:t>
            </a:r>
            <a:endParaRPr lang="en-US" sz="6000" dirty="0">
              <a:solidFill>
                <a:srgbClr val="5156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6000" dirty="0">
              <a:solidFill>
                <a:srgbClr val="5156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Define the base class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private $price = "We have a fixed price of 100000";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private function show(){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"This is a private method of a base class";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  define the derived classes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Necklace extends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function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printPrice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$this-&gt;price;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create the object of the derived class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new Necklace;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this line is trying to call a private method. This will throw error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-&gt;show();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this will also throw error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printPrice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dirty="0"/>
          </a:p>
        </p:txBody>
      </p:sp>
      <p:pic>
        <p:nvPicPr>
          <p:cNvPr id="3074" name="Picture 2" descr="InheritanceInPHP_2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44" y="2456700"/>
            <a:ext cx="7622097" cy="235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7483" y="5183964"/>
            <a:ext cx="8573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C000"/>
                </a:solidFill>
              </a:rPr>
              <a:t>You can only access private members indirectly using public member functions in the class.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FFC000"/>
                </a:solidFill>
              </a:rPr>
              <a:t>If the private members are accessed by a public member in a class, then any child class accessing this public function can also access that private member.</a:t>
            </a:r>
          </a:p>
        </p:txBody>
      </p:sp>
    </p:spTree>
    <p:extLst>
      <p:ext uri="{BB962C8B-B14F-4D97-AF65-F5344CB8AC3E}">
        <p14:creationId xmlns:p14="http://schemas.microsoft.com/office/powerpoint/2010/main" val="2820627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477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Protected (</a:t>
            </a:r>
            <a:r>
              <a:rPr lang="en-US" dirty="0" err="1">
                <a:solidFill>
                  <a:schemeClr val="accent2"/>
                </a:solidFill>
              </a:rPr>
              <a:t>cont</a:t>
            </a:r>
            <a:r>
              <a:rPr lang="en-US" dirty="0">
                <a:solidFill>
                  <a:schemeClr val="accent2"/>
                </a:solidFill>
              </a:rPr>
              <a:t>….)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6895"/>
            <a:ext cx="10515600" cy="57716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This is the second level of properties and methods privacy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Protected properties and methods can be accessed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from inside the class they are declared, or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 any class that extends them.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They can’t be accessed from outside the class or subclass.</a:t>
            </a:r>
          </a:p>
        </p:txBody>
      </p:sp>
    </p:spTree>
    <p:extLst>
      <p:ext uri="{BB962C8B-B14F-4D97-AF65-F5344CB8AC3E}">
        <p14:creationId xmlns:p14="http://schemas.microsoft.com/office/powerpoint/2010/main" val="61366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477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Protected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6895"/>
            <a:ext cx="10515600" cy="5771626"/>
          </a:xfrm>
        </p:spPr>
        <p:txBody>
          <a:bodyPr>
            <a:normAutofit fontScale="25000" lnSpcReduction="20000"/>
          </a:bodyPr>
          <a:lstStyle/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6000" dirty="0">
              <a:solidFill>
                <a:srgbClr val="5156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Define the base class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protected $price1 = 10000;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protected $price2 = 20000;           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// Subtraction Function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function total()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{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$sum = $this-&gt;price1 + $this-&gt;price2;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PHP_EOL;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   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// define the derived classes 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Necklace extends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Jewellery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function 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printInvoice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 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{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$tax = 100;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$sub = $this-&gt;price1 + $this-&gt;price2 + $tax;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echo PHP_EOL;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}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new Necklace;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-&gt;total();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6000" dirty="0" err="1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printInvoice</a:t>
            </a: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1143000" indent="-1143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000" dirty="0">
                <a:solidFill>
                  <a:srgbClr val="5156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8267"/>
          <a:stretch/>
        </p:blipFill>
        <p:spPr>
          <a:xfrm>
            <a:off x="6644082" y="3196206"/>
            <a:ext cx="4991448" cy="301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89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When a child class inherits from a base class,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it has direct access to all the non-private members of the base class.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And even the private members can be accessed indirectly. </a:t>
            </a:r>
          </a:p>
        </p:txBody>
      </p:sp>
    </p:spTree>
    <p:extLst>
      <p:ext uri="{BB962C8B-B14F-4D97-AF65-F5344CB8AC3E}">
        <p14:creationId xmlns:p14="http://schemas.microsoft.com/office/powerpoint/2010/main" val="1967060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77" y="155401"/>
            <a:ext cx="10515600" cy="5408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6" y="696287"/>
            <a:ext cx="10900794" cy="576323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&lt;?</a:t>
            </a:r>
            <a:r>
              <a:rPr lang="en-US" dirty="0" err="1"/>
              <a:t>php</a:t>
            </a: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// Define the base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class </a:t>
            </a:r>
            <a:r>
              <a:rPr lang="en-US" dirty="0" err="1"/>
              <a:t>base_class</a:t>
            </a:r>
            <a:r>
              <a:rPr lang="en-US" dirty="0"/>
              <a:t> {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// data member of the base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public $</a:t>
            </a:r>
            <a:r>
              <a:rPr lang="en-US" dirty="0" err="1"/>
              <a:t>data_mem</a:t>
            </a:r>
            <a:r>
              <a:rPr lang="en-US" dirty="0"/>
              <a:t> = 10;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// member function of the base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public function </a:t>
            </a:r>
            <a:r>
              <a:rPr lang="en-US" dirty="0" err="1"/>
              <a:t>member_func</a:t>
            </a:r>
            <a:r>
              <a:rPr lang="en-US" dirty="0"/>
              <a:t>()     {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    echo "I am the base class function.";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    echo "I am the base class data member: ";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    echo $this-&gt;</a:t>
            </a:r>
            <a:r>
              <a:rPr lang="en-US" dirty="0" err="1"/>
              <a:t>data_mem</a:t>
            </a:r>
            <a:r>
              <a:rPr lang="en-US" dirty="0"/>
              <a:t>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}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}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//  define the derived classes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class </a:t>
            </a:r>
            <a:r>
              <a:rPr lang="en-US" dirty="0" err="1"/>
              <a:t>child_class</a:t>
            </a:r>
            <a:r>
              <a:rPr lang="en-US" dirty="0"/>
              <a:t> extends </a:t>
            </a:r>
            <a:r>
              <a:rPr lang="en-US" dirty="0" err="1"/>
              <a:t>base_class</a:t>
            </a:r>
            <a:r>
              <a:rPr lang="en-US" dirty="0"/>
              <a:t> {    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// member function of the child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function </a:t>
            </a:r>
            <a:r>
              <a:rPr lang="en-US" dirty="0" err="1"/>
              <a:t>child_func</a:t>
            </a:r>
            <a:r>
              <a:rPr lang="en-US" dirty="0"/>
              <a:t>() {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   echo "I am the child class function.";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    echo $this-&gt;</a:t>
            </a:r>
            <a:r>
              <a:rPr lang="en-US" dirty="0" err="1"/>
              <a:t>data_mem</a:t>
            </a:r>
            <a:r>
              <a:rPr lang="en-US" dirty="0"/>
              <a:t>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    }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}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// create the object of the derived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$</a:t>
            </a:r>
            <a:r>
              <a:rPr lang="en-US" dirty="0" err="1"/>
              <a:t>obj</a:t>
            </a:r>
            <a:r>
              <a:rPr lang="en-US" dirty="0"/>
              <a:t>= new </a:t>
            </a:r>
            <a:r>
              <a:rPr lang="en-US" dirty="0" err="1"/>
              <a:t>child_class</a:t>
            </a:r>
            <a:r>
              <a:rPr lang="en-US" dirty="0"/>
              <a:t>; 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// call method of the base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$</a:t>
            </a:r>
            <a:r>
              <a:rPr lang="en-US" dirty="0" err="1"/>
              <a:t>obj</a:t>
            </a:r>
            <a:r>
              <a:rPr lang="en-US" dirty="0"/>
              <a:t>-&gt;</a:t>
            </a:r>
            <a:r>
              <a:rPr lang="en-US" dirty="0" err="1"/>
              <a:t>member_func</a:t>
            </a:r>
            <a:r>
              <a:rPr lang="en-US" dirty="0"/>
              <a:t>();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// call method of the child class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$</a:t>
            </a:r>
            <a:r>
              <a:rPr lang="en-US" dirty="0" err="1"/>
              <a:t>obj</a:t>
            </a:r>
            <a:r>
              <a:rPr lang="en-US" dirty="0"/>
              <a:t>-&gt;</a:t>
            </a:r>
            <a:r>
              <a:rPr lang="en-US" dirty="0" err="1"/>
              <a:t>child_func</a:t>
            </a:r>
            <a:r>
              <a:rPr lang="en-US" dirty="0"/>
              <a:t>();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?&gt;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3115"/>
          <a:stretch/>
        </p:blipFill>
        <p:spPr>
          <a:xfrm>
            <a:off x="5166352" y="2623482"/>
            <a:ext cx="5856782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66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529" y="-264205"/>
            <a:ext cx="10515600" cy="1325563"/>
          </a:xfrm>
        </p:spPr>
        <p:txBody>
          <a:bodyPr/>
          <a:lstStyle/>
          <a:p>
            <a:r>
              <a:rPr lang="en-US" dirty="0"/>
              <a:t>Visibility &amp; Inheritance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28971"/>
            <a:ext cx="8352068" cy="6129029"/>
          </a:xfrm>
        </p:spPr>
      </p:pic>
      <p:grpSp>
        <p:nvGrpSpPr>
          <p:cNvPr id="9" name="Group 8"/>
          <p:cNvGrpSpPr/>
          <p:nvPr/>
        </p:nvGrpSpPr>
        <p:grpSpPr>
          <a:xfrm>
            <a:off x="4327072" y="2628900"/>
            <a:ext cx="7864930" cy="1730829"/>
            <a:chOff x="6057900" y="2628900"/>
            <a:chExt cx="6134101" cy="1730829"/>
          </a:xfrm>
        </p:grpSpPr>
        <p:sp>
          <p:nvSpPr>
            <p:cNvPr id="6" name="TextBox 5"/>
            <p:cNvSpPr txBox="1"/>
            <p:nvPr/>
          </p:nvSpPr>
          <p:spPr>
            <a:xfrm>
              <a:off x="9944101" y="2628900"/>
              <a:ext cx="22479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Inheritance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057900" y="3182898"/>
              <a:ext cx="5010151" cy="1176831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7581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1257"/>
            <a:ext cx="10515600" cy="1429432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Resources for Learning OOP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GitHub Repositories </a:t>
            </a:r>
          </a:p>
          <a:p>
            <a:r>
              <a:rPr lang="en-US" dirty="0"/>
              <a:t>GitHub is a go-to resource for information. </a:t>
            </a:r>
          </a:p>
          <a:p>
            <a:r>
              <a:rPr lang="en-US" dirty="0"/>
              <a:t>3 resources that will expand your knowledge of PHP. 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i="1" dirty="0">
                <a:hlinkClick r:id="rId2"/>
              </a:rPr>
              <a:t>Learn Modern PHP</a:t>
            </a:r>
            <a:r>
              <a:rPr lang="en-US" dirty="0"/>
              <a:t> – a curated resource for PHP tutorials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i="1" dirty="0">
                <a:hlinkClick r:id="rId3"/>
              </a:rPr>
              <a:t>Learning OOP in PHP</a:t>
            </a:r>
            <a:r>
              <a:rPr lang="en-US" dirty="0"/>
              <a:t> – a collection of object-oriented programming concepts for PHP developers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i="1" dirty="0">
                <a:hlinkClick r:id="rId4"/>
              </a:rPr>
              <a:t>OOP-PHP</a:t>
            </a:r>
            <a:r>
              <a:rPr lang="en-US" dirty="0"/>
              <a:t> – a general overview of PHP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44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hlinkClick r:id="rId2"/>
              </a:rPr>
              <a:t>OOP Official PHP Reference Guide</a:t>
            </a:r>
            <a:r>
              <a:rPr lang="en-US" dirty="0"/>
              <a:t> by php.net</a:t>
            </a:r>
          </a:p>
          <a:p>
            <a:r>
              <a:rPr lang="en-US" i="1" dirty="0">
                <a:hlinkClick r:id="rId3"/>
              </a:rPr>
              <a:t>Object-oriented Programming Guide</a:t>
            </a:r>
            <a:r>
              <a:rPr lang="en-US" dirty="0"/>
              <a:t> by Mozilla</a:t>
            </a:r>
          </a:p>
          <a:p>
            <a:r>
              <a:rPr lang="en-US" i="1" dirty="0">
                <a:hlinkClick r:id="rId4"/>
              </a:rPr>
              <a:t>Hacking with PHP</a:t>
            </a:r>
            <a:r>
              <a:rPr lang="en-US" i="1" dirty="0"/>
              <a:t> </a:t>
            </a:r>
            <a:r>
              <a:rPr lang="en-US" dirty="0"/>
              <a:t>by Paul Hudson</a:t>
            </a:r>
          </a:p>
          <a:p>
            <a:r>
              <a:rPr lang="en-US" i="1" dirty="0">
                <a:hlinkClick r:id="rId5"/>
              </a:rPr>
              <a:t>PHP: The Right Way</a:t>
            </a:r>
            <a:r>
              <a:rPr lang="en-US" i="1" dirty="0"/>
              <a:t> </a:t>
            </a:r>
            <a:r>
              <a:rPr lang="en-US" dirty="0"/>
              <a:t>by</a:t>
            </a:r>
            <a:r>
              <a:rPr lang="en-US" i="1" dirty="0"/>
              <a:t> </a:t>
            </a:r>
            <a:r>
              <a:rPr lang="en-US" dirty="0"/>
              <a:t>Josh </a:t>
            </a:r>
            <a:r>
              <a:rPr lang="en-US" dirty="0" err="1"/>
              <a:t>Lockhard</a:t>
            </a:r>
            <a:r>
              <a:rPr lang="en-US" dirty="0"/>
              <a:t> &amp; Phil Sturgeon</a:t>
            </a:r>
          </a:p>
          <a:p>
            <a:r>
              <a:rPr lang="en-US" i="1" dirty="0">
                <a:hlinkClick r:id="rId6"/>
              </a:rPr>
              <a:t>Practical PHP Testing</a:t>
            </a:r>
            <a:r>
              <a:rPr lang="en-US" dirty="0"/>
              <a:t> by Giorgio </a:t>
            </a:r>
            <a:r>
              <a:rPr lang="en-US" dirty="0" err="1"/>
              <a:t>Sironi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38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1938</Words>
  <Application>Microsoft Office PowerPoint</Application>
  <PresentationFormat>Widescreen</PresentationFormat>
  <Paragraphs>339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ui-monospace</vt:lpstr>
      <vt:lpstr>ui-sans-serif</vt:lpstr>
      <vt:lpstr>Wingdings</vt:lpstr>
      <vt:lpstr>Office Theme</vt:lpstr>
      <vt:lpstr>  CP 311 OOP in PHP</vt:lpstr>
      <vt:lpstr>Why OOP</vt:lpstr>
      <vt:lpstr>Pre-requisites</vt:lpstr>
      <vt:lpstr>PHP</vt:lpstr>
      <vt:lpstr>Procedural VS OOP</vt:lpstr>
      <vt:lpstr>Procedural VS OOP</vt:lpstr>
      <vt:lpstr>Procedural VS OOP (ctnd…..)</vt:lpstr>
      <vt:lpstr>Procedural VS OOP (ctnd)</vt:lpstr>
      <vt:lpstr>Procedural VS OOP (ctnd)</vt:lpstr>
      <vt:lpstr>Design Patterns</vt:lpstr>
      <vt:lpstr>Classes</vt:lpstr>
      <vt:lpstr>Defining Classes</vt:lpstr>
      <vt:lpstr>Defining Classes (Cont…)</vt:lpstr>
      <vt:lpstr> Define Objects </vt:lpstr>
      <vt:lpstr>Define Objects (Cont …..)</vt:lpstr>
      <vt:lpstr>Define Objects (Cont …..)</vt:lpstr>
      <vt:lpstr>Define Objects (Cont …..)</vt:lpstr>
      <vt:lpstr>Classes Vs Objects</vt:lpstr>
      <vt:lpstr>Visibility &amp; Inheritance in PHP</vt:lpstr>
      <vt:lpstr> Access Modifiers </vt:lpstr>
      <vt:lpstr>PowerPoint Presentation</vt:lpstr>
      <vt:lpstr>PowerPoint Presentation</vt:lpstr>
      <vt:lpstr>PowerPoint Presentation</vt:lpstr>
      <vt:lpstr>PowerPoint Presentation</vt:lpstr>
      <vt:lpstr>Protected (cont….)</vt:lpstr>
      <vt:lpstr>Protected</vt:lpstr>
      <vt:lpstr>Inheritance</vt:lpstr>
      <vt:lpstr>Inheritance</vt:lpstr>
      <vt:lpstr>Visibility &amp; Inheritance</vt:lpstr>
      <vt:lpstr>   Resources for Learning OOP 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 311</dc:title>
  <dc:creator>vxcv</dc:creator>
  <cp:lastModifiedBy>Ramadhani Mbaga</cp:lastModifiedBy>
  <cp:revision>64</cp:revision>
  <dcterms:created xsi:type="dcterms:W3CDTF">2023-11-25T09:27:56Z</dcterms:created>
  <dcterms:modified xsi:type="dcterms:W3CDTF">2023-12-05T07:08:13Z</dcterms:modified>
</cp:coreProperties>
</file>