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9" r:id="rId4"/>
    <p:sldId id="267" r:id="rId5"/>
    <p:sldId id="268" r:id="rId6"/>
    <p:sldId id="269" r:id="rId7"/>
    <p:sldId id="270" r:id="rId8"/>
    <p:sldId id="272" r:id="rId9"/>
    <p:sldId id="273" r:id="rId10"/>
    <p:sldId id="274" r:id="rId11"/>
    <p:sldId id="275" r:id="rId12"/>
    <p:sldId id="276" r:id="rId13"/>
    <p:sldId id="277" r:id="rId14"/>
    <p:sldId id="278" r:id="rId15"/>
    <p:sldId id="266" r:id="rId16"/>
    <p:sldId id="258" r:id="rId17"/>
    <p:sldId id="259" r:id="rId18"/>
    <p:sldId id="260" r:id="rId19"/>
    <p:sldId id="261" r:id="rId20"/>
    <p:sldId id="262" r:id="rId21"/>
    <p:sldId id="301" r:id="rId22"/>
    <p:sldId id="300" r:id="rId23"/>
    <p:sldId id="302" r:id="rId24"/>
    <p:sldId id="264" r:id="rId25"/>
    <p:sldId id="303" r:id="rId26"/>
    <p:sldId id="304" r:id="rId27"/>
    <p:sldId id="265" r:id="rId28"/>
    <p:sldId id="305" r:id="rId29"/>
    <p:sldId id="308" r:id="rId30"/>
    <p:sldId id="306" r:id="rId31"/>
    <p:sldId id="309" r:id="rId32"/>
    <p:sldId id="307" r:id="rId33"/>
    <p:sldId id="279" r:id="rId34"/>
    <p:sldId id="347" r:id="rId35"/>
    <p:sldId id="310" r:id="rId36"/>
    <p:sldId id="348" r:id="rId37"/>
    <p:sldId id="311" r:id="rId38"/>
    <p:sldId id="280" r:id="rId39"/>
    <p:sldId id="281" r:id="rId40"/>
    <p:sldId id="283" r:id="rId41"/>
    <p:sldId id="284" r:id="rId42"/>
    <p:sldId id="312" r:id="rId43"/>
    <p:sldId id="313" r:id="rId44"/>
    <p:sldId id="314" r:id="rId45"/>
    <p:sldId id="315" r:id="rId46"/>
    <p:sldId id="285" r:id="rId47"/>
    <p:sldId id="286" r:id="rId48"/>
    <p:sldId id="287" r:id="rId49"/>
    <p:sldId id="316" r:id="rId50"/>
    <p:sldId id="317" r:id="rId51"/>
    <p:sldId id="318" r:id="rId52"/>
    <p:sldId id="319" r:id="rId53"/>
    <p:sldId id="320" r:id="rId54"/>
    <p:sldId id="289" r:id="rId55"/>
    <p:sldId id="321" r:id="rId56"/>
    <p:sldId id="322" r:id="rId57"/>
    <p:sldId id="323" r:id="rId58"/>
    <p:sldId id="324" r:id="rId59"/>
    <p:sldId id="325" r:id="rId60"/>
    <p:sldId id="326" r:id="rId61"/>
    <p:sldId id="327" r:id="rId62"/>
    <p:sldId id="290" r:id="rId63"/>
    <p:sldId id="328" r:id="rId64"/>
    <p:sldId id="329" r:id="rId65"/>
    <p:sldId id="330" r:id="rId66"/>
    <p:sldId id="331" r:id="rId67"/>
    <p:sldId id="332" r:id="rId68"/>
    <p:sldId id="333" r:id="rId69"/>
    <p:sldId id="291" r:id="rId70"/>
    <p:sldId id="292" r:id="rId71"/>
    <p:sldId id="335" r:id="rId72"/>
    <p:sldId id="336" r:id="rId73"/>
    <p:sldId id="337" r:id="rId74"/>
    <p:sldId id="338" r:id="rId75"/>
    <p:sldId id="339" r:id="rId76"/>
    <p:sldId id="294" r:id="rId77"/>
    <p:sldId id="340" r:id="rId78"/>
    <p:sldId id="341" r:id="rId79"/>
    <p:sldId id="343" r:id="rId80"/>
    <p:sldId id="342" r:id="rId81"/>
    <p:sldId id="344" r:id="rId82"/>
    <p:sldId id="345" r:id="rId83"/>
    <p:sldId id="346" r:id="rId84"/>
    <p:sldId id="296" r:id="rId85"/>
    <p:sldId id="297" r:id="rId86"/>
    <p:sldId id="298" r:id="rId87"/>
    <p:sldId id="349"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29074D-F033-4158-B7FB-AB7B29B5DECC}"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2B19A-BC8A-43F5-B947-4A676A37D121}" type="slidenum">
              <a:rPr lang="en-US" smtClean="0"/>
              <a:t>‹#›</a:t>
            </a:fld>
            <a:endParaRPr lang="en-US"/>
          </a:p>
        </p:txBody>
      </p:sp>
    </p:spTree>
    <p:extLst>
      <p:ext uri="{BB962C8B-B14F-4D97-AF65-F5344CB8AC3E}">
        <p14:creationId xmlns:p14="http://schemas.microsoft.com/office/powerpoint/2010/main" val="2152673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29074D-F033-4158-B7FB-AB7B29B5DECC}"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2B19A-BC8A-43F5-B947-4A676A37D121}" type="slidenum">
              <a:rPr lang="en-US" smtClean="0"/>
              <a:t>‹#›</a:t>
            </a:fld>
            <a:endParaRPr lang="en-US"/>
          </a:p>
        </p:txBody>
      </p:sp>
    </p:spTree>
    <p:extLst>
      <p:ext uri="{BB962C8B-B14F-4D97-AF65-F5344CB8AC3E}">
        <p14:creationId xmlns:p14="http://schemas.microsoft.com/office/powerpoint/2010/main" val="2463897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29074D-F033-4158-B7FB-AB7B29B5DECC}"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2B19A-BC8A-43F5-B947-4A676A37D121}" type="slidenum">
              <a:rPr lang="en-US" smtClean="0"/>
              <a:t>‹#›</a:t>
            </a:fld>
            <a:endParaRPr lang="en-US"/>
          </a:p>
        </p:txBody>
      </p:sp>
    </p:spTree>
    <p:extLst>
      <p:ext uri="{BB962C8B-B14F-4D97-AF65-F5344CB8AC3E}">
        <p14:creationId xmlns:p14="http://schemas.microsoft.com/office/powerpoint/2010/main" val="2571962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29074D-F033-4158-B7FB-AB7B29B5DECC}"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B2B19A-BC8A-43F5-B947-4A676A37D121}" type="slidenum">
              <a:rPr lang="en-US" smtClean="0"/>
              <a:t>‹#›</a:t>
            </a:fld>
            <a:endParaRPr lang="en-US"/>
          </a:p>
        </p:txBody>
      </p:sp>
    </p:spTree>
    <p:extLst>
      <p:ext uri="{BB962C8B-B14F-4D97-AF65-F5344CB8AC3E}">
        <p14:creationId xmlns:p14="http://schemas.microsoft.com/office/powerpoint/2010/main" val="3895716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29074D-F033-4158-B7FB-AB7B29B5DECC}" type="datetimeFigureOut">
              <a:rPr lang="en-US" smtClean="0"/>
              <a:t>11/23/2023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B2B19A-BC8A-43F5-B947-4A676A37D121}" type="slidenum">
              <a:rPr lang="en-US" smtClean="0"/>
              <a:t>‹#›</a:t>
            </a:fld>
            <a:endParaRPr lang="en-US"/>
          </a:p>
        </p:txBody>
      </p:sp>
    </p:spTree>
    <p:extLst>
      <p:ext uri="{BB962C8B-B14F-4D97-AF65-F5344CB8AC3E}">
        <p14:creationId xmlns:p14="http://schemas.microsoft.com/office/powerpoint/2010/main" val="3250817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29074D-F033-4158-B7FB-AB7B29B5DECC}" type="datetimeFigureOut">
              <a:rPr lang="en-US" smtClean="0"/>
              <a:t>11/23/2023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B2B19A-BC8A-43F5-B947-4A676A37D121}" type="slidenum">
              <a:rPr lang="en-US" smtClean="0"/>
              <a:t>‹#›</a:t>
            </a:fld>
            <a:endParaRPr lang="en-US"/>
          </a:p>
        </p:txBody>
      </p:sp>
    </p:spTree>
    <p:extLst>
      <p:ext uri="{BB962C8B-B14F-4D97-AF65-F5344CB8AC3E}">
        <p14:creationId xmlns:p14="http://schemas.microsoft.com/office/powerpoint/2010/main" val="2641699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29074D-F033-4158-B7FB-AB7B29B5DECC}" type="datetimeFigureOut">
              <a:rPr lang="en-US" smtClean="0"/>
              <a:t>11/23/2023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B2B19A-BC8A-43F5-B947-4A676A37D121}" type="slidenum">
              <a:rPr lang="en-US" smtClean="0"/>
              <a:t>‹#›</a:t>
            </a:fld>
            <a:endParaRPr lang="en-US"/>
          </a:p>
        </p:txBody>
      </p:sp>
    </p:spTree>
    <p:extLst>
      <p:ext uri="{BB962C8B-B14F-4D97-AF65-F5344CB8AC3E}">
        <p14:creationId xmlns:p14="http://schemas.microsoft.com/office/powerpoint/2010/main" val="68598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29074D-F033-4158-B7FB-AB7B29B5DECC}"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B2B19A-BC8A-43F5-B947-4A676A37D121}" type="slidenum">
              <a:rPr lang="en-US" smtClean="0"/>
              <a:t>‹#›</a:t>
            </a:fld>
            <a:endParaRPr lang="en-US"/>
          </a:p>
        </p:txBody>
      </p:sp>
    </p:spTree>
    <p:extLst>
      <p:ext uri="{BB962C8B-B14F-4D97-AF65-F5344CB8AC3E}">
        <p14:creationId xmlns:p14="http://schemas.microsoft.com/office/powerpoint/2010/main" val="3492613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29074D-F033-4158-B7FB-AB7B29B5DECC}"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B2B19A-BC8A-43F5-B947-4A676A37D121}" type="slidenum">
              <a:rPr lang="en-US" smtClean="0"/>
              <a:t>‹#›</a:t>
            </a:fld>
            <a:endParaRPr lang="en-US"/>
          </a:p>
        </p:txBody>
      </p:sp>
    </p:spTree>
    <p:extLst>
      <p:ext uri="{BB962C8B-B14F-4D97-AF65-F5344CB8AC3E}">
        <p14:creationId xmlns:p14="http://schemas.microsoft.com/office/powerpoint/2010/main" val="3523097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29074D-F033-4158-B7FB-AB7B29B5DECC}"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2B19A-BC8A-43F5-B947-4A676A37D121}" type="slidenum">
              <a:rPr lang="en-US" smtClean="0"/>
              <a:t>‹#›</a:t>
            </a:fld>
            <a:endParaRPr lang="en-US"/>
          </a:p>
        </p:txBody>
      </p:sp>
    </p:spTree>
    <p:extLst>
      <p:ext uri="{BB962C8B-B14F-4D97-AF65-F5344CB8AC3E}">
        <p14:creationId xmlns:p14="http://schemas.microsoft.com/office/powerpoint/2010/main" val="3589178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29074D-F033-4158-B7FB-AB7B29B5DECC}"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2B19A-BC8A-43F5-B947-4A676A37D121}" type="slidenum">
              <a:rPr lang="en-US" smtClean="0"/>
              <a:t>‹#›</a:t>
            </a:fld>
            <a:endParaRPr lang="en-US"/>
          </a:p>
        </p:txBody>
      </p:sp>
    </p:spTree>
    <p:extLst>
      <p:ext uri="{BB962C8B-B14F-4D97-AF65-F5344CB8AC3E}">
        <p14:creationId xmlns:p14="http://schemas.microsoft.com/office/powerpoint/2010/main" val="2689690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29074D-F033-4158-B7FB-AB7B29B5DECC}" type="datetimeFigureOut">
              <a:rPr lang="en-US" smtClean="0"/>
              <a:t>11/23/2023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B2B19A-BC8A-43F5-B947-4A676A37D121}" type="slidenum">
              <a:rPr lang="en-US" smtClean="0"/>
              <a:t>‹#›</a:t>
            </a:fld>
            <a:endParaRPr lang="en-US"/>
          </a:p>
        </p:txBody>
      </p:sp>
    </p:spTree>
    <p:extLst>
      <p:ext uri="{BB962C8B-B14F-4D97-AF65-F5344CB8AC3E}">
        <p14:creationId xmlns:p14="http://schemas.microsoft.com/office/powerpoint/2010/main" val="507384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www.youtube.com/watch?v=oE2uls6iIEU"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PYTHON PROGRAMMING</a:t>
            </a:r>
            <a:endParaRPr lang="en-US" dirty="0"/>
          </a:p>
        </p:txBody>
      </p:sp>
      <p:sp>
        <p:nvSpPr>
          <p:cNvPr id="3" name="Subtitle 2"/>
          <p:cNvSpPr>
            <a:spLocks noGrp="1"/>
          </p:cNvSpPr>
          <p:nvPr>
            <p:ph type="subTitle" idx="1"/>
          </p:nvPr>
        </p:nvSpPr>
        <p:spPr/>
        <p:txBody>
          <a:bodyPr/>
          <a:lstStyle/>
          <a:p>
            <a:r>
              <a:rPr lang="en-US" dirty="0" smtClean="0"/>
              <a:t>LECTURE 1</a:t>
            </a:r>
          </a:p>
          <a:p>
            <a:r>
              <a:rPr lang="en-US" dirty="0" smtClean="0"/>
              <a:t>SALIM DIWANI</a:t>
            </a:r>
            <a:endParaRPr lang="en-US" dirty="0"/>
          </a:p>
        </p:txBody>
      </p:sp>
    </p:spTree>
    <p:extLst>
      <p:ext uri="{BB962C8B-B14F-4D97-AF65-F5344CB8AC3E}">
        <p14:creationId xmlns:p14="http://schemas.microsoft.com/office/powerpoint/2010/main" val="12966480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COURSEWORK </a:t>
            </a:r>
            <a:endParaRPr lang="en-US" dirty="0"/>
          </a:p>
        </p:txBody>
      </p:sp>
      <p:sp>
        <p:nvSpPr>
          <p:cNvPr id="3" name="Content Placeholder 2"/>
          <p:cNvSpPr>
            <a:spLocks noGrp="1"/>
          </p:cNvSpPr>
          <p:nvPr>
            <p:ph idx="1"/>
          </p:nvPr>
        </p:nvSpPr>
        <p:spPr>
          <a:xfrm>
            <a:off x="152400" y="1600200"/>
            <a:ext cx="8839200" cy="4525963"/>
          </a:xfrm>
        </p:spPr>
        <p:txBody>
          <a:bodyPr>
            <a:normAutofit/>
          </a:bodyPr>
          <a:lstStyle/>
          <a:p>
            <a:r>
              <a:rPr lang="en-US" sz="3600" dirty="0" smtClean="0"/>
              <a:t>TWO TEST, EACH CARRIES 20 MARKS</a:t>
            </a:r>
          </a:p>
          <a:p>
            <a:r>
              <a:rPr lang="en-US" sz="3600" dirty="0" smtClean="0"/>
              <a:t>TWO ASSIGNMENT EACH CARRIES 10 MARKS</a:t>
            </a:r>
          </a:p>
          <a:p>
            <a:r>
              <a:rPr lang="en-US" sz="3600" dirty="0" smtClean="0"/>
              <a:t>FOUR QUIZES EACH CARRIES 5 MARKS</a:t>
            </a:r>
          </a:p>
          <a:p>
            <a:r>
              <a:rPr lang="en-US" sz="3600" dirty="0" smtClean="0"/>
              <a:t>ATTENDANCE CARRIES 5 MARKS</a:t>
            </a:r>
          </a:p>
          <a:p>
            <a:r>
              <a:rPr lang="en-GB" sz="3600" dirty="0" smtClean="0"/>
              <a:t>PLEASE BE AWARE THAT CLASS ATTENDANCE AND PROMPTNESS ARE MANDATORY. </a:t>
            </a:r>
            <a:endParaRPr lang="en-GB" sz="3600" dirty="0"/>
          </a:p>
        </p:txBody>
      </p:sp>
    </p:spTree>
    <p:extLst>
      <p:ext uri="{BB962C8B-B14F-4D97-AF65-F5344CB8AC3E}">
        <p14:creationId xmlns:p14="http://schemas.microsoft.com/office/powerpoint/2010/main" val="4320695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r>
              <a:rPr lang="en-US" sz="3600" dirty="0" smtClean="0"/>
              <a:t>Python is a high level, general purpose and very popular programming language like </a:t>
            </a:r>
            <a:r>
              <a:rPr lang="en-GB" sz="3600" b="1" dirty="0">
                <a:solidFill>
                  <a:srgbClr val="FF0000"/>
                </a:solidFill>
              </a:rPr>
              <a:t>C, C++, Perl, and Java</a:t>
            </a:r>
            <a:r>
              <a:rPr lang="en-US" sz="3600" b="1" dirty="0" smtClean="0">
                <a:solidFill>
                  <a:srgbClr val="FF0000"/>
                </a:solidFill>
              </a:rPr>
              <a:t>.</a:t>
            </a:r>
          </a:p>
          <a:p>
            <a:r>
              <a:rPr lang="en-GB" sz="3600" dirty="0"/>
              <a:t>As you might infer from the name “high-level language,” there are also </a:t>
            </a:r>
            <a:r>
              <a:rPr lang="en-GB" sz="3600" dirty="0" smtClean="0"/>
              <a:t>low level languages</a:t>
            </a:r>
            <a:r>
              <a:rPr lang="en-GB" sz="3600" dirty="0"/>
              <a:t>, sometimes referred to as “</a:t>
            </a:r>
            <a:r>
              <a:rPr lang="en-GB" sz="3600" b="1" dirty="0">
                <a:solidFill>
                  <a:srgbClr val="FF0000"/>
                </a:solidFill>
              </a:rPr>
              <a:t>machine languages</a:t>
            </a:r>
            <a:r>
              <a:rPr lang="en-GB" sz="3600" dirty="0"/>
              <a:t>” or “</a:t>
            </a:r>
            <a:r>
              <a:rPr lang="en-GB" sz="3600" b="1" dirty="0" smtClean="0">
                <a:solidFill>
                  <a:srgbClr val="FF0000"/>
                </a:solidFill>
              </a:rPr>
              <a:t>assembly </a:t>
            </a:r>
            <a:r>
              <a:rPr lang="en-US" sz="3600" b="1" dirty="0">
                <a:solidFill>
                  <a:srgbClr val="FF0000"/>
                </a:solidFill>
              </a:rPr>
              <a:t>languages</a:t>
            </a:r>
            <a:r>
              <a:rPr lang="en-US" sz="3600" dirty="0"/>
              <a:t>.”</a:t>
            </a:r>
            <a:endParaRPr lang="en-US" sz="3600" dirty="0" smtClean="0"/>
          </a:p>
        </p:txBody>
      </p:sp>
    </p:spTree>
    <p:extLst>
      <p:ext uri="{BB962C8B-B14F-4D97-AF65-F5344CB8AC3E}">
        <p14:creationId xmlns:p14="http://schemas.microsoft.com/office/powerpoint/2010/main" val="3045606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152400" y="1600200"/>
            <a:ext cx="8839200" cy="4525963"/>
          </a:xfrm>
        </p:spPr>
        <p:txBody>
          <a:bodyPr>
            <a:normAutofit lnSpcReduction="10000"/>
          </a:bodyPr>
          <a:lstStyle/>
          <a:p>
            <a:r>
              <a:rPr lang="en-GB" sz="3600" dirty="0"/>
              <a:t>Loosely speaking, computers can only execute programs written </a:t>
            </a:r>
            <a:r>
              <a:rPr lang="en-GB" sz="3600" dirty="0" smtClean="0"/>
              <a:t>in </a:t>
            </a:r>
            <a:r>
              <a:rPr lang="en-GB" sz="3600" b="1" dirty="0" smtClean="0">
                <a:solidFill>
                  <a:srgbClr val="FF0000"/>
                </a:solidFill>
              </a:rPr>
              <a:t>low-level </a:t>
            </a:r>
            <a:r>
              <a:rPr lang="en-GB" sz="3600" b="1" dirty="0">
                <a:solidFill>
                  <a:srgbClr val="FF0000"/>
                </a:solidFill>
              </a:rPr>
              <a:t>languages</a:t>
            </a:r>
            <a:r>
              <a:rPr lang="en-GB" sz="3600" dirty="0"/>
              <a:t>. Thus, programs written in a </a:t>
            </a:r>
            <a:r>
              <a:rPr lang="en-GB" sz="3600" b="1" dirty="0">
                <a:solidFill>
                  <a:srgbClr val="FF0000"/>
                </a:solidFill>
              </a:rPr>
              <a:t>high-level language </a:t>
            </a:r>
            <a:r>
              <a:rPr lang="en-GB" sz="3600" dirty="0"/>
              <a:t>have to </a:t>
            </a:r>
            <a:r>
              <a:rPr lang="en-GB" sz="3600" dirty="0" smtClean="0"/>
              <a:t>be processed </a:t>
            </a:r>
            <a:r>
              <a:rPr lang="en-GB" sz="3600" dirty="0"/>
              <a:t>before they can run. </a:t>
            </a:r>
            <a:endParaRPr lang="en-GB" sz="3600" dirty="0" smtClean="0"/>
          </a:p>
          <a:p>
            <a:r>
              <a:rPr lang="en-GB" sz="3600" dirty="0" smtClean="0"/>
              <a:t>This </a:t>
            </a:r>
            <a:r>
              <a:rPr lang="en-GB" sz="3600" dirty="0"/>
              <a:t>extra processing takes some time, which is </a:t>
            </a:r>
            <a:r>
              <a:rPr lang="en-GB" sz="3600" dirty="0" smtClean="0"/>
              <a:t>a small </a:t>
            </a:r>
            <a:r>
              <a:rPr lang="en-GB" sz="3600" b="1" dirty="0">
                <a:solidFill>
                  <a:srgbClr val="FF0000"/>
                </a:solidFill>
              </a:rPr>
              <a:t>disadvantage</a:t>
            </a:r>
            <a:r>
              <a:rPr lang="en-GB" sz="3600" dirty="0"/>
              <a:t> of high-level languages.</a:t>
            </a:r>
            <a:endParaRPr lang="en-US" sz="3600" dirty="0" smtClean="0"/>
          </a:p>
        </p:txBody>
      </p:sp>
    </p:spTree>
    <p:extLst>
      <p:ext uri="{BB962C8B-B14F-4D97-AF65-F5344CB8AC3E}">
        <p14:creationId xmlns:p14="http://schemas.microsoft.com/office/powerpoint/2010/main" val="7624397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pPr marL="0" indent="0">
              <a:buNone/>
            </a:pPr>
            <a:r>
              <a:rPr lang="en-GB" sz="3600" b="1" dirty="0" smtClean="0"/>
              <a:t>Advantages of High Level Languages</a:t>
            </a:r>
          </a:p>
          <a:p>
            <a:pPr marL="742950" indent="-742950">
              <a:buFont typeface="+mj-lt"/>
              <a:buAutoNum type="arabicPeriod"/>
            </a:pPr>
            <a:r>
              <a:rPr lang="en-GB" sz="3600" dirty="0" smtClean="0"/>
              <a:t>It </a:t>
            </a:r>
            <a:r>
              <a:rPr lang="en-GB" sz="3600" dirty="0"/>
              <a:t>is much easier to program in a </a:t>
            </a:r>
            <a:r>
              <a:rPr lang="en-GB" sz="3600" b="1" dirty="0" smtClean="0">
                <a:solidFill>
                  <a:srgbClr val="FF0000"/>
                </a:solidFill>
              </a:rPr>
              <a:t>high level language</a:t>
            </a:r>
            <a:r>
              <a:rPr lang="en-GB" sz="3600" dirty="0"/>
              <a:t>. Programs written in a high-level language take less time to </a:t>
            </a:r>
            <a:r>
              <a:rPr lang="en-GB" sz="3600" dirty="0" smtClean="0"/>
              <a:t>write, they </a:t>
            </a:r>
            <a:r>
              <a:rPr lang="en-GB" sz="3600" dirty="0"/>
              <a:t>are shorter and easier to read, and they are more likely to be </a:t>
            </a:r>
            <a:r>
              <a:rPr lang="en-GB" sz="3600" b="1" dirty="0">
                <a:solidFill>
                  <a:srgbClr val="FF0000"/>
                </a:solidFill>
              </a:rPr>
              <a:t>correct.</a:t>
            </a:r>
            <a:endParaRPr lang="en-US" sz="3600" b="1" dirty="0" smtClean="0">
              <a:solidFill>
                <a:srgbClr val="FF0000"/>
              </a:solidFill>
            </a:endParaRPr>
          </a:p>
        </p:txBody>
      </p:sp>
    </p:spTree>
    <p:extLst>
      <p:ext uri="{BB962C8B-B14F-4D97-AF65-F5344CB8AC3E}">
        <p14:creationId xmlns:p14="http://schemas.microsoft.com/office/powerpoint/2010/main" val="2324162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pPr marL="0" indent="0">
              <a:buNone/>
            </a:pPr>
            <a:r>
              <a:rPr lang="en-GB" sz="3600" b="1" dirty="0" smtClean="0"/>
              <a:t>Advantages of High Level Languages</a:t>
            </a:r>
          </a:p>
          <a:p>
            <a:pPr marL="742950" indent="-742950">
              <a:buFont typeface="+mj-lt"/>
              <a:buAutoNum type="arabicPeriod" startAt="2"/>
            </a:pPr>
            <a:r>
              <a:rPr lang="en-GB" sz="3600" dirty="0" smtClean="0"/>
              <a:t>High-level </a:t>
            </a:r>
            <a:r>
              <a:rPr lang="en-GB" sz="3600" dirty="0"/>
              <a:t>languages are portable, meaning that they can run on different </a:t>
            </a:r>
            <a:r>
              <a:rPr lang="en-GB" sz="3600" dirty="0" smtClean="0"/>
              <a:t>kinds of </a:t>
            </a:r>
            <a:r>
              <a:rPr lang="en-GB" sz="3600" dirty="0"/>
              <a:t>computers with few or no modifications. </a:t>
            </a:r>
            <a:r>
              <a:rPr lang="en-GB" sz="3600" b="1" dirty="0">
                <a:solidFill>
                  <a:srgbClr val="FF0000"/>
                </a:solidFill>
              </a:rPr>
              <a:t>Low-level programs </a:t>
            </a:r>
            <a:r>
              <a:rPr lang="en-GB" sz="3600" dirty="0"/>
              <a:t>can </a:t>
            </a:r>
            <a:r>
              <a:rPr lang="en-GB" sz="3600" dirty="0" smtClean="0"/>
              <a:t>run </a:t>
            </a:r>
            <a:r>
              <a:rPr lang="en-US" sz="3600" dirty="0"/>
              <a:t>on </a:t>
            </a:r>
            <a:r>
              <a:rPr lang="en-US" sz="3600" dirty="0" smtClean="0"/>
              <a:t>only </a:t>
            </a:r>
            <a:r>
              <a:rPr lang="en-GB" sz="3600" b="1" dirty="0" smtClean="0">
                <a:solidFill>
                  <a:srgbClr val="FF0000"/>
                </a:solidFill>
              </a:rPr>
              <a:t>one </a:t>
            </a:r>
            <a:r>
              <a:rPr lang="en-GB" sz="3600" b="1" dirty="0">
                <a:solidFill>
                  <a:srgbClr val="FF0000"/>
                </a:solidFill>
              </a:rPr>
              <a:t>kind </a:t>
            </a:r>
            <a:r>
              <a:rPr lang="en-GB" sz="3600" dirty="0"/>
              <a:t>of computer and have to be </a:t>
            </a:r>
            <a:r>
              <a:rPr lang="en-GB" sz="3600" b="1" dirty="0">
                <a:solidFill>
                  <a:srgbClr val="FF0000"/>
                </a:solidFill>
              </a:rPr>
              <a:t>rewritten</a:t>
            </a:r>
            <a:r>
              <a:rPr lang="en-GB" sz="3600" dirty="0"/>
              <a:t> to run on another.</a:t>
            </a:r>
            <a:endParaRPr lang="en-US" sz="3600" dirty="0" smtClean="0"/>
          </a:p>
        </p:txBody>
      </p:sp>
    </p:spTree>
    <p:extLst>
      <p:ext uri="{BB962C8B-B14F-4D97-AF65-F5344CB8AC3E}">
        <p14:creationId xmlns:p14="http://schemas.microsoft.com/office/powerpoint/2010/main" val="4055206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GB" sz="3600" dirty="0"/>
              <a:t>Due to these advantages, almost all programs are written in </a:t>
            </a:r>
            <a:r>
              <a:rPr lang="en-GB" sz="3600" b="1" dirty="0">
                <a:solidFill>
                  <a:srgbClr val="FF0000"/>
                </a:solidFill>
              </a:rPr>
              <a:t>high-level </a:t>
            </a:r>
            <a:r>
              <a:rPr lang="en-GB" sz="3600" b="1" dirty="0" smtClean="0">
                <a:solidFill>
                  <a:srgbClr val="FF0000"/>
                </a:solidFill>
              </a:rPr>
              <a:t>languages</a:t>
            </a:r>
            <a:r>
              <a:rPr lang="en-GB" sz="3600" dirty="0" smtClean="0"/>
              <a:t>. Low-level </a:t>
            </a:r>
            <a:r>
              <a:rPr lang="en-GB" sz="3600" dirty="0"/>
              <a:t>languages are used only for a few </a:t>
            </a:r>
            <a:r>
              <a:rPr lang="en-GB" sz="3600" b="1" dirty="0">
                <a:solidFill>
                  <a:srgbClr val="FF0000"/>
                </a:solidFill>
              </a:rPr>
              <a:t>specialized applications</a:t>
            </a:r>
            <a:r>
              <a:rPr lang="en-GB" sz="3600" dirty="0" smtClean="0"/>
              <a:t>.</a:t>
            </a:r>
          </a:p>
          <a:p>
            <a:r>
              <a:rPr lang="en-GB" sz="3600" dirty="0"/>
              <a:t>Two kinds of programs process high-level languages into low-level languages: </a:t>
            </a:r>
            <a:r>
              <a:rPr lang="en-GB" sz="3600" b="1" dirty="0" smtClean="0">
                <a:solidFill>
                  <a:srgbClr val="92D050"/>
                </a:solidFill>
              </a:rPr>
              <a:t>interpreters</a:t>
            </a:r>
            <a:r>
              <a:rPr lang="en-GB" sz="3600" dirty="0" smtClean="0"/>
              <a:t> </a:t>
            </a:r>
            <a:r>
              <a:rPr lang="en-US" sz="3600" dirty="0" smtClean="0"/>
              <a:t>and </a:t>
            </a:r>
            <a:r>
              <a:rPr lang="en-US" sz="3600" b="1" dirty="0">
                <a:solidFill>
                  <a:srgbClr val="92D050"/>
                </a:solidFill>
              </a:rPr>
              <a:t>compilers</a:t>
            </a:r>
            <a:r>
              <a:rPr lang="en-US" sz="3600" dirty="0"/>
              <a:t>.</a:t>
            </a:r>
            <a:endParaRPr lang="en-US" sz="3600" dirty="0" smtClean="0"/>
          </a:p>
        </p:txBody>
      </p:sp>
    </p:spTree>
    <p:extLst>
      <p:ext uri="{BB962C8B-B14F-4D97-AF65-F5344CB8AC3E}">
        <p14:creationId xmlns:p14="http://schemas.microsoft.com/office/powerpoint/2010/main" val="17990298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228600" y="1600200"/>
            <a:ext cx="8763000" cy="4525963"/>
          </a:xfrm>
        </p:spPr>
        <p:txBody>
          <a:bodyPr>
            <a:normAutofit/>
          </a:bodyPr>
          <a:lstStyle/>
          <a:p>
            <a:pPr marL="0" indent="0">
              <a:buNone/>
            </a:pPr>
            <a:r>
              <a:rPr lang="en-GB" sz="3600" b="1" dirty="0"/>
              <a:t>I</a:t>
            </a:r>
            <a:r>
              <a:rPr lang="en-GB" sz="3600" b="1" dirty="0" smtClean="0"/>
              <a:t>nterpreter</a:t>
            </a:r>
          </a:p>
          <a:p>
            <a:pPr marL="0" indent="0">
              <a:buNone/>
            </a:pPr>
            <a:r>
              <a:rPr lang="en-GB" sz="3600" dirty="0" smtClean="0"/>
              <a:t>An </a:t>
            </a:r>
            <a:r>
              <a:rPr lang="en-GB" sz="3600" dirty="0"/>
              <a:t>interpreter reads a high-level program and </a:t>
            </a:r>
            <a:r>
              <a:rPr lang="en-GB" sz="3600" dirty="0" smtClean="0"/>
              <a:t>executes it</a:t>
            </a:r>
            <a:r>
              <a:rPr lang="en-GB" sz="3600" dirty="0"/>
              <a:t>, meaning that it does what the program says. It processes the program </a:t>
            </a:r>
            <a:r>
              <a:rPr lang="en-GB" sz="3600" dirty="0" smtClean="0"/>
              <a:t>a little </a:t>
            </a:r>
            <a:r>
              <a:rPr lang="en-GB" sz="3600" dirty="0"/>
              <a:t>at a time, alternately </a:t>
            </a:r>
            <a:r>
              <a:rPr lang="en-GB" sz="3600" b="1" dirty="0">
                <a:solidFill>
                  <a:srgbClr val="FF0000"/>
                </a:solidFill>
              </a:rPr>
              <a:t>reading</a:t>
            </a:r>
            <a:r>
              <a:rPr lang="en-GB" sz="3600" dirty="0"/>
              <a:t> lines and </a:t>
            </a:r>
            <a:r>
              <a:rPr lang="en-GB" sz="3600" dirty="0" smtClean="0"/>
              <a:t>performing </a:t>
            </a:r>
            <a:r>
              <a:rPr lang="en-GB" sz="3600" b="1" dirty="0" smtClean="0">
                <a:solidFill>
                  <a:srgbClr val="FF0000"/>
                </a:solidFill>
              </a:rPr>
              <a:t>computations</a:t>
            </a:r>
            <a:r>
              <a:rPr lang="en-GB" sz="3600" dirty="0"/>
              <a:t>.</a:t>
            </a:r>
            <a:endParaRPr lang="en-US" sz="3600"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5095875"/>
            <a:ext cx="8686799" cy="138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14860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424" y="152400"/>
            <a:ext cx="8229600" cy="990600"/>
          </a:xfrm>
        </p:spPr>
        <p:txBody>
          <a:bodyPr/>
          <a:lstStyle/>
          <a:p>
            <a:r>
              <a:rPr lang="en-US" dirty="0" smtClean="0"/>
              <a:t>INTRODUCTION</a:t>
            </a:r>
            <a:endParaRPr lang="en-US" dirty="0"/>
          </a:p>
        </p:txBody>
      </p:sp>
      <p:sp>
        <p:nvSpPr>
          <p:cNvPr id="3" name="Content Placeholder 2"/>
          <p:cNvSpPr>
            <a:spLocks noGrp="1"/>
          </p:cNvSpPr>
          <p:nvPr>
            <p:ph idx="1"/>
          </p:nvPr>
        </p:nvSpPr>
        <p:spPr>
          <a:xfrm>
            <a:off x="152400" y="914400"/>
            <a:ext cx="8839200" cy="4754563"/>
          </a:xfrm>
        </p:spPr>
        <p:txBody>
          <a:bodyPr>
            <a:normAutofit lnSpcReduction="10000"/>
          </a:bodyPr>
          <a:lstStyle/>
          <a:p>
            <a:pPr marL="0" indent="0">
              <a:buNone/>
            </a:pPr>
            <a:r>
              <a:rPr lang="en-GB" sz="3600" b="1" dirty="0"/>
              <a:t>C</a:t>
            </a:r>
            <a:r>
              <a:rPr lang="en-GB" sz="3600" b="1" dirty="0" smtClean="0"/>
              <a:t>ompiler </a:t>
            </a:r>
          </a:p>
          <a:p>
            <a:pPr marL="0" indent="0">
              <a:buNone/>
            </a:pPr>
            <a:r>
              <a:rPr lang="en-GB" sz="3600" dirty="0" smtClean="0"/>
              <a:t>A </a:t>
            </a:r>
            <a:r>
              <a:rPr lang="en-GB" sz="3600" dirty="0"/>
              <a:t>compiler reads the program and </a:t>
            </a:r>
            <a:r>
              <a:rPr lang="en-GB" sz="3600" b="1" dirty="0">
                <a:solidFill>
                  <a:srgbClr val="FF0000"/>
                </a:solidFill>
              </a:rPr>
              <a:t>translates</a:t>
            </a:r>
            <a:r>
              <a:rPr lang="en-GB" sz="3600" dirty="0"/>
              <a:t> it completely before the </a:t>
            </a:r>
            <a:r>
              <a:rPr lang="en-GB" sz="3600" dirty="0" smtClean="0"/>
              <a:t>program starts </a:t>
            </a:r>
            <a:r>
              <a:rPr lang="en-GB" sz="3600" b="1" dirty="0">
                <a:solidFill>
                  <a:srgbClr val="FF0000"/>
                </a:solidFill>
              </a:rPr>
              <a:t>running</a:t>
            </a:r>
            <a:r>
              <a:rPr lang="en-GB" sz="3600" dirty="0"/>
              <a:t>. In this case, the high-level </a:t>
            </a:r>
            <a:r>
              <a:rPr lang="en-GB" sz="3600" b="1" dirty="0">
                <a:solidFill>
                  <a:srgbClr val="FF0000"/>
                </a:solidFill>
              </a:rPr>
              <a:t>program</a:t>
            </a:r>
            <a:r>
              <a:rPr lang="en-GB" sz="3600" dirty="0"/>
              <a:t> is called the </a:t>
            </a:r>
            <a:r>
              <a:rPr lang="en-GB" sz="3600" b="1" dirty="0">
                <a:solidFill>
                  <a:srgbClr val="FF0000"/>
                </a:solidFill>
              </a:rPr>
              <a:t>source </a:t>
            </a:r>
            <a:r>
              <a:rPr lang="en-GB" sz="3600" b="1" dirty="0" smtClean="0">
                <a:solidFill>
                  <a:srgbClr val="FF0000"/>
                </a:solidFill>
              </a:rPr>
              <a:t>code</a:t>
            </a:r>
            <a:r>
              <a:rPr lang="en-GB" sz="3600" dirty="0" smtClean="0"/>
              <a:t>, and </a:t>
            </a:r>
            <a:r>
              <a:rPr lang="en-GB" sz="3600" dirty="0"/>
              <a:t>the </a:t>
            </a:r>
            <a:r>
              <a:rPr lang="en-GB" sz="3600" b="1" dirty="0">
                <a:solidFill>
                  <a:srgbClr val="FF0000"/>
                </a:solidFill>
              </a:rPr>
              <a:t>translated</a:t>
            </a:r>
            <a:r>
              <a:rPr lang="en-GB" sz="3600" dirty="0"/>
              <a:t> program is called the </a:t>
            </a:r>
            <a:r>
              <a:rPr lang="en-GB" sz="3600" b="1" dirty="0">
                <a:solidFill>
                  <a:srgbClr val="FF0000"/>
                </a:solidFill>
              </a:rPr>
              <a:t>object code </a:t>
            </a:r>
            <a:r>
              <a:rPr lang="en-GB" sz="3600" dirty="0"/>
              <a:t>or the </a:t>
            </a:r>
            <a:r>
              <a:rPr lang="en-GB" sz="3600" b="1" dirty="0">
                <a:solidFill>
                  <a:srgbClr val="FF0000"/>
                </a:solidFill>
              </a:rPr>
              <a:t>executable</a:t>
            </a:r>
            <a:r>
              <a:rPr lang="en-GB" sz="3600" dirty="0"/>
              <a:t>. </a:t>
            </a:r>
            <a:r>
              <a:rPr lang="en-GB" sz="3600" dirty="0" smtClean="0"/>
              <a:t>Once a </a:t>
            </a:r>
            <a:r>
              <a:rPr lang="en-GB" sz="3600" dirty="0"/>
              <a:t>program is compiled, you can execute it repeatedly without further translation.</a:t>
            </a:r>
            <a:endParaRPr lang="en-US" sz="3600"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087" y="5562600"/>
            <a:ext cx="8154987" cy="1195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54693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152400" y="1219200"/>
            <a:ext cx="8763000" cy="4525963"/>
          </a:xfrm>
        </p:spPr>
        <p:txBody>
          <a:bodyPr>
            <a:normAutofit/>
          </a:bodyPr>
          <a:lstStyle/>
          <a:p>
            <a:pPr marL="0" indent="0">
              <a:buNone/>
            </a:pPr>
            <a:r>
              <a:rPr lang="en-GB" sz="3600" b="1" dirty="0">
                <a:solidFill>
                  <a:srgbClr val="FF0000"/>
                </a:solidFill>
              </a:rPr>
              <a:t>Python</a:t>
            </a:r>
            <a:r>
              <a:rPr lang="en-GB" sz="3600" dirty="0"/>
              <a:t> is considered an </a:t>
            </a:r>
            <a:r>
              <a:rPr lang="en-GB" sz="3600" b="1" dirty="0">
                <a:solidFill>
                  <a:srgbClr val="FF0000"/>
                </a:solidFill>
              </a:rPr>
              <a:t>interpreted</a:t>
            </a:r>
            <a:r>
              <a:rPr lang="en-GB" sz="3600" dirty="0"/>
              <a:t> language because Python programs are </a:t>
            </a:r>
            <a:r>
              <a:rPr lang="en-GB" sz="3600" b="1" dirty="0" smtClean="0">
                <a:solidFill>
                  <a:srgbClr val="FF0000"/>
                </a:solidFill>
              </a:rPr>
              <a:t>executed</a:t>
            </a:r>
            <a:r>
              <a:rPr lang="en-GB" sz="3600" dirty="0" smtClean="0"/>
              <a:t> by </a:t>
            </a:r>
            <a:r>
              <a:rPr lang="en-GB" sz="3600" dirty="0"/>
              <a:t>an </a:t>
            </a:r>
            <a:r>
              <a:rPr lang="en-GB" sz="3600" b="1" dirty="0">
                <a:solidFill>
                  <a:srgbClr val="FF0000"/>
                </a:solidFill>
              </a:rPr>
              <a:t>interpreter</a:t>
            </a:r>
            <a:r>
              <a:rPr lang="en-GB" sz="3600" dirty="0"/>
              <a:t>. There are two ways to use the interpreter: </a:t>
            </a:r>
            <a:r>
              <a:rPr lang="en-GB" sz="3600" b="1" dirty="0" smtClean="0">
                <a:solidFill>
                  <a:srgbClr val="92D050"/>
                </a:solidFill>
              </a:rPr>
              <a:t>command-line mode </a:t>
            </a:r>
            <a:r>
              <a:rPr lang="en-GB" sz="3600" dirty="0"/>
              <a:t>and </a:t>
            </a:r>
            <a:r>
              <a:rPr lang="en-GB" sz="3600" b="1" dirty="0">
                <a:solidFill>
                  <a:srgbClr val="92D050"/>
                </a:solidFill>
              </a:rPr>
              <a:t>script mode</a:t>
            </a:r>
            <a:r>
              <a:rPr lang="en-GB" sz="3600" dirty="0"/>
              <a:t>. In command-line mode, you type Python programs </a:t>
            </a:r>
            <a:r>
              <a:rPr lang="en-GB" sz="3600" dirty="0" smtClean="0"/>
              <a:t>and the </a:t>
            </a:r>
            <a:r>
              <a:rPr lang="en-GB" sz="3600" dirty="0"/>
              <a:t>interpreter prints the result:</a:t>
            </a:r>
            <a:endParaRPr lang="en-US" sz="3600" dirty="0" smtClean="0"/>
          </a:p>
        </p:txBody>
      </p:sp>
    </p:spTree>
    <p:extLst>
      <p:ext uri="{BB962C8B-B14F-4D97-AF65-F5344CB8AC3E}">
        <p14:creationId xmlns:p14="http://schemas.microsoft.com/office/powerpoint/2010/main" val="15244884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152400" y="1219200"/>
            <a:ext cx="8763000" cy="4525963"/>
          </a:xfrm>
        </p:spPr>
        <p:txBody>
          <a:bodyPr>
            <a:normAutofit/>
          </a:bodyPr>
          <a:lstStyle/>
          <a:p>
            <a:pPr marL="0" indent="0">
              <a:buNone/>
            </a:pPr>
            <a:r>
              <a:rPr lang="en-US" sz="3600" dirty="0"/>
              <a:t>$ python</a:t>
            </a:r>
          </a:p>
          <a:p>
            <a:pPr marL="0" indent="0">
              <a:buNone/>
            </a:pPr>
            <a:r>
              <a:rPr lang="fr-FR" sz="3600" dirty="0"/>
              <a:t>Python 2.4.1 (#1, </a:t>
            </a:r>
            <a:r>
              <a:rPr lang="fr-FR" sz="3600" dirty="0" err="1"/>
              <a:t>Apr</a:t>
            </a:r>
            <a:r>
              <a:rPr lang="fr-FR" sz="3600" dirty="0"/>
              <a:t> 29 2005, 00:28:56)</a:t>
            </a:r>
          </a:p>
          <a:p>
            <a:pPr marL="0" indent="0">
              <a:buNone/>
            </a:pPr>
            <a:r>
              <a:rPr lang="en-GB" sz="3600" dirty="0"/>
              <a:t>Type "help", "copyright", "credits" or "license" for more information.</a:t>
            </a:r>
          </a:p>
          <a:p>
            <a:pPr marL="0" indent="0">
              <a:buNone/>
            </a:pPr>
            <a:r>
              <a:rPr lang="en-US" sz="3600" dirty="0"/>
              <a:t>&gt;&gt;&gt; print 1 + 1</a:t>
            </a:r>
          </a:p>
          <a:p>
            <a:pPr marL="0" indent="0">
              <a:buNone/>
            </a:pPr>
            <a:r>
              <a:rPr lang="en-US" sz="3600" dirty="0" smtClean="0"/>
              <a:t>2</a:t>
            </a:r>
            <a:endParaRPr lang="en-US" sz="3600" dirty="0"/>
          </a:p>
        </p:txBody>
      </p:sp>
    </p:spTree>
    <p:extLst>
      <p:ext uri="{BB962C8B-B14F-4D97-AF65-F5344CB8AC3E}">
        <p14:creationId xmlns:p14="http://schemas.microsoft.com/office/powerpoint/2010/main" val="16118218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152400" y="1219200"/>
            <a:ext cx="8763000" cy="4525963"/>
          </a:xfrm>
        </p:spPr>
        <p:txBody>
          <a:bodyPr>
            <a:normAutofit fontScale="92500" lnSpcReduction="10000"/>
          </a:bodyPr>
          <a:lstStyle/>
          <a:p>
            <a:r>
              <a:rPr lang="en-GB" sz="3600" dirty="0"/>
              <a:t>The first line of this example is the command that starts the Python interpreter.</a:t>
            </a:r>
          </a:p>
          <a:p>
            <a:r>
              <a:rPr lang="en-GB" sz="3600" dirty="0"/>
              <a:t>The next two lines are messages from the interpreter. </a:t>
            </a:r>
            <a:endParaRPr lang="en-GB" sz="3600" dirty="0" smtClean="0"/>
          </a:p>
          <a:p>
            <a:r>
              <a:rPr lang="en-GB" sz="3600" dirty="0" smtClean="0"/>
              <a:t>The </a:t>
            </a:r>
            <a:r>
              <a:rPr lang="en-GB" sz="3600" dirty="0"/>
              <a:t>third line starts </a:t>
            </a:r>
            <a:r>
              <a:rPr lang="en-GB" sz="3600" dirty="0" smtClean="0"/>
              <a:t>with &gt;&gt;&gt;, </a:t>
            </a:r>
            <a:r>
              <a:rPr lang="en-GB" sz="3600" dirty="0"/>
              <a:t>which is the prompt the interpreter uses to indicate that it is ready. </a:t>
            </a:r>
            <a:endParaRPr lang="en-GB" sz="3600" dirty="0" smtClean="0"/>
          </a:p>
          <a:p>
            <a:r>
              <a:rPr lang="en-GB" sz="3600" dirty="0" smtClean="0"/>
              <a:t>We typed </a:t>
            </a:r>
            <a:r>
              <a:rPr lang="en-GB" sz="3600" dirty="0"/>
              <a:t>print 1 + 1, and the interpreter replied 2.</a:t>
            </a:r>
            <a:endParaRPr lang="en-US" sz="3600" dirty="0"/>
          </a:p>
        </p:txBody>
      </p:sp>
    </p:spTree>
    <p:extLst>
      <p:ext uri="{BB962C8B-B14F-4D97-AF65-F5344CB8AC3E}">
        <p14:creationId xmlns:p14="http://schemas.microsoft.com/office/powerpoint/2010/main" val="11145596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152400" y="1219200"/>
            <a:ext cx="8763000" cy="4525963"/>
          </a:xfrm>
        </p:spPr>
        <p:txBody>
          <a:bodyPr>
            <a:normAutofit/>
          </a:bodyPr>
          <a:lstStyle/>
          <a:p>
            <a:r>
              <a:rPr lang="en-GB" sz="3600" dirty="0"/>
              <a:t>Alternatively, you can write a program in a </a:t>
            </a:r>
            <a:r>
              <a:rPr lang="en-GB" sz="3600" b="1" dirty="0">
                <a:solidFill>
                  <a:srgbClr val="FF0000"/>
                </a:solidFill>
              </a:rPr>
              <a:t>file</a:t>
            </a:r>
            <a:r>
              <a:rPr lang="en-GB" sz="3600" dirty="0"/>
              <a:t> and use the interpreter to </a:t>
            </a:r>
            <a:r>
              <a:rPr lang="en-GB" sz="3600" b="1" dirty="0" smtClean="0">
                <a:solidFill>
                  <a:srgbClr val="FF0000"/>
                </a:solidFill>
              </a:rPr>
              <a:t>execute</a:t>
            </a:r>
            <a:r>
              <a:rPr lang="en-GB" sz="3600" dirty="0"/>
              <a:t> </a:t>
            </a:r>
            <a:r>
              <a:rPr lang="en-GB" sz="3600" dirty="0" smtClean="0"/>
              <a:t>the </a:t>
            </a:r>
            <a:r>
              <a:rPr lang="en-GB" sz="3600" dirty="0"/>
              <a:t>contents of the file. </a:t>
            </a:r>
            <a:endParaRPr lang="en-GB" sz="3600" dirty="0" smtClean="0"/>
          </a:p>
          <a:p>
            <a:r>
              <a:rPr lang="en-GB" sz="3600" dirty="0" smtClean="0"/>
              <a:t>Such </a:t>
            </a:r>
            <a:r>
              <a:rPr lang="en-GB" sz="3600" dirty="0"/>
              <a:t>a file is called a </a:t>
            </a:r>
            <a:r>
              <a:rPr lang="en-GB" sz="3600" b="1" dirty="0">
                <a:solidFill>
                  <a:srgbClr val="FF0000"/>
                </a:solidFill>
              </a:rPr>
              <a:t>script</a:t>
            </a:r>
            <a:r>
              <a:rPr lang="en-GB" sz="3600" dirty="0"/>
              <a:t>. For example, we used a </a:t>
            </a:r>
            <a:r>
              <a:rPr lang="en-GB" sz="3600" dirty="0" smtClean="0"/>
              <a:t>text editor </a:t>
            </a:r>
            <a:r>
              <a:rPr lang="en-GB" sz="3600" dirty="0"/>
              <a:t>to create a file named </a:t>
            </a:r>
            <a:r>
              <a:rPr lang="en-GB" sz="3600" b="1" dirty="0" smtClean="0">
                <a:solidFill>
                  <a:srgbClr val="FF0000"/>
                </a:solidFill>
              </a:rPr>
              <a:t>diwani.py </a:t>
            </a:r>
            <a:r>
              <a:rPr lang="en-GB" sz="3600" dirty="0"/>
              <a:t>with the following contents:</a:t>
            </a:r>
          </a:p>
          <a:p>
            <a:pPr marL="0" indent="0">
              <a:buNone/>
            </a:pPr>
            <a:r>
              <a:rPr lang="en-US" sz="3600" dirty="0" smtClean="0"/>
              <a:t>		print </a:t>
            </a:r>
            <a:r>
              <a:rPr lang="en-US" sz="3600" dirty="0"/>
              <a:t>1 + 1</a:t>
            </a:r>
          </a:p>
        </p:txBody>
      </p:sp>
    </p:spTree>
    <p:extLst>
      <p:ext uri="{BB962C8B-B14F-4D97-AF65-F5344CB8AC3E}">
        <p14:creationId xmlns:p14="http://schemas.microsoft.com/office/powerpoint/2010/main" val="2162921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152400" y="1219200"/>
            <a:ext cx="8763000" cy="4525963"/>
          </a:xfrm>
        </p:spPr>
        <p:txBody>
          <a:bodyPr>
            <a:normAutofit/>
          </a:bodyPr>
          <a:lstStyle/>
          <a:p>
            <a:r>
              <a:rPr lang="en-GB" sz="3600" dirty="0"/>
              <a:t>By convention, files that contain Python programs have names that end with </a:t>
            </a:r>
            <a:r>
              <a:rPr lang="en-GB" sz="3600" b="1" dirty="0">
                <a:solidFill>
                  <a:srgbClr val="FF0000"/>
                </a:solidFill>
              </a:rPr>
              <a:t>.</a:t>
            </a:r>
            <a:r>
              <a:rPr lang="en-GB" sz="3600" b="1" dirty="0" err="1">
                <a:solidFill>
                  <a:srgbClr val="FF0000"/>
                </a:solidFill>
              </a:rPr>
              <a:t>py</a:t>
            </a:r>
            <a:r>
              <a:rPr lang="en-GB" sz="3600" b="1" dirty="0">
                <a:solidFill>
                  <a:srgbClr val="FF0000"/>
                </a:solidFill>
              </a:rPr>
              <a:t>.</a:t>
            </a:r>
          </a:p>
          <a:p>
            <a:r>
              <a:rPr lang="en-GB" sz="3600" dirty="0"/>
              <a:t>To execute the program, we have to tell the </a:t>
            </a:r>
            <a:r>
              <a:rPr lang="en-GB" sz="3600" b="1" dirty="0">
                <a:solidFill>
                  <a:srgbClr val="FF0000"/>
                </a:solidFill>
              </a:rPr>
              <a:t>interpreter</a:t>
            </a:r>
            <a:r>
              <a:rPr lang="en-GB" sz="3600" dirty="0"/>
              <a:t> the name of the script:</a:t>
            </a:r>
          </a:p>
          <a:p>
            <a:pPr marL="0" indent="0">
              <a:buNone/>
            </a:pPr>
            <a:r>
              <a:rPr lang="en-US" sz="3600" dirty="0"/>
              <a:t>$ python </a:t>
            </a:r>
            <a:r>
              <a:rPr lang="en-US" sz="3600" dirty="0" smtClean="0"/>
              <a:t>diwani.py</a:t>
            </a:r>
            <a:endParaRPr lang="en-US" sz="3600" dirty="0"/>
          </a:p>
          <a:p>
            <a:pPr marL="0" indent="0">
              <a:buNone/>
            </a:pPr>
            <a:r>
              <a:rPr lang="en-US" sz="3600" dirty="0"/>
              <a:t>2</a:t>
            </a:r>
          </a:p>
        </p:txBody>
      </p:sp>
    </p:spTree>
    <p:extLst>
      <p:ext uri="{BB962C8B-B14F-4D97-AF65-F5344CB8AC3E}">
        <p14:creationId xmlns:p14="http://schemas.microsoft.com/office/powerpoint/2010/main" val="24237952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152400" y="1600200"/>
            <a:ext cx="8839200" cy="4525963"/>
          </a:xfrm>
        </p:spPr>
        <p:txBody>
          <a:bodyPr>
            <a:normAutofit/>
          </a:bodyPr>
          <a:lstStyle/>
          <a:p>
            <a:r>
              <a:rPr lang="en-US" sz="3600" dirty="0" smtClean="0"/>
              <a:t>Python is being used in </a:t>
            </a:r>
            <a:r>
              <a:rPr lang="en-US" sz="3600" b="1" dirty="0" smtClean="0">
                <a:solidFill>
                  <a:srgbClr val="FF0000"/>
                </a:solidFill>
              </a:rPr>
              <a:t>web development</a:t>
            </a:r>
            <a:r>
              <a:rPr lang="en-US" sz="3600" dirty="0" smtClean="0"/>
              <a:t>, </a:t>
            </a:r>
            <a:r>
              <a:rPr lang="en-US" sz="3600" b="1" dirty="0" smtClean="0">
                <a:solidFill>
                  <a:srgbClr val="FF0000"/>
                </a:solidFill>
              </a:rPr>
              <a:t>machine learning applications</a:t>
            </a:r>
            <a:r>
              <a:rPr lang="en-US" sz="3600" dirty="0" smtClean="0"/>
              <a:t>, etc.</a:t>
            </a:r>
          </a:p>
          <a:p>
            <a:r>
              <a:rPr lang="en-US" sz="3600" dirty="0" smtClean="0"/>
              <a:t>Python program are generally </a:t>
            </a:r>
            <a:r>
              <a:rPr lang="en-US" sz="3600" b="1" dirty="0" smtClean="0">
                <a:solidFill>
                  <a:srgbClr val="FF0000"/>
                </a:solidFill>
              </a:rPr>
              <a:t>smaller</a:t>
            </a:r>
            <a:r>
              <a:rPr lang="en-US" sz="3600" dirty="0" smtClean="0"/>
              <a:t> than the other programming languages.</a:t>
            </a:r>
          </a:p>
        </p:txBody>
      </p:sp>
    </p:spTree>
    <p:extLst>
      <p:ext uri="{BB962C8B-B14F-4D97-AF65-F5344CB8AC3E}">
        <p14:creationId xmlns:p14="http://schemas.microsoft.com/office/powerpoint/2010/main" val="17113418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sz="3600" dirty="0" smtClean="0"/>
              <a:t>Programmers have to type relatively </a:t>
            </a:r>
            <a:r>
              <a:rPr lang="en-US" sz="3600" b="1" dirty="0" smtClean="0">
                <a:solidFill>
                  <a:srgbClr val="FF0000"/>
                </a:solidFill>
              </a:rPr>
              <a:t>less</a:t>
            </a:r>
            <a:r>
              <a:rPr lang="en-US" sz="3600" dirty="0" smtClean="0"/>
              <a:t> and the </a:t>
            </a:r>
            <a:r>
              <a:rPr lang="en-US" sz="3600" b="1" dirty="0" smtClean="0">
                <a:solidFill>
                  <a:srgbClr val="FF0000"/>
                </a:solidFill>
              </a:rPr>
              <a:t>indentation</a:t>
            </a:r>
            <a:r>
              <a:rPr lang="en-US" sz="3600" dirty="0" smtClean="0"/>
              <a:t> requirement of the language, makes the readable at the time.</a:t>
            </a:r>
          </a:p>
          <a:p>
            <a:r>
              <a:rPr lang="en-US" sz="3600" dirty="0" smtClean="0"/>
              <a:t>Very </a:t>
            </a:r>
            <a:r>
              <a:rPr lang="en-US" sz="3600" b="1" dirty="0" smtClean="0">
                <a:solidFill>
                  <a:srgbClr val="FF0000"/>
                </a:solidFill>
              </a:rPr>
              <a:t>simple</a:t>
            </a:r>
            <a:r>
              <a:rPr lang="en-US" sz="3600" dirty="0" smtClean="0"/>
              <a:t> syntax and </a:t>
            </a:r>
            <a:r>
              <a:rPr lang="en-US" sz="3600" b="1" dirty="0" smtClean="0">
                <a:solidFill>
                  <a:srgbClr val="FF0000"/>
                </a:solidFill>
              </a:rPr>
              <a:t>easy</a:t>
            </a:r>
            <a:r>
              <a:rPr lang="en-US" sz="3600" dirty="0" smtClean="0"/>
              <a:t> to learn</a:t>
            </a:r>
          </a:p>
          <a:p>
            <a:pPr marL="0" indent="0">
              <a:buNone/>
            </a:pPr>
            <a:endParaRPr lang="en-US" sz="3600" dirty="0"/>
          </a:p>
          <a:p>
            <a:pPr marL="0" indent="0">
              <a:buNone/>
            </a:pPr>
            <a:r>
              <a:rPr lang="en-US" sz="3600" dirty="0" smtClean="0"/>
              <a:t>	</a:t>
            </a:r>
            <a:r>
              <a:rPr lang="en-US" sz="3600" b="1" dirty="0" smtClean="0">
                <a:solidFill>
                  <a:srgbClr val="FF0000"/>
                </a:solidFill>
              </a:rPr>
              <a:t>print (“Hello World”)</a:t>
            </a:r>
            <a:endParaRPr lang="en-US" sz="3600" b="1" dirty="0">
              <a:solidFill>
                <a:srgbClr val="FF0000"/>
              </a:solidFill>
            </a:endParaRPr>
          </a:p>
        </p:txBody>
      </p:sp>
    </p:spTree>
    <p:extLst>
      <p:ext uri="{BB962C8B-B14F-4D97-AF65-F5344CB8AC3E}">
        <p14:creationId xmlns:p14="http://schemas.microsoft.com/office/powerpoint/2010/main" val="38728208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228600" y="1600200"/>
            <a:ext cx="8763000" cy="4525963"/>
          </a:xfrm>
        </p:spPr>
        <p:txBody>
          <a:bodyPr>
            <a:normAutofit/>
          </a:bodyPr>
          <a:lstStyle/>
          <a:p>
            <a:r>
              <a:rPr lang="en-US" sz="3600" dirty="0" smtClean="0"/>
              <a:t>General purpose language (Simple yet very powerful language)</a:t>
            </a:r>
          </a:p>
          <a:p>
            <a:pPr lvl="1"/>
            <a:r>
              <a:rPr lang="en-US" sz="3600" dirty="0" smtClean="0"/>
              <a:t>Console Application and Scripts</a:t>
            </a:r>
          </a:p>
          <a:p>
            <a:pPr lvl="1"/>
            <a:r>
              <a:rPr lang="en-US" sz="3600" dirty="0" smtClean="0"/>
              <a:t>Desktop Application</a:t>
            </a:r>
          </a:p>
          <a:p>
            <a:pPr lvl="1"/>
            <a:r>
              <a:rPr lang="en-US" sz="3600" dirty="0" smtClean="0"/>
              <a:t>Game Development</a:t>
            </a:r>
          </a:p>
          <a:p>
            <a:pPr lvl="1"/>
            <a:r>
              <a:rPr lang="en-US" sz="3600" dirty="0" smtClean="0"/>
              <a:t>Machine learning, Deep learning, AI, Big data etc.</a:t>
            </a:r>
            <a:endParaRPr lang="en-US" sz="3600" dirty="0"/>
          </a:p>
        </p:txBody>
      </p:sp>
    </p:spTree>
    <p:extLst>
      <p:ext uri="{BB962C8B-B14F-4D97-AF65-F5344CB8AC3E}">
        <p14:creationId xmlns:p14="http://schemas.microsoft.com/office/powerpoint/2010/main" val="3751593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lnSpcReduction="10000"/>
          </a:bodyPr>
          <a:lstStyle/>
          <a:p>
            <a:r>
              <a:rPr lang="en-US" sz="3600" dirty="0" smtClean="0"/>
              <a:t>Multiparadigm Support</a:t>
            </a:r>
          </a:p>
          <a:p>
            <a:pPr lvl="1"/>
            <a:r>
              <a:rPr lang="en-US" sz="3600" dirty="0" smtClean="0"/>
              <a:t>Procedural style Programming like C.</a:t>
            </a:r>
          </a:p>
          <a:p>
            <a:pPr lvl="1"/>
            <a:r>
              <a:rPr lang="en-US" sz="3600" dirty="0" smtClean="0"/>
              <a:t>OOPs like Java (</a:t>
            </a:r>
            <a:r>
              <a:rPr lang="en-GB" sz="3600" dirty="0"/>
              <a:t>promote the use of classes and </a:t>
            </a:r>
            <a:r>
              <a:rPr lang="en-GB" sz="3600" dirty="0" smtClean="0"/>
              <a:t>objects</a:t>
            </a:r>
            <a:r>
              <a:rPr lang="en-US" sz="3600" dirty="0" smtClean="0"/>
              <a:t>)</a:t>
            </a:r>
          </a:p>
          <a:p>
            <a:pPr lvl="1"/>
            <a:r>
              <a:rPr lang="en-US" sz="3600" dirty="0" smtClean="0"/>
              <a:t>Functional programming like list (</a:t>
            </a:r>
            <a:r>
              <a:rPr lang="en-US" sz="3600" dirty="0"/>
              <a:t>support for features like </a:t>
            </a:r>
            <a:r>
              <a:rPr lang="en-US" sz="3600" dirty="0" smtClean="0"/>
              <a:t>map and filter)</a:t>
            </a:r>
          </a:p>
          <a:p>
            <a:pPr lvl="1"/>
            <a:r>
              <a:rPr lang="en-US" sz="3600" dirty="0"/>
              <a:t>Scripting</a:t>
            </a:r>
          </a:p>
        </p:txBody>
      </p:sp>
    </p:spTree>
    <p:extLst>
      <p:ext uri="{BB962C8B-B14F-4D97-AF65-F5344CB8AC3E}">
        <p14:creationId xmlns:p14="http://schemas.microsoft.com/office/powerpoint/2010/main" val="30414396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sz="3600" dirty="0" smtClean="0"/>
              <a:t>Portable or Platform Independent</a:t>
            </a:r>
          </a:p>
          <a:p>
            <a:pPr lvl="1"/>
            <a:r>
              <a:rPr lang="en-US" sz="3600" dirty="0" smtClean="0"/>
              <a:t>Programs are typically first </a:t>
            </a:r>
            <a:r>
              <a:rPr lang="en-US" sz="3600" b="1" dirty="0" smtClean="0">
                <a:solidFill>
                  <a:srgbClr val="FF0000"/>
                </a:solidFill>
              </a:rPr>
              <a:t>compiled</a:t>
            </a:r>
            <a:r>
              <a:rPr lang="en-US" sz="3600" dirty="0" smtClean="0"/>
              <a:t> into an intermediate code, then the code is run by the </a:t>
            </a:r>
            <a:r>
              <a:rPr lang="en-US" sz="3600" b="1" dirty="0" smtClean="0">
                <a:solidFill>
                  <a:srgbClr val="FF0000"/>
                </a:solidFill>
              </a:rPr>
              <a:t>interpreter</a:t>
            </a:r>
            <a:r>
              <a:rPr lang="en-US" sz="3600" dirty="0" smtClean="0"/>
              <a:t>.</a:t>
            </a:r>
            <a:endParaRPr lang="en-US" sz="3600" dirty="0"/>
          </a:p>
        </p:txBody>
      </p:sp>
    </p:spTree>
    <p:extLst>
      <p:ext uri="{BB962C8B-B14F-4D97-AF65-F5344CB8AC3E}">
        <p14:creationId xmlns:p14="http://schemas.microsoft.com/office/powerpoint/2010/main" val="24897663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152400" y="1295400"/>
            <a:ext cx="8839200" cy="4830763"/>
          </a:xfrm>
        </p:spPr>
        <p:txBody>
          <a:bodyPr>
            <a:normAutofit fontScale="92500"/>
          </a:bodyPr>
          <a:lstStyle/>
          <a:p>
            <a:pPr marL="0" indent="0">
              <a:buNone/>
            </a:pPr>
            <a:r>
              <a:rPr lang="en-US" sz="3600" b="1" dirty="0" smtClean="0"/>
              <a:t>Dynamically Typed</a:t>
            </a:r>
          </a:p>
          <a:p>
            <a:pPr marL="0" indent="0">
              <a:buNone/>
            </a:pPr>
            <a:r>
              <a:rPr lang="en-GB" sz="3600" dirty="0"/>
              <a:t>In Python, being </a:t>
            </a:r>
            <a:r>
              <a:rPr lang="en-GB" sz="3600" b="1" dirty="0">
                <a:solidFill>
                  <a:srgbClr val="FF0000"/>
                </a:solidFill>
              </a:rPr>
              <a:t>dynamically typed </a:t>
            </a:r>
            <a:r>
              <a:rPr lang="en-GB" sz="3600" dirty="0"/>
              <a:t>means that the type of a variable is </a:t>
            </a:r>
            <a:r>
              <a:rPr lang="en-GB" sz="3600" b="1" dirty="0">
                <a:solidFill>
                  <a:srgbClr val="FF0000"/>
                </a:solidFill>
              </a:rPr>
              <a:t>interpreted</a:t>
            </a:r>
            <a:r>
              <a:rPr lang="en-GB" sz="3600" dirty="0"/>
              <a:t> at </a:t>
            </a:r>
            <a:r>
              <a:rPr lang="en-GB" sz="3600" b="1" dirty="0">
                <a:solidFill>
                  <a:srgbClr val="FF0000"/>
                </a:solidFill>
              </a:rPr>
              <a:t>runtime</a:t>
            </a:r>
            <a:r>
              <a:rPr lang="en-GB" sz="3600" dirty="0"/>
              <a:t>, and it can change during the execution of a program. Unlike statically typed languages where the variable's type must be </a:t>
            </a:r>
            <a:r>
              <a:rPr lang="en-GB" sz="3600" b="1" dirty="0">
                <a:solidFill>
                  <a:srgbClr val="FF0000"/>
                </a:solidFill>
              </a:rPr>
              <a:t>declared</a:t>
            </a:r>
            <a:r>
              <a:rPr lang="en-GB" sz="3600" dirty="0"/>
              <a:t> before it is used, Python allows you to </a:t>
            </a:r>
            <a:r>
              <a:rPr lang="en-GB" sz="3600" b="1" dirty="0">
                <a:solidFill>
                  <a:srgbClr val="FF0000"/>
                </a:solidFill>
              </a:rPr>
              <a:t>create </a:t>
            </a:r>
            <a:r>
              <a:rPr lang="en-GB" sz="3600" dirty="0"/>
              <a:t>variables without explicitly stating their </a:t>
            </a:r>
            <a:r>
              <a:rPr lang="en-GB" sz="3600" b="1" dirty="0">
                <a:solidFill>
                  <a:srgbClr val="FF0000"/>
                </a:solidFill>
              </a:rPr>
              <a:t>type</a:t>
            </a:r>
            <a:r>
              <a:rPr lang="en-GB" sz="3600" dirty="0"/>
              <a:t>.</a:t>
            </a:r>
            <a:endParaRPr lang="en-US" sz="3600" dirty="0" smtClean="0"/>
          </a:p>
          <a:p>
            <a:pPr marL="0" indent="0">
              <a:buNone/>
            </a:pPr>
            <a:r>
              <a:rPr lang="en-US" sz="3600" dirty="0"/>
              <a:t>	</a:t>
            </a:r>
            <a:r>
              <a:rPr lang="en-US" sz="3600" dirty="0" smtClean="0"/>
              <a:t>		</a:t>
            </a:r>
            <a:endParaRPr lang="en-US" sz="3600" dirty="0"/>
          </a:p>
        </p:txBody>
      </p:sp>
    </p:spTree>
    <p:extLst>
      <p:ext uri="{BB962C8B-B14F-4D97-AF65-F5344CB8AC3E}">
        <p14:creationId xmlns:p14="http://schemas.microsoft.com/office/powerpoint/2010/main" val="2484139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0"/>
            <a:ext cx="8534400" cy="430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46204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152400" y="1295400"/>
            <a:ext cx="8839200" cy="4830763"/>
          </a:xfrm>
        </p:spPr>
        <p:txBody>
          <a:bodyPr>
            <a:normAutofit/>
          </a:bodyPr>
          <a:lstStyle/>
          <a:p>
            <a:pPr marL="0" indent="0">
              <a:buNone/>
            </a:pPr>
            <a:r>
              <a:rPr lang="en-GB" sz="3600" dirty="0"/>
              <a:t>In this example, the </a:t>
            </a:r>
            <a:r>
              <a:rPr lang="en-GB" sz="3600" b="1" dirty="0">
                <a:solidFill>
                  <a:srgbClr val="FF0000"/>
                </a:solidFill>
              </a:rPr>
              <a:t>variable x</a:t>
            </a:r>
            <a:r>
              <a:rPr lang="en-GB" sz="3600" dirty="0"/>
              <a:t> starts as an </a:t>
            </a:r>
            <a:r>
              <a:rPr lang="en-GB" sz="3600" b="1" dirty="0">
                <a:solidFill>
                  <a:srgbClr val="FF0000"/>
                </a:solidFill>
              </a:rPr>
              <a:t>integer</a:t>
            </a:r>
            <a:r>
              <a:rPr lang="en-GB" sz="3600" dirty="0"/>
              <a:t>, then becomes a </a:t>
            </a:r>
            <a:r>
              <a:rPr lang="en-GB" sz="3600" b="1" dirty="0">
                <a:solidFill>
                  <a:srgbClr val="FF0000"/>
                </a:solidFill>
              </a:rPr>
              <a:t>string</a:t>
            </a:r>
            <a:r>
              <a:rPr lang="en-GB" sz="3600" dirty="0"/>
              <a:t>, and later becomes a</a:t>
            </a:r>
            <a:r>
              <a:rPr lang="en-GB" sz="3600" b="1" dirty="0"/>
              <a:t> </a:t>
            </a:r>
            <a:r>
              <a:rPr lang="en-GB" sz="3600" b="1" dirty="0">
                <a:solidFill>
                  <a:srgbClr val="FF0000"/>
                </a:solidFill>
              </a:rPr>
              <a:t>float</a:t>
            </a:r>
            <a:r>
              <a:rPr lang="en-GB" sz="3600" dirty="0">
                <a:solidFill>
                  <a:srgbClr val="FF0000"/>
                </a:solidFill>
              </a:rPr>
              <a:t>.</a:t>
            </a:r>
            <a:r>
              <a:rPr lang="en-GB" sz="3600" dirty="0"/>
              <a:t> Python's dynamic typing provides flexibility but also requires careful consideration to avoid unexpected </a:t>
            </a:r>
            <a:r>
              <a:rPr lang="en-GB" sz="3600" dirty="0" err="1"/>
              <a:t>behavior</a:t>
            </a:r>
            <a:r>
              <a:rPr lang="en-GB" sz="3600" dirty="0"/>
              <a:t>. It's important for </a:t>
            </a:r>
            <a:r>
              <a:rPr lang="en-GB" sz="3600" b="1" dirty="0">
                <a:solidFill>
                  <a:srgbClr val="FF0000"/>
                </a:solidFill>
              </a:rPr>
              <a:t>developers</a:t>
            </a:r>
            <a:r>
              <a:rPr lang="en-GB" sz="3600" dirty="0"/>
              <a:t> to be aware of the </a:t>
            </a:r>
            <a:r>
              <a:rPr lang="en-GB" sz="3600" b="1" dirty="0">
                <a:solidFill>
                  <a:srgbClr val="FF0000"/>
                </a:solidFill>
              </a:rPr>
              <a:t>types of variables </a:t>
            </a:r>
            <a:r>
              <a:rPr lang="en-GB" sz="3600" dirty="0"/>
              <a:t>they are working with, especially in larger programs.</a:t>
            </a:r>
            <a:r>
              <a:rPr lang="en-US" sz="3600" dirty="0"/>
              <a:t>	</a:t>
            </a:r>
            <a:r>
              <a:rPr lang="en-US" sz="3600" dirty="0" smtClean="0"/>
              <a:t>		</a:t>
            </a:r>
            <a:endParaRPr lang="en-US" sz="3600" dirty="0"/>
          </a:p>
        </p:txBody>
      </p:sp>
    </p:spTree>
    <p:extLst>
      <p:ext uri="{BB962C8B-B14F-4D97-AF65-F5344CB8AC3E}">
        <p14:creationId xmlns:p14="http://schemas.microsoft.com/office/powerpoint/2010/main" val="15857463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152400" y="1295400"/>
            <a:ext cx="8839200" cy="4830763"/>
          </a:xfrm>
        </p:spPr>
        <p:txBody>
          <a:bodyPr>
            <a:normAutofit/>
          </a:bodyPr>
          <a:lstStyle/>
          <a:p>
            <a:pPr marL="0" indent="0">
              <a:buNone/>
            </a:pPr>
            <a:r>
              <a:rPr lang="en-US" sz="3600" b="1" dirty="0" smtClean="0"/>
              <a:t>Dynamically Typed</a:t>
            </a:r>
          </a:p>
          <a:p>
            <a:pPr marL="0" indent="0">
              <a:buNone/>
            </a:pPr>
            <a:r>
              <a:rPr lang="en-US" sz="3600" dirty="0" smtClean="0"/>
              <a:t>			x </a:t>
            </a:r>
            <a:r>
              <a:rPr lang="en-US" sz="3600" dirty="0"/>
              <a:t>= 10</a:t>
            </a:r>
          </a:p>
          <a:p>
            <a:pPr marL="0" indent="0">
              <a:buNone/>
            </a:pPr>
            <a:r>
              <a:rPr lang="en-US" sz="3600" dirty="0"/>
              <a:t>			y = “geeks”</a:t>
            </a:r>
          </a:p>
          <a:p>
            <a:pPr marL="0" indent="0">
              <a:buNone/>
            </a:pPr>
            <a:r>
              <a:rPr lang="en-US" sz="3600" dirty="0"/>
              <a:t>			x = “Python”</a:t>
            </a:r>
          </a:p>
          <a:p>
            <a:pPr marL="0" indent="0">
              <a:buNone/>
            </a:pPr>
            <a:r>
              <a:rPr lang="en-US" sz="3600" dirty="0"/>
              <a:t>This feature is different from </a:t>
            </a:r>
            <a:r>
              <a:rPr lang="en-US" sz="3600" b="1" dirty="0">
                <a:solidFill>
                  <a:srgbClr val="FF0000"/>
                </a:solidFill>
              </a:rPr>
              <a:t>C++ &amp; Java</a:t>
            </a:r>
            <a:r>
              <a:rPr lang="en-US" sz="3600" dirty="0"/>
              <a:t>. They are statically typed.</a:t>
            </a:r>
          </a:p>
          <a:p>
            <a:pPr marL="0" indent="0">
              <a:buNone/>
            </a:pPr>
            <a:r>
              <a:rPr lang="en-US" sz="3600" dirty="0"/>
              <a:t>	</a:t>
            </a:r>
            <a:r>
              <a:rPr lang="en-US" sz="3600" dirty="0" smtClean="0"/>
              <a:t>		</a:t>
            </a:r>
            <a:endParaRPr lang="en-US" sz="3600" dirty="0"/>
          </a:p>
        </p:txBody>
      </p:sp>
    </p:spTree>
    <p:extLst>
      <p:ext uri="{BB962C8B-B14F-4D97-AF65-F5344CB8AC3E}">
        <p14:creationId xmlns:p14="http://schemas.microsoft.com/office/powerpoint/2010/main" val="21118465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sz="3600" dirty="0" smtClean="0"/>
              <a:t>Automatic Garbage Collection</a:t>
            </a:r>
          </a:p>
          <a:p>
            <a:pPr lvl="1"/>
            <a:r>
              <a:rPr lang="en-US" sz="3600" dirty="0" smtClean="0"/>
              <a:t>It means when you dynamically </a:t>
            </a:r>
            <a:r>
              <a:rPr lang="en-US" sz="3600" b="1" dirty="0" smtClean="0">
                <a:solidFill>
                  <a:srgbClr val="FF0000"/>
                </a:solidFill>
              </a:rPr>
              <a:t>allocate memory </a:t>
            </a:r>
            <a:r>
              <a:rPr lang="en-US" sz="3600" dirty="0" smtClean="0"/>
              <a:t>so you don’t have to worry to realizing this memory.</a:t>
            </a:r>
          </a:p>
          <a:p>
            <a:pPr marL="0" indent="0">
              <a:buNone/>
            </a:pPr>
            <a:endParaRPr lang="en-US" sz="3600" dirty="0" smtClean="0"/>
          </a:p>
        </p:txBody>
      </p:sp>
    </p:spTree>
    <p:extLst>
      <p:ext uri="{BB962C8B-B14F-4D97-AF65-F5344CB8AC3E}">
        <p14:creationId xmlns:p14="http://schemas.microsoft.com/office/powerpoint/2010/main" val="36357640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152400" y="1600200"/>
            <a:ext cx="8839200" cy="4525963"/>
          </a:xfrm>
        </p:spPr>
        <p:txBody>
          <a:bodyPr>
            <a:normAutofit/>
          </a:bodyPr>
          <a:lstStyle/>
          <a:p>
            <a:pPr lvl="1"/>
            <a:r>
              <a:rPr lang="en-GB" sz="3600" dirty="0"/>
              <a:t>In Python, the built-in garbage collector takes care of identifying and reclaiming </a:t>
            </a:r>
            <a:r>
              <a:rPr lang="en-GB" sz="3600" b="1" dirty="0">
                <a:solidFill>
                  <a:srgbClr val="FF0000"/>
                </a:solidFill>
              </a:rPr>
              <a:t>memory </a:t>
            </a:r>
            <a:r>
              <a:rPr lang="en-GB" sz="3600" dirty="0"/>
              <a:t>occupied by objects that are no longer referenced by the program. Developers do not need to explicitly </a:t>
            </a:r>
            <a:r>
              <a:rPr lang="en-GB" sz="3600" b="1" dirty="0">
                <a:solidFill>
                  <a:srgbClr val="FF0000"/>
                </a:solidFill>
              </a:rPr>
              <a:t>free memory </a:t>
            </a:r>
            <a:r>
              <a:rPr lang="en-GB" sz="3600" dirty="0"/>
              <a:t>or manage the </a:t>
            </a:r>
            <a:r>
              <a:rPr lang="en-GB" sz="3600" b="1" dirty="0" err="1">
                <a:solidFill>
                  <a:srgbClr val="FF0000"/>
                </a:solidFill>
              </a:rPr>
              <a:t>deallocation</a:t>
            </a:r>
            <a:r>
              <a:rPr lang="en-GB" sz="3600" dirty="0"/>
              <a:t> of objects as the </a:t>
            </a:r>
            <a:r>
              <a:rPr lang="en-GB" sz="3600" b="1" dirty="0">
                <a:solidFill>
                  <a:srgbClr val="FF0000"/>
                </a:solidFill>
              </a:rPr>
              <a:t>garbage collector </a:t>
            </a:r>
            <a:r>
              <a:rPr lang="en-GB" sz="3600" dirty="0"/>
              <a:t>handles this automatically.</a:t>
            </a:r>
            <a:endParaRPr lang="en-US" sz="3600" dirty="0"/>
          </a:p>
        </p:txBody>
      </p:sp>
    </p:spTree>
    <p:extLst>
      <p:ext uri="{BB962C8B-B14F-4D97-AF65-F5344CB8AC3E}">
        <p14:creationId xmlns:p14="http://schemas.microsoft.com/office/powerpoint/2010/main" val="19172650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 y="1524000"/>
            <a:ext cx="8839199" cy="3571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09532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152400" y="1600200"/>
            <a:ext cx="8839200" cy="4876800"/>
          </a:xfrm>
        </p:spPr>
        <p:txBody>
          <a:bodyPr>
            <a:normAutofit/>
          </a:bodyPr>
          <a:lstStyle/>
          <a:p>
            <a:r>
              <a:rPr lang="en-GB" sz="3600" dirty="0"/>
              <a:t>In this example, when </a:t>
            </a:r>
            <a:r>
              <a:rPr lang="en-GB" sz="3600" b="1" dirty="0" err="1">
                <a:solidFill>
                  <a:srgbClr val="FF0000"/>
                </a:solidFill>
              </a:rPr>
              <a:t>my_list</a:t>
            </a:r>
            <a:r>
              <a:rPr lang="en-GB" sz="3600" b="1" dirty="0">
                <a:solidFill>
                  <a:srgbClr val="FF0000"/>
                </a:solidFill>
              </a:rPr>
              <a:t> is set to None</a:t>
            </a:r>
            <a:r>
              <a:rPr lang="en-GB" sz="3600" dirty="0"/>
              <a:t>, the list is no longer referenced, and the </a:t>
            </a:r>
            <a:r>
              <a:rPr lang="en-GB" sz="3600" b="1" dirty="0">
                <a:solidFill>
                  <a:srgbClr val="FF0000"/>
                </a:solidFill>
              </a:rPr>
              <a:t>garbage collector </a:t>
            </a:r>
            <a:r>
              <a:rPr lang="en-GB" sz="3600" dirty="0"/>
              <a:t>will eventually </a:t>
            </a:r>
            <a:r>
              <a:rPr lang="en-GB" sz="3600" b="1" dirty="0">
                <a:solidFill>
                  <a:srgbClr val="FF0000"/>
                </a:solidFill>
              </a:rPr>
              <a:t>reclaim</a:t>
            </a:r>
            <a:r>
              <a:rPr lang="en-GB" sz="3600" dirty="0"/>
              <a:t> the memory used by that list.</a:t>
            </a:r>
          </a:p>
          <a:p>
            <a:r>
              <a:rPr lang="en-GB" sz="3600" b="1" dirty="0">
                <a:solidFill>
                  <a:srgbClr val="FF0000"/>
                </a:solidFill>
              </a:rPr>
              <a:t>Automatic Garbage Collection </a:t>
            </a:r>
            <a:r>
              <a:rPr lang="en-GB" sz="3600" dirty="0"/>
              <a:t>is a feature that contributes to the ease of development and robustness of programs, particularly in </a:t>
            </a:r>
            <a:r>
              <a:rPr lang="en-GB" sz="3600" b="1" dirty="0">
                <a:solidFill>
                  <a:srgbClr val="FF0000"/>
                </a:solidFill>
              </a:rPr>
              <a:t>memory-managed languages </a:t>
            </a:r>
            <a:r>
              <a:rPr lang="en-GB" sz="3600" dirty="0"/>
              <a:t>like Python.</a:t>
            </a:r>
          </a:p>
          <a:p>
            <a:pPr marL="0" indent="0">
              <a:buNone/>
            </a:pPr>
            <a:endParaRPr lang="en-US" sz="3600" dirty="0" smtClean="0"/>
          </a:p>
        </p:txBody>
      </p:sp>
    </p:spTree>
    <p:extLst>
      <p:ext uri="{BB962C8B-B14F-4D97-AF65-F5344CB8AC3E}">
        <p14:creationId xmlns:p14="http://schemas.microsoft.com/office/powerpoint/2010/main" val="22366841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INTRODUCTION</a:t>
            </a:r>
            <a:endParaRPr lang="en-US" dirty="0"/>
          </a:p>
        </p:txBody>
      </p:sp>
      <p:sp>
        <p:nvSpPr>
          <p:cNvPr id="3" name="Content Placeholder 2"/>
          <p:cNvSpPr>
            <a:spLocks noGrp="1"/>
          </p:cNvSpPr>
          <p:nvPr>
            <p:ph idx="1"/>
          </p:nvPr>
        </p:nvSpPr>
        <p:spPr>
          <a:xfrm>
            <a:off x="152400" y="1219200"/>
            <a:ext cx="8839200" cy="5410200"/>
          </a:xfrm>
        </p:spPr>
        <p:txBody>
          <a:bodyPr>
            <a:normAutofit/>
          </a:bodyPr>
          <a:lstStyle/>
          <a:p>
            <a:pPr marL="0" indent="0">
              <a:buNone/>
            </a:pPr>
            <a:r>
              <a:rPr lang="en-US" sz="3600" b="1" dirty="0" smtClean="0"/>
              <a:t>Popular application built in Python</a:t>
            </a:r>
          </a:p>
          <a:p>
            <a:r>
              <a:rPr lang="en-GB" sz="3600" b="1" dirty="0"/>
              <a:t>YouTube:</a:t>
            </a:r>
            <a:r>
              <a:rPr lang="en-GB" sz="3600" dirty="0"/>
              <a:t> YouTube has used Python for various purposes, including some of its </a:t>
            </a:r>
            <a:r>
              <a:rPr lang="en-GB" sz="3600" b="1" dirty="0">
                <a:solidFill>
                  <a:srgbClr val="FF0000"/>
                </a:solidFill>
              </a:rPr>
              <a:t>backend services</a:t>
            </a:r>
            <a:r>
              <a:rPr lang="en-GB" sz="3600" dirty="0"/>
              <a:t>. Python's </a:t>
            </a:r>
            <a:r>
              <a:rPr lang="en-GB" sz="3600" b="1" dirty="0">
                <a:solidFill>
                  <a:srgbClr val="FF0000"/>
                </a:solidFill>
              </a:rPr>
              <a:t>simplicity</a:t>
            </a:r>
            <a:r>
              <a:rPr lang="en-GB" sz="3600" dirty="0"/>
              <a:t> and </a:t>
            </a:r>
            <a:r>
              <a:rPr lang="en-GB" sz="3600" b="1" dirty="0">
                <a:solidFill>
                  <a:srgbClr val="FF0000"/>
                </a:solidFill>
              </a:rPr>
              <a:t>readability</a:t>
            </a:r>
            <a:r>
              <a:rPr lang="en-GB" sz="3600" dirty="0"/>
              <a:t> make it suitable for certain tasks in YouTube's infrastructure.</a:t>
            </a:r>
          </a:p>
          <a:p>
            <a:pPr marL="0" indent="0">
              <a:buNone/>
            </a:pPr>
            <a:endParaRPr lang="en-US" sz="3600" dirty="0" smtClean="0"/>
          </a:p>
        </p:txBody>
      </p:sp>
    </p:spTree>
    <p:extLst>
      <p:ext uri="{BB962C8B-B14F-4D97-AF65-F5344CB8AC3E}">
        <p14:creationId xmlns:p14="http://schemas.microsoft.com/office/powerpoint/2010/main" val="23898294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INTRODUCTION</a:t>
            </a:r>
            <a:endParaRPr lang="en-US" dirty="0"/>
          </a:p>
        </p:txBody>
      </p:sp>
      <p:sp>
        <p:nvSpPr>
          <p:cNvPr id="3" name="Content Placeholder 2"/>
          <p:cNvSpPr>
            <a:spLocks noGrp="1"/>
          </p:cNvSpPr>
          <p:nvPr>
            <p:ph idx="1"/>
          </p:nvPr>
        </p:nvSpPr>
        <p:spPr>
          <a:xfrm>
            <a:off x="152400" y="1219200"/>
            <a:ext cx="8839200" cy="5410200"/>
          </a:xfrm>
        </p:spPr>
        <p:txBody>
          <a:bodyPr>
            <a:normAutofit/>
          </a:bodyPr>
          <a:lstStyle/>
          <a:p>
            <a:pPr marL="0" indent="0">
              <a:buNone/>
            </a:pPr>
            <a:r>
              <a:rPr lang="en-US" sz="3600" b="1" dirty="0" smtClean="0"/>
              <a:t>Popular application built in Python</a:t>
            </a:r>
          </a:p>
          <a:p>
            <a:r>
              <a:rPr lang="en-GB" sz="3600" b="1" dirty="0"/>
              <a:t>Netflix:</a:t>
            </a:r>
            <a:r>
              <a:rPr lang="en-GB" sz="3600" dirty="0"/>
              <a:t> Python is used at Netflix for various purposes, including its </a:t>
            </a:r>
            <a:r>
              <a:rPr lang="en-GB" sz="3600" b="1" dirty="0">
                <a:solidFill>
                  <a:srgbClr val="FF0000"/>
                </a:solidFill>
              </a:rPr>
              <a:t>Content Delivery API </a:t>
            </a:r>
            <a:r>
              <a:rPr lang="en-GB" sz="3600" dirty="0"/>
              <a:t>and certain </a:t>
            </a:r>
            <a:r>
              <a:rPr lang="en-GB" sz="3600" b="1" dirty="0">
                <a:solidFill>
                  <a:srgbClr val="FF0000"/>
                </a:solidFill>
              </a:rPr>
              <a:t>recommendation algorithms</a:t>
            </a:r>
            <a:r>
              <a:rPr lang="en-GB" sz="3600" dirty="0"/>
              <a:t>. It's not the primary language for critical performance-related tasks but is utilized for </a:t>
            </a:r>
            <a:r>
              <a:rPr lang="en-GB" sz="3600" b="1" dirty="0">
                <a:solidFill>
                  <a:srgbClr val="FF0000"/>
                </a:solidFill>
              </a:rPr>
              <a:t>scripting</a:t>
            </a:r>
            <a:r>
              <a:rPr lang="en-GB" sz="3600" dirty="0"/>
              <a:t> and </a:t>
            </a:r>
            <a:r>
              <a:rPr lang="en-GB" sz="3600" b="1" dirty="0">
                <a:solidFill>
                  <a:srgbClr val="FF0000"/>
                </a:solidFill>
              </a:rPr>
              <a:t>tooling</a:t>
            </a:r>
            <a:r>
              <a:rPr lang="en-GB" sz="3600" dirty="0"/>
              <a:t>.</a:t>
            </a:r>
          </a:p>
          <a:p>
            <a:pPr marL="0" indent="0">
              <a:buNone/>
            </a:pPr>
            <a:endParaRPr lang="en-US" sz="3600" dirty="0" smtClean="0"/>
          </a:p>
        </p:txBody>
      </p:sp>
    </p:spTree>
    <p:extLst>
      <p:ext uri="{BB962C8B-B14F-4D97-AF65-F5344CB8AC3E}">
        <p14:creationId xmlns:p14="http://schemas.microsoft.com/office/powerpoint/2010/main" val="21216000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INTRODUCTION</a:t>
            </a:r>
            <a:endParaRPr lang="en-US" dirty="0"/>
          </a:p>
        </p:txBody>
      </p:sp>
      <p:sp>
        <p:nvSpPr>
          <p:cNvPr id="3" name="Content Placeholder 2"/>
          <p:cNvSpPr>
            <a:spLocks noGrp="1"/>
          </p:cNvSpPr>
          <p:nvPr>
            <p:ph idx="1"/>
          </p:nvPr>
        </p:nvSpPr>
        <p:spPr>
          <a:xfrm>
            <a:off x="152400" y="1219200"/>
            <a:ext cx="8839200" cy="5410200"/>
          </a:xfrm>
        </p:spPr>
        <p:txBody>
          <a:bodyPr>
            <a:normAutofit/>
          </a:bodyPr>
          <a:lstStyle/>
          <a:p>
            <a:pPr marL="0" indent="0">
              <a:buNone/>
            </a:pPr>
            <a:r>
              <a:rPr lang="en-US" sz="3600" b="1" dirty="0" smtClean="0"/>
              <a:t>Popular application built in Python</a:t>
            </a:r>
          </a:p>
          <a:p>
            <a:r>
              <a:rPr lang="en-GB" sz="3600" b="1" dirty="0" err="1"/>
              <a:t>Quora</a:t>
            </a:r>
            <a:r>
              <a:rPr lang="en-GB" sz="3600" b="1" dirty="0"/>
              <a:t>:</a:t>
            </a:r>
            <a:r>
              <a:rPr lang="en-GB" sz="3600" dirty="0"/>
              <a:t> </a:t>
            </a:r>
            <a:r>
              <a:rPr lang="en-GB" sz="3600" dirty="0" err="1"/>
              <a:t>Quora's</a:t>
            </a:r>
            <a:r>
              <a:rPr lang="en-GB" sz="3600" dirty="0"/>
              <a:t> </a:t>
            </a:r>
            <a:r>
              <a:rPr lang="en-GB" sz="3600" b="1" dirty="0">
                <a:solidFill>
                  <a:srgbClr val="FF0000"/>
                </a:solidFill>
              </a:rPr>
              <a:t>web application </a:t>
            </a:r>
            <a:r>
              <a:rPr lang="en-GB" sz="3600" dirty="0"/>
              <a:t>and parts of its </a:t>
            </a:r>
            <a:r>
              <a:rPr lang="en-GB" sz="3600" b="1" dirty="0">
                <a:solidFill>
                  <a:srgbClr val="FF0000"/>
                </a:solidFill>
              </a:rPr>
              <a:t>backend</a:t>
            </a:r>
            <a:r>
              <a:rPr lang="en-GB" sz="3600" dirty="0"/>
              <a:t> are built using Python. Python's ease of use and the availability of frameworks like </a:t>
            </a:r>
            <a:r>
              <a:rPr lang="en-GB" sz="3600" b="1" dirty="0" err="1">
                <a:solidFill>
                  <a:srgbClr val="FF0000"/>
                </a:solidFill>
              </a:rPr>
              <a:t>Django</a:t>
            </a:r>
            <a:r>
              <a:rPr lang="en-GB" sz="3600" dirty="0"/>
              <a:t> have been beneficial for developing the platform.</a:t>
            </a:r>
          </a:p>
          <a:p>
            <a:pPr marL="0" indent="0">
              <a:buNone/>
            </a:pPr>
            <a:endParaRPr lang="en-US" sz="3600" dirty="0" smtClean="0"/>
          </a:p>
        </p:txBody>
      </p:sp>
    </p:spTree>
    <p:extLst>
      <p:ext uri="{BB962C8B-B14F-4D97-AF65-F5344CB8AC3E}">
        <p14:creationId xmlns:p14="http://schemas.microsoft.com/office/powerpoint/2010/main" val="40906569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INTRODUCTION</a:t>
            </a:r>
            <a:endParaRPr lang="en-US" dirty="0"/>
          </a:p>
        </p:txBody>
      </p:sp>
      <p:sp>
        <p:nvSpPr>
          <p:cNvPr id="3" name="Content Placeholder 2"/>
          <p:cNvSpPr>
            <a:spLocks noGrp="1"/>
          </p:cNvSpPr>
          <p:nvPr>
            <p:ph idx="1"/>
          </p:nvPr>
        </p:nvSpPr>
        <p:spPr>
          <a:xfrm>
            <a:off x="152400" y="1219200"/>
            <a:ext cx="8839200" cy="5410200"/>
          </a:xfrm>
        </p:spPr>
        <p:txBody>
          <a:bodyPr>
            <a:normAutofit/>
          </a:bodyPr>
          <a:lstStyle/>
          <a:p>
            <a:pPr marL="0" indent="0">
              <a:buNone/>
            </a:pPr>
            <a:r>
              <a:rPr lang="en-US" sz="3600" b="1" dirty="0" smtClean="0"/>
              <a:t>Popular application built in Python</a:t>
            </a:r>
          </a:p>
          <a:p>
            <a:r>
              <a:rPr lang="en-GB" sz="3600" b="1" dirty="0" err="1" smtClean="0"/>
              <a:t>Instagram</a:t>
            </a:r>
            <a:r>
              <a:rPr lang="en-GB" sz="3600" b="1" dirty="0"/>
              <a:t>:</a:t>
            </a:r>
            <a:r>
              <a:rPr lang="en-GB" sz="3600" dirty="0"/>
              <a:t> </a:t>
            </a:r>
            <a:r>
              <a:rPr lang="en-GB" sz="3600" dirty="0" err="1"/>
              <a:t>Instagram</a:t>
            </a:r>
            <a:r>
              <a:rPr lang="en-GB" sz="3600" dirty="0"/>
              <a:t>, like many other web applications, relies on </a:t>
            </a:r>
            <a:r>
              <a:rPr lang="en-GB" sz="3600" b="1" dirty="0" err="1">
                <a:solidFill>
                  <a:srgbClr val="FF0000"/>
                </a:solidFill>
              </a:rPr>
              <a:t>Django</a:t>
            </a:r>
            <a:r>
              <a:rPr lang="en-GB" sz="3600" dirty="0"/>
              <a:t>, a Python web framework, for its </a:t>
            </a:r>
            <a:r>
              <a:rPr lang="en-GB" sz="3600" b="1" dirty="0">
                <a:solidFill>
                  <a:srgbClr val="FF0000"/>
                </a:solidFill>
              </a:rPr>
              <a:t>backend</a:t>
            </a:r>
            <a:r>
              <a:rPr lang="en-GB" sz="3600" dirty="0"/>
              <a:t> services. Python's rapid development capabilities have contributed to the efficiency of building and maintaining </a:t>
            </a:r>
            <a:r>
              <a:rPr lang="en-GB" sz="3600" b="1" dirty="0" err="1">
                <a:solidFill>
                  <a:srgbClr val="FF0000"/>
                </a:solidFill>
              </a:rPr>
              <a:t>Instagram's</a:t>
            </a:r>
            <a:r>
              <a:rPr lang="en-GB" sz="3600" b="1" dirty="0">
                <a:solidFill>
                  <a:srgbClr val="FF0000"/>
                </a:solidFill>
              </a:rPr>
              <a:t> features.</a:t>
            </a:r>
          </a:p>
          <a:p>
            <a:pPr marL="0" indent="0">
              <a:buNone/>
            </a:pPr>
            <a:endParaRPr lang="en-US" sz="3600" dirty="0" smtClean="0"/>
          </a:p>
        </p:txBody>
      </p:sp>
    </p:spTree>
    <p:extLst>
      <p:ext uri="{BB962C8B-B14F-4D97-AF65-F5344CB8AC3E}">
        <p14:creationId xmlns:p14="http://schemas.microsoft.com/office/powerpoint/2010/main" val="11765767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INTRODUCTION</a:t>
            </a:r>
            <a:endParaRPr lang="en-US" dirty="0"/>
          </a:p>
        </p:txBody>
      </p:sp>
      <p:sp>
        <p:nvSpPr>
          <p:cNvPr id="3" name="Content Placeholder 2"/>
          <p:cNvSpPr>
            <a:spLocks noGrp="1"/>
          </p:cNvSpPr>
          <p:nvPr>
            <p:ph idx="1"/>
          </p:nvPr>
        </p:nvSpPr>
        <p:spPr>
          <a:xfrm>
            <a:off x="152400" y="1219200"/>
            <a:ext cx="8839200" cy="5410200"/>
          </a:xfrm>
        </p:spPr>
        <p:txBody>
          <a:bodyPr>
            <a:normAutofit/>
          </a:bodyPr>
          <a:lstStyle/>
          <a:p>
            <a:pPr marL="0" indent="0">
              <a:buNone/>
            </a:pPr>
            <a:r>
              <a:rPr lang="en-US" sz="3600" b="1" dirty="0" smtClean="0"/>
              <a:t>Popular application built in Python</a:t>
            </a:r>
          </a:p>
          <a:p>
            <a:r>
              <a:rPr lang="en-GB" sz="3600" b="1" dirty="0" err="1"/>
              <a:t>Dropbox</a:t>
            </a:r>
            <a:r>
              <a:rPr lang="en-GB" sz="3600" b="1" dirty="0"/>
              <a:t>:</a:t>
            </a:r>
            <a:r>
              <a:rPr lang="en-GB" sz="3600" dirty="0"/>
              <a:t> Python was one of the original languages used to build </a:t>
            </a:r>
            <a:r>
              <a:rPr lang="en-GB" sz="3600" b="1" dirty="0" err="1">
                <a:solidFill>
                  <a:srgbClr val="FF0000"/>
                </a:solidFill>
              </a:rPr>
              <a:t>Dropbox</a:t>
            </a:r>
            <a:r>
              <a:rPr lang="en-GB" sz="3600" dirty="0"/>
              <a:t>. It's used for various purposes, including </a:t>
            </a:r>
            <a:r>
              <a:rPr lang="en-GB" sz="3600" b="1" dirty="0">
                <a:solidFill>
                  <a:srgbClr val="FF0000"/>
                </a:solidFill>
              </a:rPr>
              <a:t>server-side logic and APIs</a:t>
            </a:r>
            <a:r>
              <a:rPr lang="en-GB" sz="3600" dirty="0"/>
              <a:t>. Over time, they've incorporated other languages for performance-critical components.</a:t>
            </a:r>
          </a:p>
          <a:p>
            <a:pPr marL="0" indent="0">
              <a:buNone/>
            </a:pPr>
            <a:endParaRPr lang="en-US" sz="3600" dirty="0" smtClean="0"/>
          </a:p>
        </p:txBody>
      </p:sp>
    </p:spTree>
    <p:extLst>
      <p:ext uri="{BB962C8B-B14F-4D97-AF65-F5344CB8AC3E}">
        <p14:creationId xmlns:p14="http://schemas.microsoft.com/office/powerpoint/2010/main" val="36234552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lstStyle/>
          <a:p>
            <a:r>
              <a:rPr lang="en-US" b="1" dirty="0"/>
              <a:t>What is a program?</a:t>
            </a:r>
          </a:p>
        </p:txBody>
      </p:sp>
      <p:sp>
        <p:nvSpPr>
          <p:cNvPr id="3" name="Content Placeholder 2"/>
          <p:cNvSpPr>
            <a:spLocks noGrp="1"/>
          </p:cNvSpPr>
          <p:nvPr>
            <p:ph idx="1"/>
          </p:nvPr>
        </p:nvSpPr>
        <p:spPr>
          <a:xfrm>
            <a:off x="152400" y="762000"/>
            <a:ext cx="8839200" cy="5943600"/>
          </a:xfrm>
        </p:spPr>
        <p:txBody>
          <a:bodyPr>
            <a:normAutofit/>
          </a:bodyPr>
          <a:lstStyle/>
          <a:p>
            <a:pPr marL="0" indent="0">
              <a:buNone/>
            </a:pPr>
            <a:r>
              <a:rPr lang="en-GB" sz="3600" dirty="0"/>
              <a:t>A program is a </a:t>
            </a:r>
            <a:r>
              <a:rPr lang="en-GB" sz="3600" b="1" dirty="0">
                <a:solidFill>
                  <a:srgbClr val="FF0000"/>
                </a:solidFill>
              </a:rPr>
              <a:t>sequence</a:t>
            </a:r>
            <a:r>
              <a:rPr lang="en-GB" sz="3600" dirty="0"/>
              <a:t> of </a:t>
            </a:r>
            <a:r>
              <a:rPr lang="en-GB" sz="3600" b="1" dirty="0">
                <a:solidFill>
                  <a:srgbClr val="FF0000"/>
                </a:solidFill>
              </a:rPr>
              <a:t>instructions</a:t>
            </a:r>
            <a:r>
              <a:rPr lang="en-GB" sz="3600" dirty="0"/>
              <a:t> that specifies how to perform a </a:t>
            </a:r>
            <a:r>
              <a:rPr lang="en-GB" sz="3600" b="1" dirty="0" smtClean="0">
                <a:solidFill>
                  <a:srgbClr val="FF0000"/>
                </a:solidFill>
              </a:rPr>
              <a:t>computation</a:t>
            </a:r>
            <a:r>
              <a:rPr lang="en-GB" sz="3600" dirty="0" smtClean="0"/>
              <a:t>. </a:t>
            </a:r>
          </a:p>
          <a:p>
            <a:pPr marL="742950" indent="-742950">
              <a:buFont typeface="+mj-lt"/>
              <a:buAutoNum type="arabicPeriod"/>
            </a:pPr>
            <a:r>
              <a:rPr lang="en-GB" sz="3600" b="1" dirty="0"/>
              <a:t>Sequence of Instructions:</a:t>
            </a:r>
            <a:r>
              <a:rPr lang="en-GB" sz="3600" dirty="0"/>
              <a:t> A program is essentially a set of step-by-step </a:t>
            </a:r>
            <a:r>
              <a:rPr lang="en-GB" sz="3600" b="1" dirty="0">
                <a:solidFill>
                  <a:srgbClr val="FF0000"/>
                </a:solidFill>
              </a:rPr>
              <a:t>instructions</a:t>
            </a:r>
            <a:r>
              <a:rPr lang="en-GB" sz="3600" dirty="0"/>
              <a:t> that a computer can follow to perform a specific </a:t>
            </a:r>
            <a:r>
              <a:rPr lang="en-GB" sz="3600" b="1" dirty="0">
                <a:solidFill>
                  <a:srgbClr val="FF0000"/>
                </a:solidFill>
              </a:rPr>
              <a:t>task </a:t>
            </a:r>
            <a:r>
              <a:rPr lang="en-GB" sz="3600" dirty="0"/>
              <a:t>or </a:t>
            </a:r>
            <a:r>
              <a:rPr lang="en-GB" sz="3600" b="1" dirty="0">
                <a:solidFill>
                  <a:srgbClr val="FF0000"/>
                </a:solidFill>
              </a:rPr>
              <a:t>computation</a:t>
            </a:r>
            <a:r>
              <a:rPr lang="en-GB" sz="3600" dirty="0"/>
              <a:t>.</a:t>
            </a:r>
          </a:p>
          <a:p>
            <a:pPr marL="0" indent="0">
              <a:buNone/>
            </a:pPr>
            <a:endParaRPr lang="en-US" sz="3600" dirty="0" smtClean="0"/>
          </a:p>
        </p:txBody>
      </p:sp>
    </p:spTree>
    <p:extLst>
      <p:ext uri="{BB962C8B-B14F-4D97-AF65-F5344CB8AC3E}">
        <p14:creationId xmlns:p14="http://schemas.microsoft.com/office/powerpoint/2010/main" val="10127504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lstStyle/>
          <a:p>
            <a:r>
              <a:rPr lang="en-US" b="1" dirty="0"/>
              <a:t>What is a program?</a:t>
            </a:r>
          </a:p>
        </p:txBody>
      </p:sp>
      <p:sp>
        <p:nvSpPr>
          <p:cNvPr id="3" name="Content Placeholder 2"/>
          <p:cNvSpPr>
            <a:spLocks noGrp="1"/>
          </p:cNvSpPr>
          <p:nvPr>
            <p:ph idx="1"/>
          </p:nvPr>
        </p:nvSpPr>
        <p:spPr>
          <a:xfrm>
            <a:off x="152400" y="762000"/>
            <a:ext cx="8839200" cy="5943600"/>
          </a:xfrm>
        </p:spPr>
        <p:txBody>
          <a:bodyPr>
            <a:normAutofit/>
          </a:bodyPr>
          <a:lstStyle/>
          <a:p>
            <a:pPr marL="0" indent="0">
              <a:buNone/>
            </a:pPr>
            <a:r>
              <a:rPr lang="en-GB" sz="3600" dirty="0"/>
              <a:t>A program is a </a:t>
            </a:r>
            <a:r>
              <a:rPr lang="en-GB" sz="3600" b="1" dirty="0">
                <a:solidFill>
                  <a:srgbClr val="FF0000"/>
                </a:solidFill>
              </a:rPr>
              <a:t>sequence</a:t>
            </a:r>
            <a:r>
              <a:rPr lang="en-GB" sz="3600" dirty="0"/>
              <a:t> of </a:t>
            </a:r>
            <a:r>
              <a:rPr lang="en-GB" sz="3600" b="1" dirty="0">
                <a:solidFill>
                  <a:srgbClr val="FF0000"/>
                </a:solidFill>
              </a:rPr>
              <a:t>instructions</a:t>
            </a:r>
            <a:r>
              <a:rPr lang="en-GB" sz="3600" dirty="0"/>
              <a:t> that specifies how to perform a </a:t>
            </a:r>
            <a:r>
              <a:rPr lang="en-GB" sz="3600" b="1" dirty="0" smtClean="0">
                <a:solidFill>
                  <a:srgbClr val="FF0000"/>
                </a:solidFill>
              </a:rPr>
              <a:t>computation</a:t>
            </a:r>
            <a:r>
              <a:rPr lang="en-GB" sz="3600" dirty="0" smtClean="0"/>
              <a:t>. </a:t>
            </a:r>
          </a:p>
          <a:p>
            <a:pPr marL="742950" indent="-742950">
              <a:buFont typeface="+mj-lt"/>
              <a:buAutoNum type="arabicPeriod" startAt="2"/>
            </a:pPr>
            <a:r>
              <a:rPr lang="en-GB" sz="3600" b="1" dirty="0" smtClean="0"/>
              <a:t>Computation</a:t>
            </a:r>
            <a:r>
              <a:rPr lang="en-GB" sz="3600" b="1" dirty="0"/>
              <a:t>:</a:t>
            </a:r>
            <a:r>
              <a:rPr lang="en-GB" sz="3600" dirty="0"/>
              <a:t> The nature of the computation can vary widely. It might involve </a:t>
            </a:r>
            <a:r>
              <a:rPr lang="en-GB" sz="3600" b="1" dirty="0">
                <a:solidFill>
                  <a:srgbClr val="FF0000"/>
                </a:solidFill>
              </a:rPr>
              <a:t>mathematical calculations</a:t>
            </a:r>
            <a:r>
              <a:rPr lang="en-GB" sz="3600" dirty="0"/>
              <a:t>, </a:t>
            </a:r>
            <a:r>
              <a:rPr lang="en-GB" sz="3600" b="1" dirty="0">
                <a:solidFill>
                  <a:srgbClr val="FF0000"/>
                </a:solidFill>
              </a:rPr>
              <a:t>logical operations</a:t>
            </a:r>
            <a:r>
              <a:rPr lang="en-GB" sz="3600" dirty="0"/>
              <a:t>, </a:t>
            </a:r>
            <a:r>
              <a:rPr lang="en-GB" sz="3600" b="1" dirty="0">
                <a:solidFill>
                  <a:srgbClr val="FF0000"/>
                </a:solidFill>
              </a:rPr>
              <a:t>symbolic manipulations</a:t>
            </a:r>
            <a:r>
              <a:rPr lang="en-GB" sz="3600" dirty="0"/>
              <a:t>, </a:t>
            </a:r>
            <a:r>
              <a:rPr lang="en-GB" sz="3600" b="1" dirty="0">
                <a:solidFill>
                  <a:srgbClr val="FF0000"/>
                </a:solidFill>
              </a:rPr>
              <a:t>data processing</a:t>
            </a:r>
            <a:r>
              <a:rPr lang="en-GB" sz="3600" dirty="0"/>
              <a:t>, and more. The type of </a:t>
            </a:r>
            <a:r>
              <a:rPr lang="en-GB" sz="3600" b="1" dirty="0">
                <a:solidFill>
                  <a:srgbClr val="FF0000"/>
                </a:solidFill>
              </a:rPr>
              <a:t>computation</a:t>
            </a:r>
            <a:r>
              <a:rPr lang="en-GB" sz="3600" dirty="0"/>
              <a:t> depends on the </a:t>
            </a:r>
            <a:r>
              <a:rPr lang="en-GB" sz="3600" b="1" dirty="0">
                <a:solidFill>
                  <a:srgbClr val="FF0000"/>
                </a:solidFill>
              </a:rPr>
              <a:t>problem</a:t>
            </a:r>
            <a:r>
              <a:rPr lang="en-GB" sz="3600" dirty="0"/>
              <a:t> the program is designed to solve.</a:t>
            </a:r>
          </a:p>
          <a:p>
            <a:pPr marL="0" indent="0">
              <a:buNone/>
            </a:pPr>
            <a:endParaRPr lang="en-US" sz="3600" dirty="0" smtClean="0"/>
          </a:p>
        </p:txBody>
      </p:sp>
    </p:spTree>
    <p:extLst>
      <p:ext uri="{BB962C8B-B14F-4D97-AF65-F5344CB8AC3E}">
        <p14:creationId xmlns:p14="http://schemas.microsoft.com/office/powerpoint/2010/main" val="971894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b="1" dirty="0"/>
              <a:t>What is a program?</a:t>
            </a:r>
          </a:p>
        </p:txBody>
      </p:sp>
      <p:sp>
        <p:nvSpPr>
          <p:cNvPr id="3" name="Content Placeholder 2"/>
          <p:cNvSpPr>
            <a:spLocks noGrp="1"/>
          </p:cNvSpPr>
          <p:nvPr>
            <p:ph idx="1"/>
          </p:nvPr>
        </p:nvSpPr>
        <p:spPr>
          <a:xfrm>
            <a:off x="152400" y="914400"/>
            <a:ext cx="8839200" cy="5791200"/>
          </a:xfrm>
        </p:spPr>
        <p:txBody>
          <a:bodyPr>
            <a:normAutofit/>
          </a:bodyPr>
          <a:lstStyle/>
          <a:p>
            <a:pPr marL="742950" indent="-742950">
              <a:buFont typeface="+mj-lt"/>
              <a:buAutoNum type="arabicPeriod" startAt="3"/>
            </a:pPr>
            <a:r>
              <a:rPr lang="en-GB" sz="3600" b="1" dirty="0"/>
              <a:t>Mathematical Computation:</a:t>
            </a:r>
            <a:r>
              <a:rPr lang="en-GB" sz="3600" dirty="0"/>
              <a:t> Many programs involve mathematical operations, such as </a:t>
            </a:r>
            <a:r>
              <a:rPr lang="en-GB" sz="3600" b="1" dirty="0">
                <a:solidFill>
                  <a:srgbClr val="FF0000"/>
                </a:solidFill>
              </a:rPr>
              <a:t>solving equations </a:t>
            </a:r>
            <a:r>
              <a:rPr lang="en-GB" sz="3600" dirty="0"/>
              <a:t>or </a:t>
            </a:r>
            <a:r>
              <a:rPr lang="en-GB" sz="3600" b="1" dirty="0">
                <a:solidFill>
                  <a:srgbClr val="FF0000"/>
                </a:solidFill>
              </a:rPr>
              <a:t>performing calculations</a:t>
            </a:r>
            <a:r>
              <a:rPr lang="en-GB" sz="3600" dirty="0"/>
              <a:t>. This is common in scientific and engineering applications</a:t>
            </a:r>
            <a:r>
              <a:rPr lang="en-GB" sz="3600" dirty="0" smtClean="0"/>
              <a:t>.</a:t>
            </a:r>
            <a:endParaRPr lang="en-GB" sz="3600" dirty="0" smtClean="0"/>
          </a:p>
        </p:txBody>
      </p:sp>
    </p:spTree>
    <p:extLst>
      <p:ext uri="{BB962C8B-B14F-4D97-AF65-F5344CB8AC3E}">
        <p14:creationId xmlns:p14="http://schemas.microsoft.com/office/powerpoint/2010/main" val="41982144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b="1" dirty="0"/>
              <a:t>What is a program?</a:t>
            </a:r>
          </a:p>
        </p:txBody>
      </p:sp>
      <p:sp>
        <p:nvSpPr>
          <p:cNvPr id="3" name="Content Placeholder 2"/>
          <p:cNvSpPr>
            <a:spLocks noGrp="1"/>
          </p:cNvSpPr>
          <p:nvPr>
            <p:ph idx="1"/>
          </p:nvPr>
        </p:nvSpPr>
        <p:spPr>
          <a:xfrm>
            <a:off x="152400" y="914400"/>
            <a:ext cx="8839200" cy="5791200"/>
          </a:xfrm>
        </p:spPr>
        <p:txBody>
          <a:bodyPr>
            <a:normAutofit/>
          </a:bodyPr>
          <a:lstStyle/>
          <a:p>
            <a:pPr marL="742950" indent="-742950">
              <a:buFont typeface="+mj-lt"/>
              <a:buAutoNum type="arabicPeriod" startAt="4"/>
            </a:pPr>
            <a:r>
              <a:rPr lang="en-GB" sz="3600" b="1" dirty="0" smtClean="0"/>
              <a:t>Symbolic </a:t>
            </a:r>
            <a:r>
              <a:rPr lang="en-GB" sz="3600" b="1" dirty="0"/>
              <a:t>Computation:</a:t>
            </a:r>
            <a:r>
              <a:rPr lang="en-GB" sz="3600" dirty="0"/>
              <a:t> Programs can also manipulate </a:t>
            </a:r>
            <a:r>
              <a:rPr lang="en-GB" sz="3600" b="1" dirty="0">
                <a:solidFill>
                  <a:srgbClr val="FF0000"/>
                </a:solidFill>
              </a:rPr>
              <a:t>symbols</a:t>
            </a:r>
            <a:r>
              <a:rPr lang="en-GB" sz="3600" dirty="0"/>
              <a:t> or </a:t>
            </a:r>
            <a:r>
              <a:rPr lang="en-GB" sz="3600" b="1" dirty="0">
                <a:solidFill>
                  <a:srgbClr val="FF0000"/>
                </a:solidFill>
              </a:rPr>
              <a:t>text</a:t>
            </a:r>
            <a:r>
              <a:rPr lang="en-GB" sz="3600" dirty="0"/>
              <a:t>. For example, a </a:t>
            </a:r>
            <a:r>
              <a:rPr lang="en-GB" sz="3600" b="1" dirty="0">
                <a:solidFill>
                  <a:srgbClr val="FF0000"/>
                </a:solidFill>
              </a:rPr>
              <a:t>text editor </a:t>
            </a:r>
            <a:r>
              <a:rPr lang="en-GB" sz="3600" dirty="0"/>
              <a:t>program performs symbolic computations when you search and replace text in a document.</a:t>
            </a:r>
            <a:endParaRPr lang="en-US" sz="3600" dirty="0" smtClean="0"/>
          </a:p>
        </p:txBody>
      </p:sp>
    </p:spTree>
    <p:extLst>
      <p:ext uri="{BB962C8B-B14F-4D97-AF65-F5344CB8AC3E}">
        <p14:creationId xmlns:p14="http://schemas.microsoft.com/office/powerpoint/2010/main" val="9083532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b="1" dirty="0"/>
              <a:t>What is a program?</a:t>
            </a:r>
          </a:p>
        </p:txBody>
      </p:sp>
      <p:sp>
        <p:nvSpPr>
          <p:cNvPr id="3" name="Content Placeholder 2"/>
          <p:cNvSpPr>
            <a:spLocks noGrp="1"/>
          </p:cNvSpPr>
          <p:nvPr>
            <p:ph idx="1"/>
          </p:nvPr>
        </p:nvSpPr>
        <p:spPr>
          <a:xfrm>
            <a:off x="152400" y="914400"/>
            <a:ext cx="8839200" cy="5791200"/>
          </a:xfrm>
        </p:spPr>
        <p:txBody>
          <a:bodyPr>
            <a:normAutofit/>
          </a:bodyPr>
          <a:lstStyle/>
          <a:p>
            <a:pPr marL="742950" indent="-742950">
              <a:buFont typeface="+mj-lt"/>
              <a:buAutoNum type="arabicPeriod" startAt="5"/>
            </a:pPr>
            <a:r>
              <a:rPr lang="en-GB" sz="3600" b="1" dirty="0"/>
              <a:t>Compilation:</a:t>
            </a:r>
            <a:r>
              <a:rPr lang="en-GB" sz="3600" dirty="0"/>
              <a:t> </a:t>
            </a:r>
            <a:r>
              <a:rPr lang="en-GB" sz="3600" dirty="0" smtClean="0"/>
              <a:t>Compilation </a:t>
            </a:r>
            <a:r>
              <a:rPr lang="en-GB" sz="3600" dirty="0"/>
              <a:t>is a process where a </a:t>
            </a:r>
            <a:r>
              <a:rPr lang="en-GB" sz="3600" b="1" dirty="0">
                <a:solidFill>
                  <a:srgbClr val="FF0000"/>
                </a:solidFill>
              </a:rPr>
              <a:t>high-level</a:t>
            </a:r>
            <a:r>
              <a:rPr lang="en-GB" sz="3600" dirty="0"/>
              <a:t> programming language is </a:t>
            </a:r>
            <a:r>
              <a:rPr lang="en-GB" sz="3600" b="1" dirty="0">
                <a:solidFill>
                  <a:srgbClr val="FF0000"/>
                </a:solidFill>
              </a:rPr>
              <a:t>translated</a:t>
            </a:r>
            <a:r>
              <a:rPr lang="en-GB" sz="3600" dirty="0"/>
              <a:t> into </a:t>
            </a:r>
            <a:r>
              <a:rPr lang="en-GB" sz="3600" b="1" dirty="0">
                <a:solidFill>
                  <a:srgbClr val="FF0000"/>
                </a:solidFill>
              </a:rPr>
              <a:t>machine code </a:t>
            </a:r>
            <a:r>
              <a:rPr lang="en-GB" sz="3600" dirty="0"/>
              <a:t>or </a:t>
            </a:r>
            <a:r>
              <a:rPr lang="en-GB" sz="3600" b="1" dirty="0">
                <a:solidFill>
                  <a:srgbClr val="FF0000"/>
                </a:solidFill>
              </a:rPr>
              <a:t>an intermediate code </a:t>
            </a:r>
            <a:r>
              <a:rPr lang="en-GB" sz="3600" dirty="0"/>
              <a:t>that can be executed by a computer. This is a crucial step in the </a:t>
            </a:r>
            <a:r>
              <a:rPr lang="en-GB" sz="3600" b="1" dirty="0">
                <a:solidFill>
                  <a:srgbClr val="FF0000"/>
                </a:solidFill>
              </a:rPr>
              <a:t>execution</a:t>
            </a:r>
            <a:r>
              <a:rPr lang="en-GB" sz="3600" dirty="0"/>
              <a:t> of many programs.</a:t>
            </a:r>
            <a:endParaRPr lang="en-US" sz="3600" dirty="0" smtClean="0"/>
          </a:p>
        </p:txBody>
      </p:sp>
    </p:spTree>
    <p:extLst>
      <p:ext uri="{BB962C8B-B14F-4D97-AF65-F5344CB8AC3E}">
        <p14:creationId xmlns:p14="http://schemas.microsoft.com/office/powerpoint/2010/main" val="40524235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a program?</a:t>
            </a:r>
          </a:p>
        </p:txBody>
      </p:sp>
      <p:sp>
        <p:nvSpPr>
          <p:cNvPr id="3" name="Content Placeholder 2"/>
          <p:cNvSpPr>
            <a:spLocks noGrp="1"/>
          </p:cNvSpPr>
          <p:nvPr>
            <p:ph idx="1"/>
          </p:nvPr>
        </p:nvSpPr>
        <p:spPr/>
        <p:txBody>
          <a:bodyPr>
            <a:normAutofit/>
          </a:bodyPr>
          <a:lstStyle/>
          <a:p>
            <a:pPr marL="0" indent="0">
              <a:buNone/>
            </a:pPr>
            <a:r>
              <a:rPr lang="en-GB" sz="3600" dirty="0"/>
              <a:t>The details look different in different languages, but a few basic instructions </a:t>
            </a:r>
            <a:r>
              <a:rPr lang="en-GB" sz="3600" dirty="0" smtClean="0"/>
              <a:t>appear in </a:t>
            </a:r>
            <a:r>
              <a:rPr lang="en-GB" sz="3600" dirty="0"/>
              <a:t>just about every language</a:t>
            </a:r>
            <a:r>
              <a:rPr lang="en-GB" sz="3600" dirty="0" smtClean="0"/>
              <a:t>:</a:t>
            </a:r>
          </a:p>
          <a:p>
            <a:pPr marL="0" indent="0">
              <a:buNone/>
            </a:pPr>
            <a:r>
              <a:rPr lang="en-GB" sz="3600" b="1" dirty="0"/>
              <a:t>input: </a:t>
            </a:r>
            <a:r>
              <a:rPr lang="en-GB" sz="3600" dirty="0"/>
              <a:t>Get data from the keyboard, a file, or some other device</a:t>
            </a:r>
            <a:r>
              <a:rPr lang="en-GB" sz="3600" dirty="0" smtClean="0"/>
              <a:t>.</a:t>
            </a:r>
          </a:p>
          <a:p>
            <a:pPr marL="0" indent="0">
              <a:buNone/>
            </a:pPr>
            <a:r>
              <a:rPr lang="en-GB" sz="3600" b="1" dirty="0"/>
              <a:t>output: </a:t>
            </a:r>
            <a:r>
              <a:rPr lang="en-GB" sz="3600" dirty="0"/>
              <a:t>Display data on the screen or send data to a file or other device.</a:t>
            </a:r>
            <a:endParaRPr lang="en-US" sz="3600" dirty="0" smtClean="0"/>
          </a:p>
        </p:txBody>
      </p:sp>
    </p:spTree>
    <p:extLst>
      <p:ext uri="{BB962C8B-B14F-4D97-AF65-F5344CB8AC3E}">
        <p14:creationId xmlns:p14="http://schemas.microsoft.com/office/powerpoint/2010/main" val="32641829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a program?</a:t>
            </a:r>
          </a:p>
        </p:txBody>
      </p:sp>
      <p:sp>
        <p:nvSpPr>
          <p:cNvPr id="3" name="Content Placeholder 2"/>
          <p:cNvSpPr>
            <a:spLocks noGrp="1"/>
          </p:cNvSpPr>
          <p:nvPr>
            <p:ph idx="1"/>
          </p:nvPr>
        </p:nvSpPr>
        <p:spPr>
          <a:xfrm>
            <a:off x="228600" y="1600200"/>
            <a:ext cx="8686800" cy="4525963"/>
          </a:xfrm>
        </p:spPr>
        <p:txBody>
          <a:bodyPr>
            <a:normAutofit/>
          </a:bodyPr>
          <a:lstStyle/>
          <a:p>
            <a:pPr marL="0" indent="0">
              <a:buNone/>
            </a:pPr>
            <a:r>
              <a:rPr lang="en-GB" sz="3600" b="1" dirty="0"/>
              <a:t>math: </a:t>
            </a:r>
            <a:r>
              <a:rPr lang="en-GB" sz="3600" dirty="0"/>
              <a:t>Perform basic mathematical operations like addition and multiplication.</a:t>
            </a:r>
          </a:p>
          <a:p>
            <a:pPr marL="0" indent="0">
              <a:buNone/>
            </a:pPr>
            <a:r>
              <a:rPr lang="en-GB" sz="3600" b="1" dirty="0"/>
              <a:t>conditional execution: </a:t>
            </a:r>
            <a:r>
              <a:rPr lang="en-GB" sz="3600" dirty="0"/>
              <a:t>Check for certain conditions and execute the </a:t>
            </a:r>
            <a:r>
              <a:rPr lang="en-GB" sz="3600" dirty="0" smtClean="0"/>
              <a:t>appropriate </a:t>
            </a:r>
            <a:r>
              <a:rPr lang="en-US" sz="3600" dirty="0" smtClean="0"/>
              <a:t>sequence </a:t>
            </a:r>
            <a:r>
              <a:rPr lang="en-US" sz="3600" dirty="0"/>
              <a:t>of statements.</a:t>
            </a:r>
          </a:p>
          <a:p>
            <a:pPr marL="0" indent="0">
              <a:buNone/>
            </a:pPr>
            <a:r>
              <a:rPr lang="en-GB" sz="3600" b="1" dirty="0"/>
              <a:t>repetition: </a:t>
            </a:r>
            <a:r>
              <a:rPr lang="en-GB" sz="3600" dirty="0"/>
              <a:t>Perform some action repeatedly, usually with some variation.</a:t>
            </a:r>
            <a:endParaRPr lang="en-US" sz="3600" dirty="0" smtClean="0"/>
          </a:p>
        </p:txBody>
      </p:sp>
    </p:spTree>
    <p:extLst>
      <p:ext uri="{BB962C8B-B14F-4D97-AF65-F5344CB8AC3E}">
        <p14:creationId xmlns:p14="http://schemas.microsoft.com/office/powerpoint/2010/main" val="19312993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en-US" b="1" dirty="0"/>
              <a:t>What is a program?</a:t>
            </a:r>
          </a:p>
        </p:txBody>
      </p:sp>
      <p:sp>
        <p:nvSpPr>
          <p:cNvPr id="3" name="Content Placeholder 2"/>
          <p:cNvSpPr>
            <a:spLocks noGrp="1"/>
          </p:cNvSpPr>
          <p:nvPr>
            <p:ph idx="1"/>
          </p:nvPr>
        </p:nvSpPr>
        <p:spPr>
          <a:xfrm>
            <a:off x="152400" y="914400"/>
            <a:ext cx="8763000" cy="5211763"/>
          </a:xfrm>
        </p:spPr>
        <p:txBody>
          <a:bodyPr>
            <a:normAutofit/>
          </a:bodyPr>
          <a:lstStyle/>
          <a:p>
            <a:pPr marL="0" indent="0">
              <a:buNone/>
            </a:pPr>
            <a:r>
              <a:rPr lang="en-GB" sz="3600" dirty="0" smtClean="0"/>
              <a:t>Believe it or not, that’s pretty much all there is to it. Every program you’ve ever used, no matter how complicated, is made up of </a:t>
            </a:r>
            <a:r>
              <a:rPr lang="en-GB" sz="3600" b="1" dirty="0" smtClean="0">
                <a:solidFill>
                  <a:srgbClr val="FF0000"/>
                </a:solidFill>
              </a:rPr>
              <a:t>instructions</a:t>
            </a:r>
            <a:r>
              <a:rPr lang="en-GB" sz="3600" dirty="0" smtClean="0"/>
              <a:t> that look more or less like these. Thus, we </a:t>
            </a:r>
            <a:r>
              <a:rPr lang="en-GB" sz="3600" dirty="0"/>
              <a:t>can describe </a:t>
            </a:r>
            <a:r>
              <a:rPr lang="en-GB" sz="3600" b="1" dirty="0">
                <a:solidFill>
                  <a:srgbClr val="FF0000"/>
                </a:solidFill>
              </a:rPr>
              <a:t>programming</a:t>
            </a:r>
            <a:r>
              <a:rPr lang="en-GB" sz="3600" dirty="0"/>
              <a:t> as the process of </a:t>
            </a:r>
            <a:r>
              <a:rPr lang="en-GB" sz="3600" b="1" dirty="0">
                <a:solidFill>
                  <a:srgbClr val="FF0000"/>
                </a:solidFill>
              </a:rPr>
              <a:t>breaking</a:t>
            </a:r>
            <a:r>
              <a:rPr lang="en-GB" sz="3600" dirty="0"/>
              <a:t> </a:t>
            </a:r>
            <a:r>
              <a:rPr lang="en-GB" sz="3600" dirty="0" smtClean="0"/>
              <a:t>a </a:t>
            </a:r>
            <a:r>
              <a:rPr lang="en-GB" sz="3600" b="1" dirty="0" smtClean="0">
                <a:solidFill>
                  <a:srgbClr val="00B050"/>
                </a:solidFill>
              </a:rPr>
              <a:t>large</a:t>
            </a:r>
            <a:r>
              <a:rPr lang="en-GB" sz="3600" dirty="0"/>
              <a:t>, </a:t>
            </a:r>
            <a:r>
              <a:rPr lang="en-GB" sz="3600" b="1" dirty="0">
                <a:solidFill>
                  <a:srgbClr val="00B0F0"/>
                </a:solidFill>
              </a:rPr>
              <a:t>complex</a:t>
            </a:r>
            <a:r>
              <a:rPr lang="en-GB" sz="3600" dirty="0"/>
              <a:t> task into </a:t>
            </a:r>
            <a:r>
              <a:rPr lang="en-GB" sz="3600" b="1" dirty="0">
                <a:solidFill>
                  <a:srgbClr val="7030A0"/>
                </a:solidFill>
              </a:rPr>
              <a:t>smaller</a:t>
            </a:r>
            <a:r>
              <a:rPr lang="en-GB" sz="3600" dirty="0"/>
              <a:t> and </a:t>
            </a:r>
            <a:r>
              <a:rPr lang="en-GB" sz="3600" b="1" dirty="0">
                <a:solidFill>
                  <a:srgbClr val="7030A0"/>
                </a:solidFill>
              </a:rPr>
              <a:t>smaller</a:t>
            </a:r>
            <a:r>
              <a:rPr lang="en-GB" sz="3600" dirty="0"/>
              <a:t> </a:t>
            </a:r>
            <a:r>
              <a:rPr lang="en-GB" sz="3600" b="1" dirty="0">
                <a:solidFill>
                  <a:srgbClr val="FFC000"/>
                </a:solidFill>
              </a:rPr>
              <a:t>subtasks</a:t>
            </a:r>
            <a:r>
              <a:rPr lang="en-GB" sz="3600" dirty="0"/>
              <a:t> until the subtasks are </a:t>
            </a:r>
            <a:r>
              <a:rPr lang="en-GB" sz="3600" dirty="0" smtClean="0"/>
              <a:t>simple enough </a:t>
            </a:r>
            <a:r>
              <a:rPr lang="en-GB" sz="3600" dirty="0"/>
              <a:t>to be performed with one of these </a:t>
            </a:r>
            <a:r>
              <a:rPr lang="en-GB" sz="3600" b="1" dirty="0" smtClean="0">
                <a:solidFill>
                  <a:srgbClr val="FF0000"/>
                </a:solidFill>
              </a:rPr>
              <a:t>basic instructions</a:t>
            </a:r>
            <a:r>
              <a:rPr lang="en-GB" sz="3600" dirty="0"/>
              <a:t>.</a:t>
            </a:r>
            <a:endParaRPr lang="en-US" sz="3600" dirty="0" smtClean="0"/>
          </a:p>
        </p:txBody>
      </p:sp>
    </p:spTree>
    <p:extLst>
      <p:ext uri="{BB962C8B-B14F-4D97-AF65-F5344CB8AC3E}">
        <p14:creationId xmlns:p14="http://schemas.microsoft.com/office/powerpoint/2010/main" val="13035457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debugging?</a:t>
            </a:r>
          </a:p>
        </p:txBody>
      </p:sp>
      <p:sp>
        <p:nvSpPr>
          <p:cNvPr id="3" name="Content Placeholder 2"/>
          <p:cNvSpPr>
            <a:spLocks noGrp="1"/>
          </p:cNvSpPr>
          <p:nvPr>
            <p:ph idx="1"/>
          </p:nvPr>
        </p:nvSpPr>
        <p:spPr>
          <a:xfrm>
            <a:off x="152400" y="1600200"/>
            <a:ext cx="8763000" cy="4525963"/>
          </a:xfrm>
        </p:spPr>
        <p:txBody>
          <a:bodyPr>
            <a:normAutofit fontScale="92500" lnSpcReduction="10000"/>
          </a:bodyPr>
          <a:lstStyle/>
          <a:p>
            <a:pPr marL="0" indent="0">
              <a:buNone/>
            </a:pPr>
            <a:r>
              <a:rPr lang="en-GB" sz="3600" dirty="0"/>
              <a:t>Programming is a </a:t>
            </a:r>
            <a:r>
              <a:rPr lang="en-GB" sz="3600" b="1" dirty="0">
                <a:solidFill>
                  <a:srgbClr val="FF0000"/>
                </a:solidFill>
              </a:rPr>
              <a:t>complex</a:t>
            </a:r>
            <a:r>
              <a:rPr lang="en-GB" sz="3600" dirty="0"/>
              <a:t> process, and because it is done by human beings, </a:t>
            </a:r>
            <a:r>
              <a:rPr lang="en-GB" sz="3600" dirty="0" smtClean="0"/>
              <a:t>it often </a:t>
            </a:r>
            <a:r>
              <a:rPr lang="en-GB" sz="3600" dirty="0"/>
              <a:t>leads to </a:t>
            </a:r>
            <a:r>
              <a:rPr lang="en-GB" sz="3600" b="1" dirty="0">
                <a:solidFill>
                  <a:srgbClr val="FF0000"/>
                </a:solidFill>
              </a:rPr>
              <a:t>errors</a:t>
            </a:r>
            <a:r>
              <a:rPr lang="en-GB" sz="3600" dirty="0"/>
              <a:t>. For whimsical reasons, programming errors are called </a:t>
            </a:r>
            <a:r>
              <a:rPr lang="en-GB" sz="3600" b="1" dirty="0" smtClean="0">
                <a:solidFill>
                  <a:srgbClr val="FF0000"/>
                </a:solidFill>
              </a:rPr>
              <a:t>bugs</a:t>
            </a:r>
            <a:r>
              <a:rPr lang="en-GB" sz="3600" dirty="0" smtClean="0"/>
              <a:t> and </a:t>
            </a:r>
            <a:r>
              <a:rPr lang="en-GB" sz="3600" dirty="0"/>
              <a:t>the process of tracking them down and correcting them is called </a:t>
            </a:r>
            <a:r>
              <a:rPr lang="en-GB" sz="3600" b="1" dirty="0">
                <a:solidFill>
                  <a:srgbClr val="FF0000"/>
                </a:solidFill>
              </a:rPr>
              <a:t>debugging</a:t>
            </a:r>
            <a:r>
              <a:rPr lang="en-GB" sz="3600" b="1" dirty="0" smtClean="0">
                <a:solidFill>
                  <a:srgbClr val="FF0000"/>
                </a:solidFill>
              </a:rPr>
              <a:t>.</a:t>
            </a:r>
          </a:p>
          <a:p>
            <a:pPr marL="0" indent="0">
              <a:buNone/>
            </a:pPr>
            <a:endParaRPr lang="en-GB" sz="3600" dirty="0" smtClean="0"/>
          </a:p>
          <a:p>
            <a:pPr marL="0" indent="0">
              <a:buNone/>
            </a:pPr>
            <a:r>
              <a:rPr lang="en-GB" sz="3600" b="1" dirty="0">
                <a:solidFill>
                  <a:srgbClr val="FF0000"/>
                </a:solidFill>
              </a:rPr>
              <a:t>"Programming is the art of telling a computer what to do, and the computer doing it exactly." - Donald Knuth</a:t>
            </a:r>
          </a:p>
        </p:txBody>
      </p:sp>
    </p:spTree>
    <p:extLst>
      <p:ext uri="{BB962C8B-B14F-4D97-AF65-F5344CB8AC3E}">
        <p14:creationId xmlns:p14="http://schemas.microsoft.com/office/powerpoint/2010/main" val="8295442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debugging?</a:t>
            </a:r>
          </a:p>
        </p:txBody>
      </p:sp>
      <p:sp>
        <p:nvSpPr>
          <p:cNvPr id="3" name="Content Placeholder 2"/>
          <p:cNvSpPr>
            <a:spLocks noGrp="1"/>
          </p:cNvSpPr>
          <p:nvPr>
            <p:ph idx="1"/>
          </p:nvPr>
        </p:nvSpPr>
        <p:spPr>
          <a:xfrm>
            <a:off x="152400" y="1600200"/>
            <a:ext cx="8763000" cy="4525963"/>
          </a:xfrm>
        </p:spPr>
        <p:txBody>
          <a:bodyPr>
            <a:normAutofit/>
          </a:bodyPr>
          <a:lstStyle/>
          <a:p>
            <a:pPr marL="0" indent="0">
              <a:buNone/>
            </a:pPr>
            <a:r>
              <a:rPr lang="en-GB" sz="3600" b="1" dirty="0"/>
              <a:t>Complex Process:</a:t>
            </a:r>
            <a:r>
              <a:rPr lang="en-GB" sz="3600" dirty="0"/>
              <a:t> Programming involves writing a set of </a:t>
            </a:r>
            <a:r>
              <a:rPr lang="en-GB" sz="3600" b="1" dirty="0">
                <a:solidFill>
                  <a:srgbClr val="FF0000"/>
                </a:solidFill>
              </a:rPr>
              <a:t>instructions </a:t>
            </a:r>
            <a:r>
              <a:rPr lang="en-GB" sz="3600" dirty="0"/>
              <a:t>for a computer to execute. These instructions need to be </a:t>
            </a:r>
            <a:r>
              <a:rPr lang="en-GB" sz="3600" b="1" dirty="0"/>
              <a:t>precise</a:t>
            </a:r>
            <a:r>
              <a:rPr lang="en-GB" sz="3600" dirty="0"/>
              <a:t> and </a:t>
            </a:r>
            <a:r>
              <a:rPr lang="en-GB" sz="3600" b="1" dirty="0">
                <a:solidFill>
                  <a:srgbClr val="FF0000"/>
                </a:solidFill>
              </a:rPr>
              <a:t>correct</a:t>
            </a:r>
            <a:r>
              <a:rPr lang="en-GB" sz="3600" dirty="0"/>
              <a:t> to achieve the desired outcome. The complexity arises from managing data, logic, and various other elements in a program.</a:t>
            </a:r>
            <a:endParaRPr lang="en-GB" sz="3600" b="1" dirty="0">
              <a:solidFill>
                <a:srgbClr val="FF0000"/>
              </a:solidFill>
            </a:endParaRPr>
          </a:p>
        </p:txBody>
      </p:sp>
    </p:spTree>
    <p:extLst>
      <p:ext uri="{BB962C8B-B14F-4D97-AF65-F5344CB8AC3E}">
        <p14:creationId xmlns:p14="http://schemas.microsoft.com/office/powerpoint/2010/main" val="31037539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debugging?</a:t>
            </a:r>
          </a:p>
        </p:txBody>
      </p:sp>
      <p:sp>
        <p:nvSpPr>
          <p:cNvPr id="3" name="Content Placeholder 2"/>
          <p:cNvSpPr>
            <a:spLocks noGrp="1"/>
          </p:cNvSpPr>
          <p:nvPr>
            <p:ph idx="1"/>
          </p:nvPr>
        </p:nvSpPr>
        <p:spPr>
          <a:xfrm>
            <a:off x="152400" y="1600200"/>
            <a:ext cx="8763000" cy="4525963"/>
          </a:xfrm>
        </p:spPr>
        <p:txBody>
          <a:bodyPr>
            <a:normAutofit/>
          </a:bodyPr>
          <a:lstStyle/>
          <a:p>
            <a:pPr marL="0" indent="0">
              <a:buNone/>
            </a:pPr>
            <a:r>
              <a:rPr lang="en-GB" sz="3600" b="1" dirty="0"/>
              <a:t>Human Involvement:</a:t>
            </a:r>
            <a:r>
              <a:rPr lang="en-GB" sz="3600" dirty="0"/>
              <a:t> Since programming is a human activity, </a:t>
            </a:r>
            <a:r>
              <a:rPr lang="en-GB" sz="3600" b="1" dirty="0">
                <a:solidFill>
                  <a:srgbClr val="FF0000"/>
                </a:solidFill>
              </a:rPr>
              <a:t>errors </a:t>
            </a:r>
            <a:r>
              <a:rPr lang="en-GB" sz="3600" dirty="0"/>
              <a:t>are inevitable. These errors are commonly referred to as </a:t>
            </a:r>
            <a:r>
              <a:rPr lang="en-GB" sz="3600" b="1" dirty="0">
                <a:solidFill>
                  <a:srgbClr val="FF0000"/>
                </a:solidFill>
              </a:rPr>
              <a:t>"bugs." </a:t>
            </a:r>
            <a:r>
              <a:rPr lang="en-GB" sz="3600" dirty="0"/>
              <a:t>Bugs can manifest as </a:t>
            </a:r>
            <a:r>
              <a:rPr lang="en-GB" sz="3600" b="1" dirty="0">
                <a:solidFill>
                  <a:srgbClr val="FF0000"/>
                </a:solidFill>
              </a:rPr>
              <a:t>syntax errors</a:t>
            </a:r>
            <a:r>
              <a:rPr lang="en-GB" sz="3600" dirty="0"/>
              <a:t>, </a:t>
            </a:r>
            <a:r>
              <a:rPr lang="en-GB" sz="3600" b="1" dirty="0">
                <a:solidFill>
                  <a:srgbClr val="FF0000"/>
                </a:solidFill>
              </a:rPr>
              <a:t>logical errors</a:t>
            </a:r>
            <a:r>
              <a:rPr lang="en-GB" sz="3600" dirty="0"/>
              <a:t>, or </a:t>
            </a:r>
            <a:r>
              <a:rPr lang="en-GB" sz="3600" b="1" dirty="0">
                <a:solidFill>
                  <a:srgbClr val="FF0000"/>
                </a:solidFill>
              </a:rPr>
              <a:t>runtime errors</a:t>
            </a:r>
            <a:r>
              <a:rPr lang="en-GB" sz="3600" dirty="0"/>
              <a:t>, and they can occur for various reasons, including typos, incorrect logic, or unexpected data.</a:t>
            </a:r>
            <a:endParaRPr lang="en-GB" sz="3600" b="1" dirty="0">
              <a:solidFill>
                <a:srgbClr val="FF0000"/>
              </a:solidFill>
            </a:endParaRPr>
          </a:p>
        </p:txBody>
      </p:sp>
    </p:spTree>
    <p:extLst>
      <p:ext uri="{BB962C8B-B14F-4D97-AF65-F5344CB8AC3E}">
        <p14:creationId xmlns:p14="http://schemas.microsoft.com/office/powerpoint/2010/main" val="36325135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debugging?</a:t>
            </a:r>
          </a:p>
        </p:txBody>
      </p:sp>
      <p:sp>
        <p:nvSpPr>
          <p:cNvPr id="3" name="Content Placeholder 2"/>
          <p:cNvSpPr>
            <a:spLocks noGrp="1"/>
          </p:cNvSpPr>
          <p:nvPr>
            <p:ph idx="1"/>
          </p:nvPr>
        </p:nvSpPr>
        <p:spPr>
          <a:xfrm>
            <a:off x="152400" y="1600200"/>
            <a:ext cx="8839200" cy="4525963"/>
          </a:xfrm>
        </p:spPr>
        <p:txBody>
          <a:bodyPr>
            <a:normAutofit fontScale="92500"/>
          </a:bodyPr>
          <a:lstStyle/>
          <a:p>
            <a:pPr marL="0" indent="0">
              <a:buNone/>
            </a:pPr>
            <a:r>
              <a:rPr lang="en-GB" sz="3600" b="1" dirty="0"/>
              <a:t>Debugging:</a:t>
            </a:r>
            <a:r>
              <a:rPr lang="en-GB" sz="3600" dirty="0"/>
              <a:t> Debugging is the process of identifying, isolating, and fixing bugs in a program. </a:t>
            </a:r>
            <a:endParaRPr lang="en-GB" sz="3600" dirty="0" smtClean="0"/>
          </a:p>
          <a:p>
            <a:pPr marL="0" indent="0">
              <a:buNone/>
            </a:pPr>
            <a:endParaRPr lang="en-GB" sz="3600" dirty="0" smtClean="0"/>
          </a:p>
          <a:p>
            <a:pPr marL="0" indent="0">
              <a:buNone/>
            </a:pPr>
            <a:r>
              <a:rPr lang="en-GB" sz="3600" dirty="0" smtClean="0"/>
              <a:t>Programmers </a:t>
            </a:r>
            <a:r>
              <a:rPr lang="en-GB" sz="3600" dirty="0"/>
              <a:t>use various tools </a:t>
            </a:r>
            <a:r>
              <a:rPr lang="en-GB" sz="3600" dirty="0" smtClean="0"/>
              <a:t>and techniques </a:t>
            </a:r>
            <a:r>
              <a:rPr lang="en-GB" sz="3600" dirty="0"/>
              <a:t>to debug, including print statements, debugging tools, and systematic code analysis. Debugging is a </a:t>
            </a:r>
            <a:r>
              <a:rPr lang="en-GB" sz="3600" b="1" dirty="0">
                <a:solidFill>
                  <a:srgbClr val="FF0000"/>
                </a:solidFill>
              </a:rPr>
              <a:t>crucial skill </a:t>
            </a:r>
            <a:r>
              <a:rPr lang="en-GB" sz="3600" dirty="0"/>
              <a:t>for any programmer.</a:t>
            </a:r>
            <a:endParaRPr lang="en-GB" sz="3600" b="1" dirty="0">
              <a:solidFill>
                <a:srgbClr val="FF0000"/>
              </a:solidFill>
            </a:endParaRPr>
          </a:p>
        </p:txBody>
      </p:sp>
    </p:spTree>
    <p:extLst>
      <p:ext uri="{BB962C8B-B14F-4D97-AF65-F5344CB8AC3E}">
        <p14:creationId xmlns:p14="http://schemas.microsoft.com/office/powerpoint/2010/main" val="172771410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a:t>What is debugging?</a:t>
            </a:r>
          </a:p>
        </p:txBody>
      </p:sp>
      <p:sp>
        <p:nvSpPr>
          <p:cNvPr id="3" name="Content Placeholder 2"/>
          <p:cNvSpPr>
            <a:spLocks noGrp="1"/>
          </p:cNvSpPr>
          <p:nvPr>
            <p:ph idx="1"/>
          </p:nvPr>
        </p:nvSpPr>
        <p:spPr>
          <a:xfrm>
            <a:off x="152400" y="1066800"/>
            <a:ext cx="8763000" cy="5334000"/>
          </a:xfrm>
        </p:spPr>
        <p:txBody>
          <a:bodyPr>
            <a:normAutofit fontScale="92500"/>
          </a:bodyPr>
          <a:lstStyle/>
          <a:p>
            <a:pPr marL="0" indent="0">
              <a:buNone/>
            </a:pPr>
            <a:r>
              <a:rPr lang="en-GB" sz="3600" b="1" dirty="0"/>
              <a:t>Whimsical Term - Bugs:</a:t>
            </a:r>
            <a:r>
              <a:rPr lang="en-GB" sz="3600" dirty="0"/>
              <a:t> The term </a:t>
            </a:r>
            <a:r>
              <a:rPr lang="en-GB" sz="3600" b="1" dirty="0">
                <a:solidFill>
                  <a:srgbClr val="FF0000"/>
                </a:solidFill>
              </a:rPr>
              <a:t>"bug" </a:t>
            </a:r>
            <a:r>
              <a:rPr lang="en-GB" sz="3600" dirty="0"/>
              <a:t>has a historic origin. Legend has it that the term was coined by </a:t>
            </a:r>
            <a:r>
              <a:rPr lang="en-GB" sz="3600" b="1" dirty="0">
                <a:solidFill>
                  <a:srgbClr val="FF0000"/>
                </a:solidFill>
              </a:rPr>
              <a:t>Rear Admiral Grace Hopper </a:t>
            </a:r>
            <a:r>
              <a:rPr lang="en-GB" sz="3600" dirty="0"/>
              <a:t>in the 1940s when she found an actual </a:t>
            </a:r>
            <a:r>
              <a:rPr lang="en-GB" sz="3600" b="1" dirty="0">
                <a:solidFill>
                  <a:srgbClr val="FF0000"/>
                </a:solidFill>
              </a:rPr>
              <a:t>moth </a:t>
            </a:r>
            <a:r>
              <a:rPr lang="en-GB" sz="3600" dirty="0"/>
              <a:t>causing a malfunction in the Harvard Mark II computer. She taped the moth into the </a:t>
            </a:r>
            <a:r>
              <a:rPr lang="en-GB" sz="3600" b="1" dirty="0">
                <a:solidFill>
                  <a:srgbClr val="FF0000"/>
                </a:solidFill>
              </a:rPr>
              <a:t>logbook</a:t>
            </a:r>
            <a:r>
              <a:rPr lang="en-GB" sz="3600" dirty="0"/>
              <a:t>, noting it as the "first actual case of bug being found</a:t>
            </a:r>
            <a:r>
              <a:rPr lang="en-GB" sz="3600" dirty="0" smtClean="0"/>
              <a:t>.“</a:t>
            </a:r>
          </a:p>
          <a:p>
            <a:pPr marL="0" indent="0">
              <a:buNone/>
            </a:pPr>
            <a:r>
              <a:rPr lang="en-GB" sz="3600" dirty="0" smtClean="0">
                <a:hlinkClick r:id="rId2"/>
              </a:rPr>
              <a:t>https</a:t>
            </a:r>
            <a:r>
              <a:rPr lang="en-GB" sz="3600" dirty="0">
                <a:hlinkClick r:id="rId2"/>
              </a:rPr>
              <a:t>://</a:t>
            </a:r>
            <a:r>
              <a:rPr lang="en-GB" sz="3600" dirty="0" smtClean="0">
                <a:hlinkClick r:id="rId2"/>
              </a:rPr>
              <a:t>www.youtube.com/watch?v=oE2uls6iIEU</a:t>
            </a:r>
            <a:endParaRPr lang="en-GB" sz="3600" dirty="0" smtClean="0"/>
          </a:p>
          <a:p>
            <a:pPr marL="0" indent="0">
              <a:buNone/>
            </a:pPr>
            <a:r>
              <a:rPr lang="en-GB" sz="3600" b="1" dirty="0">
                <a:solidFill>
                  <a:srgbClr val="FF0000"/>
                </a:solidFill>
              </a:rPr>
              <a:t>https://www.youtube.com/watch?v=BttvTL_O31g</a:t>
            </a:r>
          </a:p>
        </p:txBody>
      </p:sp>
    </p:spTree>
    <p:extLst>
      <p:ext uri="{BB962C8B-B14F-4D97-AF65-F5344CB8AC3E}">
        <p14:creationId xmlns:p14="http://schemas.microsoft.com/office/powerpoint/2010/main" val="1433628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is debugging?</a:t>
            </a:r>
            <a:endParaRPr lang="en-US" b="1" dirty="0"/>
          </a:p>
        </p:txBody>
      </p:sp>
      <p:sp>
        <p:nvSpPr>
          <p:cNvPr id="3" name="Content Placeholder 2"/>
          <p:cNvSpPr>
            <a:spLocks noGrp="1"/>
          </p:cNvSpPr>
          <p:nvPr>
            <p:ph idx="1"/>
          </p:nvPr>
        </p:nvSpPr>
        <p:spPr>
          <a:xfrm>
            <a:off x="152400" y="1600200"/>
            <a:ext cx="8839200" cy="4525963"/>
          </a:xfrm>
        </p:spPr>
        <p:txBody>
          <a:bodyPr>
            <a:normAutofit/>
          </a:bodyPr>
          <a:lstStyle/>
          <a:p>
            <a:pPr marL="0" indent="0">
              <a:buNone/>
            </a:pPr>
            <a:r>
              <a:rPr lang="en-GB" sz="3600" dirty="0" smtClean="0"/>
              <a:t>Three kinds of errors can occur in a program: </a:t>
            </a:r>
            <a:r>
              <a:rPr lang="en-GB" sz="3600" b="1" dirty="0" smtClean="0">
                <a:solidFill>
                  <a:srgbClr val="FF0000"/>
                </a:solidFill>
              </a:rPr>
              <a:t>syntax errors</a:t>
            </a:r>
            <a:r>
              <a:rPr lang="en-GB" sz="3600" dirty="0" smtClean="0"/>
              <a:t>, </a:t>
            </a:r>
            <a:r>
              <a:rPr lang="en-GB" sz="3600" b="1" dirty="0" smtClean="0">
                <a:solidFill>
                  <a:srgbClr val="FF0000"/>
                </a:solidFill>
              </a:rPr>
              <a:t>runtime errors</a:t>
            </a:r>
            <a:r>
              <a:rPr lang="en-GB" sz="3600" dirty="0" smtClean="0"/>
              <a:t>, and </a:t>
            </a:r>
            <a:r>
              <a:rPr lang="en-GB" sz="3600" b="1" dirty="0" smtClean="0">
                <a:solidFill>
                  <a:srgbClr val="FF0000"/>
                </a:solidFill>
              </a:rPr>
              <a:t>semantic errors</a:t>
            </a:r>
            <a:r>
              <a:rPr lang="en-GB" sz="3600" dirty="0" smtClean="0"/>
              <a:t>. It is useful to distinguish between them in order to track them </a:t>
            </a:r>
            <a:r>
              <a:rPr lang="en-US" sz="3600" dirty="0" smtClean="0"/>
              <a:t>down more quickly.</a:t>
            </a:r>
          </a:p>
        </p:txBody>
      </p:sp>
    </p:spTree>
    <p:extLst>
      <p:ext uri="{BB962C8B-B14F-4D97-AF65-F5344CB8AC3E}">
        <p14:creationId xmlns:p14="http://schemas.microsoft.com/office/powerpoint/2010/main" val="6632246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Syntax errors</a:t>
            </a:r>
            <a:endParaRPr lang="en-US" b="1" dirty="0"/>
          </a:p>
        </p:txBody>
      </p:sp>
      <p:sp>
        <p:nvSpPr>
          <p:cNvPr id="3" name="Content Placeholder 2"/>
          <p:cNvSpPr>
            <a:spLocks noGrp="1"/>
          </p:cNvSpPr>
          <p:nvPr>
            <p:ph idx="1"/>
          </p:nvPr>
        </p:nvSpPr>
        <p:spPr>
          <a:xfrm>
            <a:off x="152400" y="1600200"/>
            <a:ext cx="8839200" cy="4525963"/>
          </a:xfrm>
        </p:spPr>
        <p:txBody>
          <a:bodyPr>
            <a:normAutofit/>
          </a:bodyPr>
          <a:lstStyle/>
          <a:p>
            <a:pPr marL="0" indent="0">
              <a:buNone/>
            </a:pPr>
            <a:r>
              <a:rPr lang="en-GB" sz="3600" dirty="0"/>
              <a:t>In Python, a syntax error occurs when the </a:t>
            </a:r>
            <a:r>
              <a:rPr lang="en-GB" sz="3600" b="1" dirty="0">
                <a:solidFill>
                  <a:srgbClr val="FF0000"/>
                </a:solidFill>
              </a:rPr>
              <a:t>interpreter</a:t>
            </a:r>
            <a:r>
              <a:rPr lang="en-GB" sz="3600" dirty="0"/>
              <a:t> encounters code that </a:t>
            </a:r>
            <a:r>
              <a:rPr lang="en-GB" sz="3600" b="1" dirty="0">
                <a:solidFill>
                  <a:srgbClr val="FF0000"/>
                </a:solidFill>
              </a:rPr>
              <a:t>violates</a:t>
            </a:r>
            <a:r>
              <a:rPr lang="en-GB" sz="3600" dirty="0"/>
              <a:t> the language's </a:t>
            </a:r>
            <a:r>
              <a:rPr lang="en-GB" sz="3600" b="1" dirty="0">
                <a:solidFill>
                  <a:srgbClr val="FF0000"/>
                </a:solidFill>
              </a:rPr>
              <a:t>rules</a:t>
            </a:r>
            <a:r>
              <a:rPr lang="en-GB" sz="3600" dirty="0"/>
              <a:t> regarding the structure of </a:t>
            </a:r>
            <a:r>
              <a:rPr lang="en-GB" sz="3600" b="1" dirty="0">
                <a:solidFill>
                  <a:srgbClr val="FF0000"/>
                </a:solidFill>
              </a:rPr>
              <a:t>statements </a:t>
            </a:r>
            <a:r>
              <a:rPr lang="en-GB" sz="3600" dirty="0"/>
              <a:t>and </a:t>
            </a:r>
            <a:r>
              <a:rPr lang="en-GB" sz="3600" b="1" dirty="0">
                <a:solidFill>
                  <a:srgbClr val="FF0000"/>
                </a:solidFill>
              </a:rPr>
              <a:t>expressions</a:t>
            </a:r>
            <a:r>
              <a:rPr lang="en-GB" sz="3600" dirty="0"/>
              <a:t>. These errors prevent the interpreter from parsing the code correctly, and as a result, the program cannot be </a:t>
            </a:r>
            <a:r>
              <a:rPr lang="en-GB" sz="3600" b="1" dirty="0">
                <a:solidFill>
                  <a:srgbClr val="FF0000"/>
                </a:solidFill>
              </a:rPr>
              <a:t>executed</a:t>
            </a:r>
            <a:r>
              <a:rPr lang="en-GB" sz="3600" dirty="0"/>
              <a:t> until the </a:t>
            </a:r>
            <a:r>
              <a:rPr lang="en-GB" sz="3600" b="1" dirty="0">
                <a:solidFill>
                  <a:srgbClr val="FF0000"/>
                </a:solidFill>
              </a:rPr>
              <a:t>syntax errors </a:t>
            </a:r>
            <a:r>
              <a:rPr lang="en-GB" sz="3600" dirty="0"/>
              <a:t>are fixed.</a:t>
            </a:r>
            <a:endParaRPr lang="en-US" sz="3600" dirty="0" smtClean="0"/>
          </a:p>
        </p:txBody>
      </p:sp>
    </p:spTree>
    <p:extLst>
      <p:ext uri="{BB962C8B-B14F-4D97-AF65-F5344CB8AC3E}">
        <p14:creationId xmlns:p14="http://schemas.microsoft.com/office/powerpoint/2010/main" val="424197677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Syntax errors</a:t>
            </a:r>
            <a:endParaRPr lang="en-US" b="1" dirty="0"/>
          </a:p>
        </p:txBody>
      </p:sp>
      <p:sp>
        <p:nvSpPr>
          <p:cNvPr id="3" name="Content Placeholder 2"/>
          <p:cNvSpPr>
            <a:spLocks noGrp="1"/>
          </p:cNvSpPr>
          <p:nvPr>
            <p:ph idx="1"/>
          </p:nvPr>
        </p:nvSpPr>
        <p:spPr>
          <a:xfrm>
            <a:off x="152400" y="914400"/>
            <a:ext cx="8839200" cy="5211763"/>
          </a:xfrm>
        </p:spPr>
        <p:txBody>
          <a:bodyPr>
            <a:normAutofit/>
          </a:bodyPr>
          <a:lstStyle/>
          <a:p>
            <a:pPr marL="0" indent="0">
              <a:buNone/>
            </a:pPr>
            <a:r>
              <a:rPr lang="en-GB" sz="3600" b="1" dirty="0"/>
              <a:t>Here are common scenarios that lead to syntax errors in Python</a:t>
            </a:r>
            <a:r>
              <a:rPr lang="en-GB" sz="3600" b="1" dirty="0" smtClean="0"/>
              <a:t>:</a:t>
            </a:r>
          </a:p>
          <a:p>
            <a:pPr marL="0" indent="0">
              <a:buNone/>
            </a:pPr>
            <a:r>
              <a:rPr lang="en-GB" sz="3600" dirty="0" smtClean="0"/>
              <a:t>Missing Parenthesis, Brackets, or Braces: </a:t>
            </a:r>
            <a:endParaRPr lang="en-US" sz="3600"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819400"/>
            <a:ext cx="84582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35919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Syntax errors</a:t>
            </a:r>
            <a:endParaRPr lang="en-US" b="1" dirty="0"/>
          </a:p>
        </p:txBody>
      </p:sp>
      <p:sp>
        <p:nvSpPr>
          <p:cNvPr id="3" name="Content Placeholder 2"/>
          <p:cNvSpPr>
            <a:spLocks noGrp="1"/>
          </p:cNvSpPr>
          <p:nvPr>
            <p:ph idx="1"/>
          </p:nvPr>
        </p:nvSpPr>
        <p:spPr>
          <a:xfrm>
            <a:off x="152400" y="914400"/>
            <a:ext cx="8839200" cy="5211763"/>
          </a:xfrm>
        </p:spPr>
        <p:txBody>
          <a:bodyPr>
            <a:normAutofit/>
          </a:bodyPr>
          <a:lstStyle/>
          <a:p>
            <a:pPr marL="0" indent="0">
              <a:buNone/>
            </a:pPr>
            <a:r>
              <a:rPr lang="en-GB" sz="3600" b="1" dirty="0"/>
              <a:t>Here are common scenarios that lead to syntax errors in Python</a:t>
            </a:r>
            <a:r>
              <a:rPr lang="en-GB" sz="3600" b="1" dirty="0" smtClean="0"/>
              <a:t>:</a:t>
            </a:r>
          </a:p>
          <a:p>
            <a:pPr marL="0" indent="0">
              <a:buNone/>
            </a:pPr>
            <a:r>
              <a:rPr lang="en-GB" sz="3600" dirty="0" smtClean="0"/>
              <a:t>Missing Colons: </a:t>
            </a:r>
            <a:endParaRPr lang="en-US" sz="3600"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971800"/>
            <a:ext cx="88392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18564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Syntax errors</a:t>
            </a:r>
            <a:endParaRPr lang="en-US" b="1" dirty="0"/>
          </a:p>
        </p:txBody>
      </p:sp>
      <p:sp>
        <p:nvSpPr>
          <p:cNvPr id="3" name="Content Placeholder 2"/>
          <p:cNvSpPr>
            <a:spLocks noGrp="1"/>
          </p:cNvSpPr>
          <p:nvPr>
            <p:ph idx="1"/>
          </p:nvPr>
        </p:nvSpPr>
        <p:spPr>
          <a:xfrm>
            <a:off x="152400" y="914400"/>
            <a:ext cx="8839200" cy="5211763"/>
          </a:xfrm>
        </p:spPr>
        <p:txBody>
          <a:bodyPr>
            <a:normAutofit/>
          </a:bodyPr>
          <a:lstStyle/>
          <a:p>
            <a:pPr marL="0" indent="0">
              <a:buNone/>
            </a:pPr>
            <a:r>
              <a:rPr lang="en-GB" sz="3600" b="1" dirty="0"/>
              <a:t>Here are common scenarios that lead to syntax errors in Python</a:t>
            </a:r>
            <a:r>
              <a:rPr lang="en-GB" sz="3600" b="1" dirty="0" smtClean="0"/>
              <a:t>:</a:t>
            </a:r>
          </a:p>
          <a:p>
            <a:pPr marL="0" indent="0">
              <a:buNone/>
            </a:pPr>
            <a:r>
              <a:rPr lang="en-GB" sz="3600" dirty="0" smtClean="0"/>
              <a:t>Incorrect Indentations: </a:t>
            </a:r>
            <a:endParaRPr lang="en-US" sz="3600" dirty="0" smtClean="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048000"/>
            <a:ext cx="8839200"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61780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Syntax errors</a:t>
            </a:r>
            <a:endParaRPr lang="en-US" b="1" dirty="0"/>
          </a:p>
        </p:txBody>
      </p:sp>
      <p:sp>
        <p:nvSpPr>
          <p:cNvPr id="3" name="Content Placeholder 2"/>
          <p:cNvSpPr>
            <a:spLocks noGrp="1"/>
          </p:cNvSpPr>
          <p:nvPr>
            <p:ph idx="1"/>
          </p:nvPr>
        </p:nvSpPr>
        <p:spPr>
          <a:xfrm>
            <a:off x="152400" y="914400"/>
            <a:ext cx="8839200" cy="5211763"/>
          </a:xfrm>
        </p:spPr>
        <p:txBody>
          <a:bodyPr>
            <a:normAutofit/>
          </a:bodyPr>
          <a:lstStyle/>
          <a:p>
            <a:pPr marL="0" indent="0">
              <a:buNone/>
            </a:pPr>
            <a:r>
              <a:rPr lang="en-GB" sz="3600" b="1" dirty="0"/>
              <a:t>Here are common scenarios that lead to syntax errors in Python</a:t>
            </a:r>
            <a:r>
              <a:rPr lang="en-GB" sz="3600" b="1" dirty="0" smtClean="0"/>
              <a:t>:</a:t>
            </a:r>
          </a:p>
          <a:p>
            <a:pPr marL="0" indent="0">
              <a:buNone/>
            </a:pPr>
            <a:r>
              <a:rPr lang="en-GB" sz="3600" dirty="0" smtClean="0"/>
              <a:t>Mismatched quotes: </a:t>
            </a:r>
            <a:endParaRPr lang="en-US" sz="3600" dirty="0" smtClean="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2743200"/>
            <a:ext cx="8915399"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02326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Syntax errors</a:t>
            </a:r>
            <a:endParaRPr lang="en-US" b="1" dirty="0"/>
          </a:p>
        </p:txBody>
      </p:sp>
      <p:sp>
        <p:nvSpPr>
          <p:cNvPr id="3" name="Content Placeholder 2"/>
          <p:cNvSpPr>
            <a:spLocks noGrp="1"/>
          </p:cNvSpPr>
          <p:nvPr>
            <p:ph idx="1"/>
          </p:nvPr>
        </p:nvSpPr>
        <p:spPr>
          <a:xfrm>
            <a:off x="152400" y="914400"/>
            <a:ext cx="8839200" cy="5211763"/>
          </a:xfrm>
        </p:spPr>
        <p:txBody>
          <a:bodyPr>
            <a:normAutofit/>
          </a:bodyPr>
          <a:lstStyle/>
          <a:p>
            <a:pPr marL="0" indent="0">
              <a:buNone/>
            </a:pPr>
            <a:r>
              <a:rPr lang="en-GB" sz="3600" b="1" dirty="0"/>
              <a:t>Here are common scenarios that lead to syntax errors in Python</a:t>
            </a:r>
            <a:r>
              <a:rPr lang="en-GB" sz="3600" b="1" dirty="0" smtClean="0"/>
              <a:t>:</a:t>
            </a:r>
          </a:p>
          <a:p>
            <a:pPr marL="0" indent="0">
              <a:buNone/>
            </a:pPr>
            <a:r>
              <a:rPr lang="en-GB" sz="3600" dirty="0" smtClean="0"/>
              <a:t>Invalid Characters: </a:t>
            </a:r>
            <a:endParaRPr lang="en-US" sz="3600" dirty="0" smtClean="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 y="2895600"/>
            <a:ext cx="8839200" cy="263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64214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a:t>Syntax errors</a:t>
            </a:r>
            <a:endParaRPr lang="en-US" b="1" dirty="0"/>
          </a:p>
        </p:txBody>
      </p:sp>
      <p:sp>
        <p:nvSpPr>
          <p:cNvPr id="3" name="Content Placeholder 2"/>
          <p:cNvSpPr>
            <a:spLocks noGrp="1"/>
          </p:cNvSpPr>
          <p:nvPr>
            <p:ph idx="1"/>
          </p:nvPr>
        </p:nvSpPr>
        <p:spPr>
          <a:xfrm>
            <a:off x="152400" y="914400"/>
            <a:ext cx="8839200" cy="5211763"/>
          </a:xfrm>
        </p:spPr>
        <p:txBody>
          <a:bodyPr>
            <a:normAutofit/>
          </a:bodyPr>
          <a:lstStyle/>
          <a:p>
            <a:pPr marL="0" indent="0">
              <a:buNone/>
            </a:pPr>
            <a:r>
              <a:rPr lang="en-GB" sz="3600" b="1" dirty="0"/>
              <a:t>Here are common scenarios that lead to syntax errors in Python</a:t>
            </a:r>
            <a:r>
              <a:rPr lang="en-GB" sz="3600" b="1" dirty="0" smtClean="0"/>
              <a:t>:</a:t>
            </a:r>
          </a:p>
          <a:p>
            <a:pPr marL="0" indent="0">
              <a:buNone/>
            </a:pPr>
            <a:r>
              <a:rPr lang="en-GB" sz="3600" dirty="0" smtClean="0"/>
              <a:t>Using Keywords Incorrectly: </a:t>
            </a:r>
            <a:endParaRPr lang="en-US" sz="3600" dirty="0" smtClean="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37" y="2895600"/>
            <a:ext cx="88392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382236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a:t>Runtime errors</a:t>
            </a:r>
            <a:endParaRPr lang="en-US" b="1" dirty="0"/>
          </a:p>
        </p:txBody>
      </p:sp>
      <p:sp>
        <p:nvSpPr>
          <p:cNvPr id="3" name="Content Placeholder 2"/>
          <p:cNvSpPr>
            <a:spLocks noGrp="1"/>
          </p:cNvSpPr>
          <p:nvPr>
            <p:ph idx="1"/>
          </p:nvPr>
        </p:nvSpPr>
        <p:spPr>
          <a:xfrm>
            <a:off x="152400" y="762000"/>
            <a:ext cx="8839200" cy="5943600"/>
          </a:xfrm>
        </p:spPr>
        <p:txBody>
          <a:bodyPr>
            <a:normAutofit lnSpcReduction="10000"/>
          </a:bodyPr>
          <a:lstStyle/>
          <a:p>
            <a:pPr marL="0" indent="0">
              <a:buNone/>
            </a:pPr>
            <a:r>
              <a:rPr lang="en-GB" sz="3600" dirty="0"/>
              <a:t>Runtime errors, also known as </a:t>
            </a:r>
            <a:r>
              <a:rPr lang="en-GB" sz="3600" b="1" dirty="0">
                <a:solidFill>
                  <a:srgbClr val="FF0000"/>
                </a:solidFill>
              </a:rPr>
              <a:t>exceptions</a:t>
            </a:r>
            <a:r>
              <a:rPr lang="en-GB" sz="3600" dirty="0"/>
              <a:t>, occur when a Python program is syntactically </a:t>
            </a:r>
            <a:r>
              <a:rPr lang="en-GB" sz="3600" b="1" dirty="0">
                <a:solidFill>
                  <a:srgbClr val="FF0000"/>
                </a:solidFill>
              </a:rPr>
              <a:t>correct</a:t>
            </a:r>
            <a:r>
              <a:rPr lang="en-GB" sz="3600" dirty="0"/>
              <a:t> but encounters an </a:t>
            </a:r>
            <a:r>
              <a:rPr lang="en-GB" sz="3600" b="1" dirty="0">
                <a:solidFill>
                  <a:srgbClr val="FF0000"/>
                </a:solidFill>
              </a:rPr>
              <a:t>issue</a:t>
            </a:r>
            <a:r>
              <a:rPr lang="en-GB" sz="3600" dirty="0"/>
              <a:t> during execution. These </a:t>
            </a:r>
            <a:r>
              <a:rPr lang="en-GB" sz="3600" b="1" dirty="0">
                <a:solidFill>
                  <a:srgbClr val="FF0000"/>
                </a:solidFill>
              </a:rPr>
              <a:t>errors</a:t>
            </a:r>
            <a:r>
              <a:rPr lang="en-GB" sz="3600" dirty="0"/>
              <a:t> are not detected by the </a:t>
            </a:r>
            <a:r>
              <a:rPr lang="en-GB" sz="3600" b="1" dirty="0">
                <a:solidFill>
                  <a:srgbClr val="FF0000"/>
                </a:solidFill>
              </a:rPr>
              <a:t>interpreter</a:t>
            </a:r>
            <a:r>
              <a:rPr lang="en-GB" sz="3600" dirty="0"/>
              <a:t> until the program is actually </a:t>
            </a:r>
            <a:r>
              <a:rPr lang="en-GB" sz="3600" b="1" dirty="0">
                <a:solidFill>
                  <a:srgbClr val="FF0000"/>
                </a:solidFill>
              </a:rPr>
              <a:t>running</a:t>
            </a:r>
            <a:r>
              <a:rPr lang="en-GB" sz="3600" dirty="0"/>
              <a:t>. Unlike </a:t>
            </a:r>
            <a:r>
              <a:rPr lang="en-GB" sz="3600" b="1" dirty="0">
                <a:solidFill>
                  <a:srgbClr val="FF0000"/>
                </a:solidFill>
              </a:rPr>
              <a:t>syntax errors</a:t>
            </a:r>
            <a:r>
              <a:rPr lang="en-GB" sz="3600" dirty="0"/>
              <a:t>, which prevent the program from running at all, runtime errors can occur after the program has started </a:t>
            </a:r>
            <a:r>
              <a:rPr lang="en-GB" sz="3600" b="1" dirty="0" smtClean="0">
                <a:solidFill>
                  <a:srgbClr val="FF0000"/>
                </a:solidFill>
              </a:rPr>
              <a:t>executing</a:t>
            </a:r>
            <a:r>
              <a:rPr lang="en-GB" sz="3600" dirty="0" smtClean="0"/>
              <a:t>.</a:t>
            </a:r>
          </a:p>
          <a:p>
            <a:pPr marL="0" indent="0">
              <a:buNone/>
            </a:pPr>
            <a:r>
              <a:rPr lang="en-GB" sz="3600" dirty="0" smtClean="0"/>
              <a:t>Here </a:t>
            </a:r>
            <a:r>
              <a:rPr lang="en-GB" sz="3600" dirty="0"/>
              <a:t>are some common types of runtime errors in Python:</a:t>
            </a:r>
          </a:p>
        </p:txBody>
      </p:sp>
    </p:spTree>
    <p:extLst>
      <p:ext uri="{BB962C8B-B14F-4D97-AF65-F5344CB8AC3E}">
        <p14:creationId xmlns:p14="http://schemas.microsoft.com/office/powerpoint/2010/main" val="38417153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a:t>Runtime errors</a:t>
            </a:r>
            <a:endParaRPr lang="en-US" b="1" dirty="0"/>
          </a:p>
        </p:txBody>
      </p:sp>
      <p:sp>
        <p:nvSpPr>
          <p:cNvPr id="3" name="Content Placeholder 2"/>
          <p:cNvSpPr>
            <a:spLocks noGrp="1"/>
          </p:cNvSpPr>
          <p:nvPr>
            <p:ph idx="1"/>
          </p:nvPr>
        </p:nvSpPr>
        <p:spPr>
          <a:xfrm>
            <a:off x="152400" y="762000"/>
            <a:ext cx="8839200" cy="5943600"/>
          </a:xfrm>
        </p:spPr>
        <p:txBody>
          <a:bodyPr>
            <a:normAutofit/>
          </a:bodyPr>
          <a:lstStyle/>
          <a:p>
            <a:pPr marL="0" indent="0">
              <a:buNone/>
            </a:pPr>
            <a:r>
              <a:rPr lang="en-US" sz="3600" b="1" dirty="0" err="1"/>
              <a:t>ZeroDivisionError</a:t>
            </a:r>
            <a:r>
              <a:rPr lang="en-US" sz="3600" b="1" dirty="0" smtClean="0"/>
              <a:t>:</a:t>
            </a:r>
          </a:p>
          <a:p>
            <a:pPr marL="0" indent="0">
              <a:buNone/>
            </a:pPr>
            <a:endParaRPr lang="en-US" sz="3600" b="1" dirty="0"/>
          </a:p>
          <a:p>
            <a:pPr marL="0" indent="0">
              <a:buNone/>
            </a:pPr>
            <a:endParaRPr lang="en-US" sz="3600" b="1" dirty="0" smtClean="0"/>
          </a:p>
          <a:p>
            <a:pPr marL="0" indent="0">
              <a:buNone/>
            </a:pPr>
            <a:endParaRPr lang="en-US" sz="3600" b="1" dirty="0"/>
          </a:p>
          <a:p>
            <a:pPr marL="0" indent="0">
              <a:buNone/>
            </a:pPr>
            <a:endParaRPr lang="en-US" sz="3600" b="1" dirty="0" smtClean="0"/>
          </a:p>
          <a:p>
            <a:pPr marL="0" indent="0">
              <a:buNone/>
            </a:pPr>
            <a:r>
              <a:rPr lang="en-GB" sz="3600" dirty="0"/>
              <a:t>This error occurs when you try to divide a number by zero.</a:t>
            </a:r>
            <a:endParaRPr lang="en-GB" sz="3600" dirty="0" smtClean="0"/>
          </a:p>
          <a:p>
            <a:pPr marL="0" indent="0">
              <a:buNone/>
            </a:pPr>
            <a:endParaRPr lang="en-GB" sz="36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66850"/>
            <a:ext cx="87630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104372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a:t>Runtime errors</a:t>
            </a:r>
            <a:endParaRPr lang="en-US" b="1" dirty="0"/>
          </a:p>
        </p:txBody>
      </p:sp>
      <p:sp>
        <p:nvSpPr>
          <p:cNvPr id="3" name="Content Placeholder 2"/>
          <p:cNvSpPr>
            <a:spLocks noGrp="1"/>
          </p:cNvSpPr>
          <p:nvPr>
            <p:ph idx="1"/>
          </p:nvPr>
        </p:nvSpPr>
        <p:spPr>
          <a:xfrm>
            <a:off x="152400" y="762000"/>
            <a:ext cx="8839200" cy="5943600"/>
          </a:xfrm>
        </p:spPr>
        <p:txBody>
          <a:bodyPr>
            <a:normAutofit/>
          </a:bodyPr>
          <a:lstStyle/>
          <a:p>
            <a:pPr marL="0" indent="0">
              <a:buNone/>
            </a:pPr>
            <a:r>
              <a:rPr lang="en-US" sz="3600" b="1" dirty="0" err="1" smtClean="0"/>
              <a:t>TypeError</a:t>
            </a:r>
            <a:r>
              <a:rPr lang="en-US" sz="3600" b="1" dirty="0" smtClean="0"/>
              <a:t>:</a:t>
            </a:r>
          </a:p>
          <a:p>
            <a:pPr marL="0" indent="0">
              <a:buNone/>
            </a:pPr>
            <a:endParaRPr lang="en-US" sz="3600" b="1" dirty="0"/>
          </a:p>
          <a:p>
            <a:pPr marL="0" indent="0">
              <a:buNone/>
            </a:pPr>
            <a:endParaRPr lang="en-US" sz="3600" b="1" dirty="0" smtClean="0"/>
          </a:p>
          <a:p>
            <a:pPr marL="0" indent="0">
              <a:buNone/>
            </a:pPr>
            <a:endParaRPr lang="en-US" sz="3600" b="1" dirty="0" smtClean="0"/>
          </a:p>
          <a:p>
            <a:pPr marL="0" indent="0">
              <a:buNone/>
            </a:pPr>
            <a:r>
              <a:rPr lang="en-GB" sz="3600" dirty="0"/>
              <a:t>This error occurs when you perform an operation on data types that are not compatible.</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97804"/>
            <a:ext cx="8839200" cy="152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243122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a:t>Runtime errors</a:t>
            </a:r>
            <a:endParaRPr lang="en-US" b="1" dirty="0"/>
          </a:p>
        </p:txBody>
      </p:sp>
      <p:sp>
        <p:nvSpPr>
          <p:cNvPr id="3" name="Content Placeholder 2"/>
          <p:cNvSpPr>
            <a:spLocks noGrp="1"/>
          </p:cNvSpPr>
          <p:nvPr>
            <p:ph idx="1"/>
          </p:nvPr>
        </p:nvSpPr>
        <p:spPr>
          <a:xfrm>
            <a:off x="152400" y="762000"/>
            <a:ext cx="8839200" cy="5943600"/>
          </a:xfrm>
        </p:spPr>
        <p:txBody>
          <a:bodyPr>
            <a:normAutofit/>
          </a:bodyPr>
          <a:lstStyle/>
          <a:p>
            <a:pPr marL="0" indent="0">
              <a:buNone/>
            </a:pPr>
            <a:r>
              <a:rPr lang="en-US" sz="3600" b="1" dirty="0" err="1" smtClean="0"/>
              <a:t>IndexError</a:t>
            </a:r>
            <a:r>
              <a:rPr lang="en-US" sz="3600" b="1" dirty="0" smtClean="0"/>
              <a:t>:</a:t>
            </a:r>
          </a:p>
          <a:p>
            <a:pPr marL="0" indent="0">
              <a:buNone/>
            </a:pPr>
            <a:endParaRPr lang="en-US" sz="3600" b="1" dirty="0"/>
          </a:p>
          <a:p>
            <a:pPr marL="0" indent="0">
              <a:buNone/>
            </a:pPr>
            <a:endParaRPr lang="en-US" sz="3600" b="1" dirty="0" smtClean="0"/>
          </a:p>
          <a:p>
            <a:pPr marL="0" indent="0">
              <a:buNone/>
            </a:pPr>
            <a:endParaRPr lang="en-US" sz="3600" b="1" dirty="0" smtClean="0"/>
          </a:p>
          <a:p>
            <a:pPr marL="0" indent="0">
              <a:buNone/>
            </a:pPr>
            <a:endParaRPr lang="en-GB" sz="3600" dirty="0" smtClean="0"/>
          </a:p>
          <a:p>
            <a:pPr marL="0" indent="0">
              <a:buNone/>
            </a:pPr>
            <a:r>
              <a:rPr lang="en-GB" sz="3600" dirty="0" smtClean="0"/>
              <a:t>This </a:t>
            </a:r>
            <a:r>
              <a:rPr lang="en-GB" sz="3600" dirty="0"/>
              <a:t>error occurs when you try to access an element at an index that is outside the range of the list.</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0200"/>
            <a:ext cx="87630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939079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a:t>Runtime errors</a:t>
            </a:r>
            <a:endParaRPr lang="en-US" b="1" dirty="0"/>
          </a:p>
        </p:txBody>
      </p:sp>
      <p:sp>
        <p:nvSpPr>
          <p:cNvPr id="3" name="Content Placeholder 2"/>
          <p:cNvSpPr>
            <a:spLocks noGrp="1"/>
          </p:cNvSpPr>
          <p:nvPr>
            <p:ph idx="1"/>
          </p:nvPr>
        </p:nvSpPr>
        <p:spPr>
          <a:xfrm>
            <a:off x="152400" y="762000"/>
            <a:ext cx="8839200" cy="5943600"/>
          </a:xfrm>
        </p:spPr>
        <p:txBody>
          <a:bodyPr>
            <a:normAutofit/>
          </a:bodyPr>
          <a:lstStyle/>
          <a:p>
            <a:pPr marL="0" indent="0">
              <a:buNone/>
            </a:pPr>
            <a:r>
              <a:rPr lang="en-US" sz="3600" b="1" dirty="0" err="1"/>
              <a:t>NameError</a:t>
            </a:r>
            <a:r>
              <a:rPr lang="en-US" sz="3600" b="1" dirty="0"/>
              <a:t>:</a:t>
            </a:r>
          </a:p>
          <a:p>
            <a:pPr marL="0" indent="0">
              <a:buNone/>
            </a:pPr>
            <a:endParaRPr lang="en-US" sz="3600" b="1" dirty="0" smtClean="0"/>
          </a:p>
          <a:p>
            <a:pPr marL="0" indent="0">
              <a:buNone/>
            </a:pPr>
            <a:endParaRPr lang="en-US" sz="3600" b="1" dirty="0" smtClean="0"/>
          </a:p>
          <a:p>
            <a:pPr marL="0" indent="0">
              <a:buNone/>
            </a:pPr>
            <a:endParaRPr lang="en-GB" sz="3600" dirty="0" smtClean="0"/>
          </a:p>
          <a:p>
            <a:pPr marL="0" indent="0">
              <a:buNone/>
            </a:pPr>
            <a:r>
              <a:rPr lang="en-GB" sz="3600" dirty="0"/>
              <a:t>This error occurs when you try to use a variable or a function that has not been defined.</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 y="1524000"/>
            <a:ext cx="8839199"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555093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a:t>Runtime errors</a:t>
            </a:r>
            <a:endParaRPr lang="en-US" b="1" dirty="0"/>
          </a:p>
        </p:txBody>
      </p:sp>
      <p:sp>
        <p:nvSpPr>
          <p:cNvPr id="3" name="Content Placeholder 2"/>
          <p:cNvSpPr>
            <a:spLocks noGrp="1"/>
          </p:cNvSpPr>
          <p:nvPr>
            <p:ph idx="1"/>
          </p:nvPr>
        </p:nvSpPr>
        <p:spPr>
          <a:xfrm>
            <a:off x="152400" y="762000"/>
            <a:ext cx="8839200" cy="5943600"/>
          </a:xfrm>
        </p:spPr>
        <p:txBody>
          <a:bodyPr>
            <a:normAutofit/>
          </a:bodyPr>
          <a:lstStyle/>
          <a:p>
            <a:pPr marL="0" indent="0">
              <a:buNone/>
            </a:pPr>
            <a:r>
              <a:rPr lang="en-US" sz="3600" b="1" dirty="0" err="1"/>
              <a:t>ValueError</a:t>
            </a:r>
            <a:r>
              <a:rPr lang="en-US" sz="3600" b="1" dirty="0"/>
              <a:t>:</a:t>
            </a:r>
            <a:endParaRPr lang="en-US" sz="3600" b="1" dirty="0" smtClean="0"/>
          </a:p>
          <a:p>
            <a:pPr marL="0" indent="0">
              <a:buNone/>
            </a:pPr>
            <a:endParaRPr lang="en-US" sz="3600" b="1" dirty="0" smtClean="0"/>
          </a:p>
          <a:p>
            <a:pPr marL="0" indent="0">
              <a:buNone/>
            </a:pPr>
            <a:endParaRPr lang="en-GB" sz="3600" dirty="0" smtClean="0"/>
          </a:p>
          <a:p>
            <a:pPr marL="0" indent="0">
              <a:buNone/>
            </a:pPr>
            <a:endParaRPr lang="en-GB" sz="3600" dirty="0" smtClean="0"/>
          </a:p>
          <a:p>
            <a:pPr marL="0" indent="0">
              <a:buNone/>
            </a:pPr>
            <a:r>
              <a:rPr lang="en-GB" sz="3600" dirty="0" smtClean="0"/>
              <a:t>This </a:t>
            </a:r>
            <a:r>
              <a:rPr lang="en-GB" sz="3600" dirty="0"/>
              <a:t>error occurs when you try to perform an operation on a value that is of the correct type but has an invalid value.</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 y="1524000"/>
            <a:ext cx="8915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917010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a:t>Runtime errors</a:t>
            </a:r>
            <a:endParaRPr lang="en-US" b="1" dirty="0"/>
          </a:p>
        </p:txBody>
      </p:sp>
      <p:sp>
        <p:nvSpPr>
          <p:cNvPr id="3" name="Content Placeholder 2"/>
          <p:cNvSpPr>
            <a:spLocks noGrp="1"/>
          </p:cNvSpPr>
          <p:nvPr>
            <p:ph idx="1"/>
          </p:nvPr>
        </p:nvSpPr>
        <p:spPr>
          <a:xfrm>
            <a:off x="152400" y="762000"/>
            <a:ext cx="8839200" cy="5943600"/>
          </a:xfrm>
        </p:spPr>
        <p:txBody>
          <a:bodyPr>
            <a:normAutofit/>
          </a:bodyPr>
          <a:lstStyle/>
          <a:p>
            <a:pPr marL="0" indent="0">
              <a:buNone/>
            </a:pPr>
            <a:r>
              <a:rPr lang="en-US" sz="3600" b="1" dirty="0" err="1"/>
              <a:t>FileNotFoundError</a:t>
            </a:r>
            <a:r>
              <a:rPr lang="en-US" sz="3600" b="1" dirty="0"/>
              <a:t>:</a:t>
            </a:r>
            <a:endParaRPr lang="en-US" sz="3600" b="1" dirty="0" smtClean="0"/>
          </a:p>
          <a:p>
            <a:pPr marL="0" indent="0">
              <a:buNone/>
            </a:pPr>
            <a:endParaRPr lang="en-GB" sz="3600" dirty="0" smtClean="0"/>
          </a:p>
          <a:p>
            <a:pPr marL="0" indent="0">
              <a:buNone/>
            </a:pPr>
            <a:endParaRPr lang="en-GB" sz="3600" dirty="0" smtClean="0"/>
          </a:p>
          <a:p>
            <a:pPr marL="0" indent="0">
              <a:buNone/>
            </a:pPr>
            <a:endParaRPr lang="en-GB" sz="3600" dirty="0" smtClean="0"/>
          </a:p>
          <a:p>
            <a:pPr marL="0" indent="0">
              <a:buNone/>
            </a:pPr>
            <a:r>
              <a:rPr lang="en-GB" sz="3600" dirty="0" smtClean="0"/>
              <a:t>This </a:t>
            </a:r>
            <a:r>
              <a:rPr lang="en-GB" sz="3600" dirty="0"/>
              <a:t>error occurs when you try to open a file that does not exist.</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 y="1447800"/>
            <a:ext cx="9067800"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164104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en-US" dirty="0"/>
              <a:t>Runtime errors</a:t>
            </a:r>
            <a:endParaRPr lang="en-US" b="1" dirty="0"/>
          </a:p>
        </p:txBody>
      </p:sp>
      <p:sp>
        <p:nvSpPr>
          <p:cNvPr id="3" name="Content Placeholder 2"/>
          <p:cNvSpPr>
            <a:spLocks noGrp="1"/>
          </p:cNvSpPr>
          <p:nvPr>
            <p:ph idx="1"/>
          </p:nvPr>
        </p:nvSpPr>
        <p:spPr>
          <a:xfrm>
            <a:off x="152400" y="762000"/>
            <a:ext cx="8839200" cy="5943600"/>
          </a:xfrm>
        </p:spPr>
        <p:txBody>
          <a:bodyPr>
            <a:normAutofit fontScale="92500"/>
          </a:bodyPr>
          <a:lstStyle/>
          <a:p>
            <a:r>
              <a:rPr lang="en-GB" sz="3600" dirty="0"/>
              <a:t>When a runtime error occurs, </a:t>
            </a:r>
            <a:r>
              <a:rPr lang="en-GB" sz="3600" b="1" dirty="0">
                <a:solidFill>
                  <a:srgbClr val="FF0000"/>
                </a:solidFill>
              </a:rPr>
              <a:t>Python</a:t>
            </a:r>
            <a:r>
              <a:rPr lang="en-GB" sz="3600" dirty="0"/>
              <a:t> stops the </a:t>
            </a:r>
            <a:r>
              <a:rPr lang="en-GB" sz="3600" b="1" dirty="0">
                <a:solidFill>
                  <a:srgbClr val="FF0000"/>
                </a:solidFill>
              </a:rPr>
              <a:t>execution</a:t>
            </a:r>
            <a:r>
              <a:rPr lang="en-GB" sz="3600" dirty="0"/>
              <a:t> of the program and prints an </a:t>
            </a:r>
            <a:r>
              <a:rPr lang="en-GB" sz="3600" b="1" dirty="0">
                <a:solidFill>
                  <a:srgbClr val="FF0000"/>
                </a:solidFill>
              </a:rPr>
              <a:t>error</a:t>
            </a:r>
            <a:r>
              <a:rPr lang="en-GB" sz="3600" dirty="0"/>
              <a:t> message to the console. The error message includes </a:t>
            </a:r>
            <a:r>
              <a:rPr lang="en-GB" sz="3600" b="1" dirty="0">
                <a:solidFill>
                  <a:srgbClr val="FF0000"/>
                </a:solidFill>
              </a:rPr>
              <a:t>information about the type of error</a:t>
            </a:r>
            <a:r>
              <a:rPr lang="en-GB" sz="3600" dirty="0"/>
              <a:t>, the </a:t>
            </a:r>
            <a:r>
              <a:rPr lang="en-GB" sz="3600" b="1" dirty="0">
                <a:solidFill>
                  <a:srgbClr val="FF0000"/>
                </a:solidFill>
              </a:rPr>
              <a:t>location</a:t>
            </a:r>
            <a:r>
              <a:rPr lang="en-GB" sz="3600" dirty="0"/>
              <a:t> in the code where the error occurred, and sometimes additional details about the </a:t>
            </a:r>
            <a:r>
              <a:rPr lang="en-GB" sz="3600" b="1" dirty="0">
                <a:solidFill>
                  <a:srgbClr val="FF0000"/>
                </a:solidFill>
              </a:rPr>
              <a:t>cause of the error</a:t>
            </a:r>
            <a:r>
              <a:rPr lang="en-GB" sz="3600" dirty="0"/>
              <a:t>.</a:t>
            </a:r>
          </a:p>
          <a:p>
            <a:r>
              <a:rPr lang="en-GB" sz="3600" dirty="0"/>
              <a:t>Developers can use tools like </a:t>
            </a:r>
            <a:r>
              <a:rPr lang="en-GB" sz="3600" b="1" dirty="0">
                <a:solidFill>
                  <a:srgbClr val="FF0000"/>
                </a:solidFill>
              </a:rPr>
              <a:t>try-except blocks </a:t>
            </a:r>
            <a:r>
              <a:rPr lang="en-GB" sz="3600" dirty="0"/>
              <a:t>to handle runtime errors gracefully, allowing the program to </a:t>
            </a:r>
            <a:r>
              <a:rPr lang="en-GB" sz="3600" b="1" dirty="0">
                <a:solidFill>
                  <a:srgbClr val="FF0000"/>
                </a:solidFill>
              </a:rPr>
              <a:t>continue running</a:t>
            </a:r>
            <a:r>
              <a:rPr lang="en-GB" sz="3600" dirty="0"/>
              <a:t> or providing meaningful error messages to users.</a:t>
            </a:r>
          </a:p>
        </p:txBody>
      </p:sp>
    </p:spTree>
    <p:extLst>
      <p:ext uri="{BB962C8B-B14F-4D97-AF65-F5344CB8AC3E}">
        <p14:creationId xmlns:p14="http://schemas.microsoft.com/office/powerpoint/2010/main" val="365750823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Semantic errors</a:t>
            </a:r>
            <a:endParaRPr lang="en-US" b="1" dirty="0"/>
          </a:p>
        </p:txBody>
      </p:sp>
      <p:sp>
        <p:nvSpPr>
          <p:cNvPr id="3" name="Content Placeholder 2"/>
          <p:cNvSpPr>
            <a:spLocks noGrp="1"/>
          </p:cNvSpPr>
          <p:nvPr>
            <p:ph idx="1"/>
          </p:nvPr>
        </p:nvSpPr>
        <p:spPr>
          <a:xfrm>
            <a:off x="152400" y="1600200"/>
            <a:ext cx="8839200" cy="4525963"/>
          </a:xfrm>
        </p:spPr>
        <p:txBody>
          <a:bodyPr>
            <a:normAutofit fontScale="92500"/>
          </a:bodyPr>
          <a:lstStyle/>
          <a:p>
            <a:pPr marL="0" indent="0">
              <a:buNone/>
            </a:pPr>
            <a:r>
              <a:rPr lang="en-GB" sz="3600" dirty="0"/>
              <a:t>The third type of error is the </a:t>
            </a:r>
            <a:r>
              <a:rPr lang="en-GB" sz="3600" b="1" dirty="0">
                <a:solidFill>
                  <a:srgbClr val="FF0000"/>
                </a:solidFill>
              </a:rPr>
              <a:t>semantic error</a:t>
            </a:r>
            <a:r>
              <a:rPr lang="en-GB" sz="3600" dirty="0"/>
              <a:t>. If there is a semantic error in </a:t>
            </a:r>
            <a:r>
              <a:rPr lang="en-GB" sz="3600" dirty="0" smtClean="0"/>
              <a:t>your program</a:t>
            </a:r>
            <a:r>
              <a:rPr lang="en-GB" sz="3600" dirty="0"/>
              <a:t>, it will </a:t>
            </a:r>
            <a:r>
              <a:rPr lang="en-GB" sz="3600" b="1" dirty="0">
                <a:solidFill>
                  <a:srgbClr val="FF0000"/>
                </a:solidFill>
              </a:rPr>
              <a:t>run successfully</a:t>
            </a:r>
            <a:r>
              <a:rPr lang="en-GB" sz="3600" dirty="0"/>
              <a:t>, in the sense that the computer will not </a:t>
            </a:r>
            <a:r>
              <a:rPr lang="en-GB" sz="3600" dirty="0" smtClean="0"/>
              <a:t>generate any </a:t>
            </a:r>
            <a:r>
              <a:rPr lang="en-GB" sz="3600" b="1" dirty="0">
                <a:solidFill>
                  <a:srgbClr val="FF0000"/>
                </a:solidFill>
              </a:rPr>
              <a:t>error</a:t>
            </a:r>
            <a:r>
              <a:rPr lang="en-GB" sz="3600" dirty="0"/>
              <a:t> messages, but it will </a:t>
            </a:r>
            <a:r>
              <a:rPr lang="en-GB" sz="3600" b="1" dirty="0">
                <a:solidFill>
                  <a:srgbClr val="FF0000"/>
                </a:solidFill>
              </a:rPr>
              <a:t>not do the right thing</a:t>
            </a:r>
            <a:r>
              <a:rPr lang="en-GB" sz="3600" dirty="0"/>
              <a:t>. It will do something </a:t>
            </a:r>
            <a:r>
              <a:rPr lang="en-GB" sz="3600" dirty="0" smtClean="0"/>
              <a:t>else. Specifically</a:t>
            </a:r>
            <a:r>
              <a:rPr lang="en-GB" sz="3600" dirty="0"/>
              <a:t>, it will do what you told it to </a:t>
            </a:r>
            <a:r>
              <a:rPr lang="en-GB" sz="3600" dirty="0" smtClean="0"/>
              <a:t>do. The </a:t>
            </a:r>
            <a:r>
              <a:rPr lang="en-GB" sz="3600" dirty="0"/>
              <a:t>problem is that the </a:t>
            </a:r>
            <a:r>
              <a:rPr lang="en-GB" sz="3600" b="1" dirty="0">
                <a:solidFill>
                  <a:srgbClr val="00B050"/>
                </a:solidFill>
              </a:rPr>
              <a:t>program you wrote is not the program you wanted </a:t>
            </a:r>
            <a:r>
              <a:rPr lang="en-GB" sz="3600" b="1" dirty="0" smtClean="0">
                <a:solidFill>
                  <a:srgbClr val="00B050"/>
                </a:solidFill>
              </a:rPr>
              <a:t>to write</a:t>
            </a:r>
            <a:r>
              <a:rPr lang="en-GB" sz="3600" b="1" dirty="0">
                <a:solidFill>
                  <a:srgbClr val="00B050"/>
                </a:solidFill>
              </a:rPr>
              <a:t>. </a:t>
            </a:r>
            <a:endParaRPr lang="en-US" sz="3600" b="1" dirty="0" smtClean="0">
              <a:solidFill>
                <a:srgbClr val="00B050"/>
              </a:solidFill>
            </a:endParaRPr>
          </a:p>
        </p:txBody>
      </p:sp>
    </p:spTree>
    <p:extLst>
      <p:ext uri="{BB962C8B-B14F-4D97-AF65-F5344CB8AC3E}">
        <p14:creationId xmlns:p14="http://schemas.microsoft.com/office/powerpoint/2010/main" val="223264601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Semantic errors</a:t>
            </a:r>
            <a:endParaRPr lang="en-US" b="1" dirty="0"/>
          </a:p>
        </p:txBody>
      </p:sp>
      <p:sp>
        <p:nvSpPr>
          <p:cNvPr id="3" name="Content Placeholder 2"/>
          <p:cNvSpPr>
            <a:spLocks noGrp="1"/>
          </p:cNvSpPr>
          <p:nvPr>
            <p:ph idx="1"/>
          </p:nvPr>
        </p:nvSpPr>
        <p:spPr>
          <a:xfrm>
            <a:off x="152400" y="1600200"/>
            <a:ext cx="8839200" cy="4525963"/>
          </a:xfrm>
        </p:spPr>
        <p:txBody>
          <a:bodyPr>
            <a:normAutofit/>
          </a:bodyPr>
          <a:lstStyle/>
          <a:p>
            <a:pPr marL="0" indent="0">
              <a:buNone/>
            </a:pPr>
            <a:r>
              <a:rPr lang="en-GB" sz="3600" b="1" dirty="0"/>
              <a:t>Incorrect Algorithm:</a:t>
            </a:r>
            <a:r>
              <a:rPr lang="en-GB" sz="3600" dirty="0"/>
              <a:t> If the algorithm used to solve a problem is flawed, the program will produce </a:t>
            </a:r>
            <a:r>
              <a:rPr lang="en-GB" sz="3600" b="1" dirty="0">
                <a:solidFill>
                  <a:srgbClr val="FF0000"/>
                </a:solidFill>
              </a:rPr>
              <a:t>incorrect results</a:t>
            </a:r>
            <a:r>
              <a:rPr lang="en-GB" sz="3600" dirty="0"/>
              <a:t>. For instance, using an incorrect mathematical formula or an inappropriate </a:t>
            </a:r>
            <a:r>
              <a:rPr lang="en-GB" sz="3600" b="1" dirty="0">
                <a:solidFill>
                  <a:srgbClr val="FF0000"/>
                </a:solidFill>
              </a:rPr>
              <a:t>algorithm</a:t>
            </a:r>
            <a:r>
              <a:rPr lang="en-GB" sz="3600" dirty="0"/>
              <a:t> for a specific task can lead to semantic errors.</a:t>
            </a:r>
            <a:endParaRPr lang="en-US" sz="3600" dirty="0" smtClean="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029200"/>
            <a:ext cx="88392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485165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Semantic errors</a:t>
            </a:r>
            <a:endParaRPr lang="en-US" b="1" dirty="0"/>
          </a:p>
        </p:txBody>
      </p:sp>
      <p:sp>
        <p:nvSpPr>
          <p:cNvPr id="3" name="Content Placeholder 2"/>
          <p:cNvSpPr>
            <a:spLocks noGrp="1"/>
          </p:cNvSpPr>
          <p:nvPr>
            <p:ph idx="1"/>
          </p:nvPr>
        </p:nvSpPr>
        <p:spPr>
          <a:xfrm>
            <a:off x="152400" y="1600200"/>
            <a:ext cx="8839200" cy="4525963"/>
          </a:xfrm>
        </p:spPr>
        <p:txBody>
          <a:bodyPr>
            <a:normAutofit/>
          </a:bodyPr>
          <a:lstStyle/>
          <a:p>
            <a:pPr marL="0" indent="0">
              <a:buNone/>
            </a:pPr>
            <a:r>
              <a:rPr lang="en-GB" sz="3600" b="1" dirty="0"/>
              <a:t>Misunderstanding Requirements:</a:t>
            </a:r>
            <a:r>
              <a:rPr lang="en-GB" sz="3600" dirty="0"/>
              <a:t> If the developer </a:t>
            </a:r>
            <a:r>
              <a:rPr lang="en-GB" sz="3600" b="1" dirty="0">
                <a:solidFill>
                  <a:srgbClr val="FF0000"/>
                </a:solidFill>
              </a:rPr>
              <a:t>misunderstands</a:t>
            </a:r>
            <a:r>
              <a:rPr lang="en-GB" sz="3600" dirty="0"/>
              <a:t> the </a:t>
            </a:r>
            <a:r>
              <a:rPr lang="en-GB" sz="3600" b="1" dirty="0">
                <a:solidFill>
                  <a:srgbClr val="FF0000"/>
                </a:solidFill>
              </a:rPr>
              <a:t>requirements </a:t>
            </a:r>
            <a:r>
              <a:rPr lang="en-GB" sz="3600" dirty="0"/>
              <a:t>of a program, it can result in </a:t>
            </a:r>
            <a:r>
              <a:rPr lang="en-GB" sz="3600" b="1" dirty="0">
                <a:solidFill>
                  <a:srgbClr val="FF0000"/>
                </a:solidFill>
              </a:rPr>
              <a:t>semantic errors</a:t>
            </a:r>
            <a:r>
              <a:rPr lang="en-GB" sz="3600" dirty="0"/>
              <a:t>. This might involve </a:t>
            </a:r>
            <a:r>
              <a:rPr lang="en-GB" sz="3600" b="1" dirty="0">
                <a:solidFill>
                  <a:srgbClr val="FF0000"/>
                </a:solidFill>
              </a:rPr>
              <a:t>misinterpreting</a:t>
            </a:r>
            <a:r>
              <a:rPr lang="en-GB" sz="3600" dirty="0"/>
              <a:t> the expected </a:t>
            </a:r>
            <a:r>
              <a:rPr lang="en-GB" sz="3600" dirty="0" err="1"/>
              <a:t>behavior</a:t>
            </a:r>
            <a:r>
              <a:rPr lang="en-GB" sz="3600" dirty="0"/>
              <a:t> or functionality.</a:t>
            </a:r>
            <a:endParaRPr lang="en-US" sz="3600" dirty="0" smtClean="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495800"/>
            <a:ext cx="88392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399590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Semantic errors</a:t>
            </a:r>
            <a:endParaRPr lang="en-US" b="1" dirty="0"/>
          </a:p>
        </p:txBody>
      </p:sp>
      <p:sp>
        <p:nvSpPr>
          <p:cNvPr id="3" name="Content Placeholder 2"/>
          <p:cNvSpPr>
            <a:spLocks noGrp="1"/>
          </p:cNvSpPr>
          <p:nvPr>
            <p:ph idx="1"/>
          </p:nvPr>
        </p:nvSpPr>
        <p:spPr>
          <a:xfrm>
            <a:off x="152400" y="1600200"/>
            <a:ext cx="8839200" cy="4525963"/>
          </a:xfrm>
        </p:spPr>
        <p:txBody>
          <a:bodyPr>
            <a:normAutofit/>
          </a:bodyPr>
          <a:lstStyle/>
          <a:p>
            <a:pPr marL="0" indent="0">
              <a:buNone/>
            </a:pPr>
            <a:r>
              <a:rPr lang="en-GB" sz="3600" b="1" dirty="0"/>
              <a:t>Variable Misuse:</a:t>
            </a:r>
            <a:r>
              <a:rPr lang="en-GB" sz="3600" dirty="0"/>
              <a:t> Incorrectly using variables, such as using the wrong variable or </a:t>
            </a:r>
            <a:r>
              <a:rPr lang="en-GB" sz="3600" b="1" dirty="0">
                <a:solidFill>
                  <a:srgbClr val="FF0000"/>
                </a:solidFill>
              </a:rPr>
              <a:t>misunderstanding</a:t>
            </a:r>
            <a:r>
              <a:rPr lang="en-GB" sz="3600" dirty="0"/>
              <a:t> its scope, can lead to semantic errors.</a:t>
            </a:r>
            <a:endParaRPr lang="en-US" sz="3600" dirty="0" smtClean="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090987"/>
            <a:ext cx="88392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75569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Semantic errors</a:t>
            </a:r>
            <a:endParaRPr lang="en-US" b="1" dirty="0"/>
          </a:p>
        </p:txBody>
      </p:sp>
      <p:sp>
        <p:nvSpPr>
          <p:cNvPr id="3" name="Content Placeholder 2"/>
          <p:cNvSpPr>
            <a:spLocks noGrp="1"/>
          </p:cNvSpPr>
          <p:nvPr>
            <p:ph idx="1"/>
          </p:nvPr>
        </p:nvSpPr>
        <p:spPr>
          <a:xfrm>
            <a:off x="152400" y="1600200"/>
            <a:ext cx="8839200" cy="4525963"/>
          </a:xfrm>
        </p:spPr>
        <p:txBody>
          <a:bodyPr>
            <a:normAutofit/>
          </a:bodyPr>
          <a:lstStyle/>
          <a:p>
            <a:pPr marL="0" indent="0">
              <a:buNone/>
            </a:pPr>
            <a:r>
              <a:rPr lang="en-GB" sz="3600" b="1" dirty="0"/>
              <a:t>Improper Data Types:</a:t>
            </a:r>
            <a:r>
              <a:rPr lang="en-GB" sz="3600" dirty="0"/>
              <a:t> Using data types incorrectly can result in semantic errors. This might involve performing operations on </a:t>
            </a:r>
            <a:r>
              <a:rPr lang="en-GB" sz="3600" b="1" dirty="0">
                <a:solidFill>
                  <a:srgbClr val="FF0000"/>
                </a:solidFill>
              </a:rPr>
              <a:t>incompatible</a:t>
            </a:r>
            <a:r>
              <a:rPr lang="en-GB" sz="3600" dirty="0"/>
              <a:t> data types.</a:t>
            </a:r>
            <a:endParaRPr lang="en-US" sz="3600" dirty="0" smtClean="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191000"/>
            <a:ext cx="8763000"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4984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Semantic errors</a:t>
            </a:r>
            <a:endParaRPr lang="en-US" b="1" dirty="0"/>
          </a:p>
        </p:txBody>
      </p:sp>
      <p:sp>
        <p:nvSpPr>
          <p:cNvPr id="3" name="Content Placeholder 2"/>
          <p:cNvSpPr>
            <a:spLocks noGrp="1"/>
          </p:cNvSpPr>
          <p:nvPr>
            <p:ph idx="1"/>
          </p:nvPr>
        </p:nvSpPr>
        <p:spPr>
          <a:xfrm>
            <a:off x="152400" y="1600200"/>
            <a:ext cx="8839200" cy="4525963"/>
          </a:xfrm>
        </p:spPr>
        <p:txBody>
          <a:bodyPr>
            <a:normAutofit/>
          </a:bodyPr>
          <a:lstStyle/>
          <a:p>
            <a:pPr marL="0" indent="0">
              <a:buNone/>
            </a:pPr>
            <a:r>
              <a:rPr lang="en-GB" sz="3600" b="1" dirty="0"/>
              <a:t>Misunderstanding API Usage:</a:t>
            </a:r>
            <a:r>
              <a:rPr lang="en-GB" sz="3600" dirty="0"/>
              <a:t> If the program relies on external libraries or APIs, </a:t>
            </a:r>
            <a:r>
              <a:rPr lang="en-GB" sz="3600" b="1" dirty="0">
                <a:solidFill>
                  <a:srgbClr val="FF0000"/>
                </a:solidFill>
              </a:rPr>
              <a:t>misunderstanding</a:t>
            </a:r>
            <a:r>
              <a:rPr lang="en-GB" sz="3600" dirty="0"/>
              <a:t> how to use them can introduce semantic errors.</a:t>
            </a:r>
            <a:endParaRPr lang="en-US" sz="3600" dirty="0" smtClean="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191000"/>
            <a:ext cx="86868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162242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Semantic errors</a:t>
            </a:r>
            <a:endParaRPr lang="en-US" b="1" dirty="0"/>
          </a:p>
        </p:txBody>
      </p:sp>
      <p:sp>
        <p:nvSpPr>
          <p:cNvPr id="3" name="Content Placeholder 2"/>
          <p:cNvSpPr>
            <a:spLocks noGrp="1"/>
          </p:cNvSpPr>
          <p:nvPr>
            <p:ph idx="1"/>
          </p:nvPr>
        </p:nvSpPr>
        <p:spPr>
          <a:xfrm>
            <a:off x="152400" y="1600200"/>
            <a:ext cx="8839200" cy="4525963"/>
          </a:xfrm>
        </p:spPr>
        <p:txBody>
          <a:bodyPr>
            <a:normAutofit/>
          </a:bodyPr>
          <a:lstStyle/>
          <a:p>
            <a:pPr marL="0" indent="0">
              <a:buNone/>
            </a:pPr>
            <a:r>
              <a:rPr lang="en-GB" sz="3600" dirty="0"/>
              <a:t>Detecting </a:t>
            </a:r>
            <a:r>
              <a:rPr lang="en-GB" sz="3600" b="1" dirty="0">
                <a:solidFill>
                  <a:srgbClr val="FF0000"/>
                </a:solidFill>
              </a:rPr>
              <a:t>semantic errors </a:t>
            </a:r>
            <a:r>
              <a:rPr lang="en-GB" sz="3600" dirty="0"/>
              <a:t>often requires a thorough understanding of the </a:t>
            </a:r>
            <a:r>
              <a:rPr lang="en-GB" sz="3600" b="1" dirty="0">
                <a:solidFill>
                  <a:srgbClr val="FF0000"/>
                </a:solidFill>
              </a:rPr>
              <a:t>problem domain </a:t>
            </a:r>
            <a:r>
              <a:rPr lang="en-GB" sz="3600" dirty="0"/>
              <a:t>and </a:t>
            </a:r>
            <a:r>
              <a:rPr lang="en-GB" sz="3600" b="1" dirty="0">
                <a:solidFill>
                  <a:srgbClr val="FF0000"/>
                </a:solidFill>
              </a:rPr>
              <a:t>careful code review</a:t>
            </a:r>
            <a:r>
              <a:rPr lang="en-GB" sz="3600" dirty="0"/>
              <a:t>. Automated </a:t>
            </a:r>
            <a:r>
              <a:rPr lang="en-GB" sz="3600" b="1" dirty="0">
                <a:solidFill>
                  <a:srgbClr val="FF0000"/>
                </a:solidFill>
              </a:rPr>
              <a:t>testing</a:t>
            </a:r>
            <a:r>
              <a:rPr lang="en-GB" sz="3600" dirty="0"/>
              <a:t> and </a:t>
            </a:r>
            <a:r>
              <a:rPr lang="en-GB" sz="3600" b="1" dirty="0">
                <a:solidFill>
                  <a:srgbClr val="FF0000"/>
                </a:solidFill>
              </a:rPr>
              <a:t>thorough debugging </a:t>
            </a:r>
            <a:r>
              <a:rPr lang="en-GB" sz="3600" dirty="0"/>
              <a:t>practices can help </a:t>
            </a:r>
            <a:r>
              <a:rPr lang="en-GB" sz="3600" b="1" dirty="0"/>
              <a:t>identify</a:t>
            </a:r>
            <a:r>
              <a:rPr lang="en-GB" sz="3600" dirty="0"/>
              <a:t> and </a:t>
            </a:r>
            <a:r>
              <a:rPr lang="en-GB" sz="3600" b="1" dirty="0">
                <a:solidFill>
                  <a:srgbClr val="FF0000"/>
                </a:solidFill>
              </a:rPr>
              <a:t>correct </a:t>
            </a:r>
            <a:r>
              <a:rPr lang="en-GB" sz="3600" dirty="0"/>
              <a:t>semantic errors during the development process.</a:t>
            </a:r>
            <a:endParaRPr lang="en-US" sz="3600" dirty="0" smtClean="0"/>
          </a:p>
        </p:txBody>
      </p:sp>
    </p:spTree>
    <p:extLst>
      <p:ext uri="{BB962C8B-B14F-4D97-AF65-F5344CB8AC3E}">
        <p14:creationId xmlns:p14="http://schemas.microsoft.com/office/powerpoint/2010/main" val="72208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fontScale="90000"/>
          </a:bodyPr>
          <a:lstStyle/>
          <a:p>
            <a:r>
              <a:rPr lang="en-US" dirty="0"/>
              <a:t>Experimental debugging</a:t>
            </a:r>
            <a:br>
              <a:rPr lang="en-US" dirty="0"/>
            </a:br>
            <a:endParaRPr lang="en-US" b="1" dirty="0"/>
          </a:p>
        </p:txBody>
      </p:sp>
      <p:sp>
        <p:nvSpPr>
          <p:cNvPr id="3" name="Content Placeholder 2"/>
          <p:cNvSpPr>
            <a:spLocks noGrp="1"/>
          </p:cNvSpPr>
          <p:nvPr>
            <p:ph idx="1"/>
          </p:nvPr>
        </p:nvSpPr>
        <p:spPr>
          <a:xfrm>
            <a:off x="152400" y="609600"/>
            <a:ext cx="8839200" cy="6096000"/>
          </a:xfrm>
        </p:spPr>
        <p:txBody>
          <a:bodyPr>
            <a:normAutofit/>
          </a:bodyPr>
          <a:lstStyle/>
          <a:p>
            <a:pPr marL="0" indent="0">
              <a:buNone/>
            </a:pPr>
            <a:r>
              <a:rPr lang="en-GB" sz="3600" dirty="0"/>
              <a:t>Experimental debugging, also known as </a:t>
            </a:r>
            <a:r>
              <a:rPr lang="en-GB" sz="3600" b="1" dirty="0">
                <a:solidFill>
                  <a:srgbClr val="FF0000"/>
                </a:solidFill>
              </a:rPr>
              <a:t>"</a:t>
            </a:r>
            <a:r>
              <a:rPr lang="en-GB" sz="3600" b="1" dirty="0" err="1">
                <a:solidFill>
                  <a:srgbClr val="FF0000"/>
                </a:solidFill>
              </a:rPr>
              <a:t>printf</a:t>
            </a:r>
            <a:r>
              <a:rPr lang="en-GB" sz="3600" b="1" dirty="0">
                <a:solidFill>
                  <a:srgbClr val="FF0000"/>
                </a:solidFill>
              </a:rPr>
              <a:t> debugging" </a:t>
            </a:r>
            <a:r>
              <a:rPr lang="en-GB" sz="3600" dirty="0"/>
              <a:t>or </a:t>
            </a:r>
            <a:r>
              <a:rPr lang="en-GB" sz="3600" b="1" dirty="0">
                <a:solidFill>
                  <a:srgbClr val="FF0000"/>
                </a:solidFill>
              </a:rPr>
              <a:t>"print debugging," </a:t>
            </a:r>
            <a:r>
              <a:rPr lang="en-GB" sz="3600" dirty="0"/>
              <a:t>is a method of debugging code by </a:t>
            </a:r>
            <a:r>
              <a:rPr lang="en-GB" sz="3600" b="1" dirty="0">
                <a:solidFill>
                  <a:srgbClr val="FF0000"/>
                </a:solidFill>
              </a:rPr>
              <a:t>inserting print statements</a:t>
            </a:r>
            <a:r>
              <a:rPr lang="en-GB" sz="3600" dirty="0"/>
              <a:t> or </a:t>
            </a:r>
            <a:r>
              <a:rPr lang="en-GB" sz="3600" b="1" dirty="0">
                <a:solidFill>
                  <a:srgbClr val="FF0000"/>
                </a:solidFill>
              </a:rPr>
              <a:t>logging messages </a:t>
            </a:r>
            <a:r>
              <a:rPr lang="en-GB" sz="3600" dirty="0"/>
              <a:t>at various points in the </a:t>
            </a:r>
            <a:r>
              <a:rPr lang="en-GB" sz="3600" b="1" dirty="0">
                <a:solidFill>
                  <a:srgbClr val="FF0000"/>
                </a:solidFill>
              </a:rPr>
              <a:t>code </a:t>
            </a:r>
            <a:r>
              <a:rPr lang="en-GB" sz="3600" dirty="0"/>
              <a:t>to observe its </a:t>
            </a:r>
            <a:r>
              <a:rPr lang="en-GB" sz="3600" b="1" dirty="0" err="1">
                <a:solidFill>
                  <a:srgbClr val="FF0000"/>
                </a:solidFill>
              </a:rPr>
              <a:t>behavior</a:t>
            </a:r>
            <a:r>
              <a:rPr lang="en-GB" sz="3600" dirty="0"/>
              <a:t> and understand what's </a:t>
            </a:r>
            <a:r>
              <a:rPr lang="en-GB" sz="3600" b="1" dirty="0">
                <a:solidFill>
                  <a:srgbClr val="FF0000"/>
                </a:solidFill>
              </a:rPr>
              <a:t>happening</a:t>
            </a:r>
            <a:r>
              <a:rPr lang="en-GB" sz="3600" dirty="0"/>
              <a:t> during execution. </a:t>
            </a:r>
            <a:endParaRPr lang="en-GB" sz="3600" dirty="0" smtClean="0"/>
          </a:p>
          <a:p>
            <a:pPr marL="0" indent="0">
              <a:buNone/>
            </a:pPr>
            <a:r>
              <a:rPr lang="en-GB" sz="3600" dirty="0" smtClean="0"/>
              <a:t>This </a:t>
            </a:r>
            <a:r>
              <a:rPr lang="en-GB" sz="3600" dirty="0"/>
              <a:t>approach is often used when </a:t>
            </a:r>
            <a:r>
              <a:rPr lang="en-GB" sz="3600" b="1" dirty="0">
                <a:solidFill>
                  <a:srgbClr val="FF0000"/>
                </a:solidFill>
              </a:rPr>
              <a:t>traditional debugging</a:t>
            </a:r>
            <a:r>
              <a:rPr lang="en-GB" sz="3600" dirty="0"/>
              <a:t> tools or techniques are not </a:t>
            </a:r>
            <a:r>
              <a:rPr lang="en-GB" sz="3600" b="1" dirty="0">
                <a:solidFill>
                  <a:srgbClr val="FF0000"/>
                </a:solidFill>
              </a:rPr>
              <a:t>sufficient</a:t>
            </a:r>
            <a:r>
              <a:rPr lang="en-GB" sz="3600" dirty="0"/>
              <a:t> or </a:t>
            </a:r>
            <a:r>
              <a:rPr lang="en-GB" sz="3600" b="1" dirty="0">
                <a:solidFill>
                  <a:srgbClr val="FF0000"/>
                </a:solidFill>
              </a:rPr>
              <a:t>convenient</a:t>
            </a:r>
            <a:r>
              <a:rPr lang="en-GB" sz="3600" dirty="0"/>
              <a:t> for the situation.</a:t>
            </a:r>
            <a:endParaRPr lang="en-US" sz="3600" dirty="0" smtClean="0"/>
          </a:p>
        </p:txBody>
      </p:sp>
    </p:spTree>
    <p:extLst>
      <p:ext uri="{BB962C8B-B14F-4D97-AF65-F5344CB8AC3E}">
        <p14:creationId xmlns:p14="http://schemas.microsoft.com/office/powerpoint/2010/main" val="402402467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Experimental debugging</a:t>
            </a:r>
            <a:br>
              <a:rPr lang="en-US" dirty="0"/>
            </a:br>
            <a:endParaRPr lang="en-US" b="1" dirty="0"/>
          </a:p>
        </p:txBody>
      </p:sp>
      <p:sp>
        <p:nvSpPr>
          <p:cNvPr id="3" name="Content Placeholder 2"/>
          <p:cNvSpPr>
            <a:spLocks noGrp="1"/>
          </p:cNvSpPr>
          <p:nvPr>
            <p:ph idx="1"/>
          </p:nvPr>
        </p:nvSpPr>
        <p:spPr>
          <a:xfrm>
            <a:off x="152400" y="838200"/>
            <a:ext cx="8839200" cy="5715000"/>
          </a:xfrm>
        </p:spPr>
        <p:txBody>
          <a:bodyPr>
            <a:normAutofit/>
          </a:bodyPr>
          <a:lstStyle/>
          <a:p>
            <a:pPr marL="0" indent="0">
              <a:buNone/>
            </a:pPr>
            <a:r>
              <a:rPr lang="en-GB" sz="3600" b="1" dirty="0"/>
              <a:t>Inserting Print Statements:</a:t>
            </a:r>
            <a:r>
              <a:rPr lang="en-GB" sz="3600" dirty="0"/>
              <a:t> Developers strategically insert </a:t>
            </a:r>
            <a:r>
              <a:rPr lang="en-GB" sz="3600" b="1" dirty="0">
                <a:solidFill>
                  <a:srgbClr val="FF0000"/>
                </a:solidFill>
              </a:rPr>
              <a:t>print statements </a:t>
            </a:r>
            <a:r>
              <a:rPr lang="en-GB" sz="3600" dirty="0"/>
              <a:t>or </a:t>
            </a:r>
            <a:r>
              <a:rPr lang="en-GB" sz="3600" b="1" dirty="0">
                <a:solidFill>
                  <a:srgbClr val="FF0000"/>
                </a:solidFill>
              </a:rPr>
              <a:t>logging commands</a:t>
            </a:r>
            <a:r>
              <a:rPr lang="en-GB" sz="3600" dirty="0"/>
              <a:t> in the code at points where they suspect issues or want to track the flow of execution. These print statements output information such as variable values, the program state, or specific messages.</a:t>
            </a:r>
            <a:endParaRPr lang="en-US" sz="3600" dirty="0" smtClean="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876800"/>
            <a:ext cx="88392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045256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Experimental debugging</a:t>
            </a:r>
            <a:br>
              <a:rPr lang="en-US" dirty="0"/>
            </a:br>
            <a:endParaRPr lang="en-US" b="1" dirty="0"/>
          </a:p>
        </p:txBody>
      </p:sp>
      <p:sp>
        <p:nvSpPr>
          <p:cNvPr id="3" name="Content Placeholder 2"/>
          <p:cNvSpPr>
            <a:spLocks noGrp="1"/>
          </p:cNvSpPr>
          <p:nvPr>
            <p:ph idx="1"/>
          </p:nvPr>
        </p:nvSpPr>
        <p:spPr>
          <a:xfrm>
            <a:off x="152400" y="838200"/>
            <a:ext cx="8839200" cy="5715000"/>
          </a:xfrm>
        </p:spPr>
        <p:txBody>
          <a:bodyPr>
            <a:normAutofit/>
          </a:bodyPr>
          <a:lstStyle/>
          <a:p>
            <a:pPr marL="0" indent="0">
              <a:buNone/>
            </a:pPr>
            <a:r>
              <a:rPr lang="en-GB" sz="3600" b="1" dirty="0"/>
              <a:t>Observing Output:</a:t>
            </a:r>
            <a:r>
              <a:rPr lang="en-GB" sz="3600" dirty="0"/>
              <a:t> The program is then executed, and the developer observes the </a:t>
            </a:r>
            <a:r>
              <a:rPr lang="en-GB" sz="3600" b="1" dirty="0">
                <a:solidFill>
                  <a:srgbClr val="FF0000"/>
                </a:solidFill>
              </a:rPr>
              <a:t>output</a:t>
            </a:r>
            <a:r>
              <a:rPr lang="en-GB" sz="3600" dirty="0"/>
              <a:t> produced by the inserted print statements. This output helps in </a:t>
            </a:r>
            <a:r>
              <a:rPr lang="en-GB" sz="3600" b="1" dirty="0">
                <a:solidFill>
                  <a:srgbClr val="FF0000"/>
                </a:solidFill>
              </a:rPr>
              <a:t>understanding</a:t>
            </a:r>
            <a:r>
              <a:rPr lang="en-GB" sz="3600" dirty="0"/>
              <a:t> the sequence of events, the values of </a:t>
            </a:r>
            <a:r>
              <a:rPr lang="en-GB" sz="3600" b="1" dirty="0">
                <a:solidFill>
                  <a:srgbClr val="FF0000"/>
                </a:solidFill>
              </a:rPr>
              <a:t>variables</a:t>
            </a:r>
            <a:r>
              <a:rPr lang="en-GB" sz="3600" dirty="0"/>
              <a:t> at different points, and any unexpected </a:t>
            </a:r>
            <a:r>
              <a:rPr lang="en-GB" sz="3600" b="1" dirty="0" err="1">
                <a:solidFill>
                  <a:srgbClr val="FF0000"/>
                </a:solidFill>
              </a:rPr>
              <a:t>behaviors</a:t>
            </a:r>
            <a:r>
              <a:rPr lang="en-GB" sz="3600" dirty="0"/>
              <a:t>.</a:t>
            </a:r>
            <a:endParaRPr lang="en-US" sz="3600" dirty="0" smtClean="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104" y="4724400"/>
            <a:ext cx="892016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3" y="5791201"/>
            <a:ext cx="892016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943650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Experimental debugging</a:t>
            </a:r>
            <a:br>
              <a:rPr lang="en-US" dirty="0"/>
            </a:br>
            <a:endParaRPr lang="en-US" b="1" dirty="0"/>
          </a:p>
        </p:txBody>
      </p:sp>
      <p:sp>
        <p:nvSpPr>
          <p:cNvPr id="3" name="Content Placeholder 2"/>
          <p:cNvSpPr>
            <a:spLocks noGrp="1"/>
          </p:cNvSpPr>
          <p:nvPr>
            <p:ph idx="1"/>
          </p:nvPr>
        </p:nvSpPr>
        <p:spPr>
          <a:xfrm>
            <a:off x="152400" y="838200"/>
            <a:ext cx="8839200" cy="5715000"/>
          </a:xfrm>
        </p:spPr>
        <p:txBody>
          <a:bodyPr>
            <a:normAutofit/>
          </a:bodyPr>
          <a:lstStyle/>
          <a:p>
            <a:pPr marL="0" indent="0">
              <a:buNone/>
            </a:pPr>
            <a:r>
              <a:rPr lang="en-GB" sz="3600" b="1" dirty="0"/>
              <a:t>Iterative Process:</a:t>
            </a:r>
            <a:r>
              <a:rPr lang="en-GB" sz="3600" dirty="0"/>
              <a:t> Developers may </a:t>
            </a:r>
            <a:r>
              <a:rPr lang="en-GB" sz="3600" b="1" dirty="0">
                <a:solidFill>
                  <a:srgbClr val="FF0000"/>
                </a:solidFill>
              </a:rPr>
              <a:t>iteratively add</a:t>
            </a:r>
            <a:r>
              <a:rPr lang="en-GB" sz="3600" dirty="0"/>
              <a:t>, </a:t>
            </a:r>
            <a:r>
              <a:rPr lang="en-GB" sz="3600" b="1" dirty="0">
                <a:solidFill>
                  <a:srgbClr val="FF0000"/>
                </a:solidFill>
              </a:rPr>
              <a:t>modify</a:t>
            </a:r>
            <a:r>
              <a:rPr lang="en-GB" sz="3600" dirty="0"/>
              <a:t>, or </a:t>
            </a:r>
            <a:r>
              <a:rPr lang="en-GB" sz="3600" b="1" dirty="0">
                <a:solidFill>
                  <a:srgbClr val="FF0000"/>
                </a:solidFill>
              </a:rPr>
              <a:t>remove</a:t>
            </a:r>
            <a:r>
              <a:rPr lang="en-GB" sz="3600" dirty="0"/>
              <a:t> print statements based on their observations. By strategically placing </a:t>
            </a:r>
            <a:r>
              <a:rPr lang="en-GB" sz="3600" b="1" dirty="0">
                <a:solidFill>
                  <a:srgbClr val="FF0000"/>
                </a:solidFill>
              </a:rPr>
              <a:t>print statements</a:t>
            </a:r>
            <a:r>
              <a:rPr lang="en-GB" sz="3600" dirty="0"/>
              <a:t>, they can narrow down the location of issues, </a:t>
            </a:r>
            <a:r>
              <a:rPr lang="en-GB" sz="3600" b="1" dirty="0">
                <a:solidFill>
                  <a:srgbClr val="FF0000"/>
                </a:solidFill>
              </a:rPr>
              <a:t>identify</a:t>
            </a:r>
            <a:r>
              <a:rPr lang="en-GB" sz="3600" dirty="0"/>
              <a:t> unexpected </a:t>
            </a:r>
            <a:r>
              <a:rPr lang="en-GB" sz="3600" b="1" dirty="0" err="1">
                <a:solidFill>
                  <a:srgbClr val="FF0000"/>
                </a:solidFill>
              </a:rPr>
              <a:t>behaviors</a:t>
            </a:r>
            <a:r>
              <a:rPr lang="en-GB" sz="3600" dirty="0"/>
              <a:t>, and gain insights into the program's flow.</a:t>
            </a:r>
            <a:endParaRPr lang="en-US" sz="3600" dirty="0" smtClean="0"/>
          </a:p>
        </p:txBody>
      </p:sp>
    </p:spTree>
    <p:extLst>
      <p:ext uri="{BB962C8B-B14F-4D97-AF65-F5344CB8AC3E}">
        <p14:creationId xmlns:p14="http://schemas.microsoft.com/office/powerpoint/2010/main" val="248354220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Experimental debugging</a:t>
            </a:r>
            <a:br>
              <a:rPr lang="en-US" dirty="0"/>
            </a:br>
            <a:endParaRPr lang="en-US" b="1" dirty="0"/>
          </a:p>
        </p:txBody>
      </p:sp>
      <p:sp>
        <p:nvSpPr>
          <p:cNvPr id="3" name="Content Placeholder 2"/>
          <p:cNvSpPr>
            <a:spLocks noGrp="1"/>
          </p:cNvSpPr>
          <p:nvPr>
            <p:ph idx="1"/>
          </p:nvPr>
        </p:nvSpPr>
        <p:spPr>
          <a:xfrm>
            <a:off x="152400" y="838200"/>
            <a:ext cx="8839200" cy="5715000"/>
          </a:xfrm>
        </p:spPr>
        <p:txBody>
          <a:bodyPr>
            <a:normAutofit/>
          </a:bodyPr>
          <a:lstStyle/>
          <a:p>
            <a:pPr marL="0" indent="0">
              <a:buNone/>
            </a:pPr>
            <a:r>
              <a:rPr lang="en-GB" sz="3600" b="1" dirty="0"/>
              <a:t>Understanding and Fixing Issues:</a:t>
            </a:r>
            <a:r>
              <a:rPr lang="en-GB" sz="3600" dirty="0"/>
              <a:t> The information gathered from </a:t>
            </a:r>
            <a:r>
              <a:rPr lang="en-GB" sz="3600" b="1" dirty="0">
                <a:solidFill>
                  <a:srgbClr val="FF0000"/>
                </a:solidFill>
              </a:rPr>
              <a:t>print statements </a:t>
            </a:r>
            <a:r>
              <a:rPr lang="en-GB" sz="3600" dirty="0"/>
              <a:t>helps in understanding the </a:t>
            </a:r>
            <a:r>
              <a:rPr lang="en-GB" sz="3600" b="1" dirty="0">
                <a:solidFill>
                  <a:srgbClr val="FF0000"/>
                </a:solidFill>
              </a:rPr>
              <a:t>root</a:t>
            </a:r>
            <a:r>
              <a:rPr lang="en-GB" sz="3600" dirty="0"/>
              <a:t> causes of </a:t>
            </a:r>
            <a:r>
              <a:rPr lang="en-GB" sz="3600" b="1" dirty="0">
                <a:solidFill>
                  <a:srgbClr val="FF0000"/>
                </a:solidFill>
              </a:rPr>
              <a:t>issues</a:t>
            </a:r>
            <a:r>
              <a:rPr lang="en-GB" sz="3600" dirty="0"/>
              <a:t> or </a:t>
            </a:r>
            <a:r>
              <a:rPr lang="en-GB" sz="3600" b="1" dirty="0">
                <a:solidFill>
                  <a:srgbClr val="FF0000"/>
                </a:solidFill>
              </a:rPr>
              <a:t>unexpected</a:t>
            </a:r>
            <a:r>
              <a:rPr lang="en-GB" sz="3600" dirty="0"/>
              <a:t> </a:t>
            </a:r>
            <a:r>
              <a:rPr lang="en-GB" sz="3600" dirty="0" err="1"/>
              <a:t>behaviors</a:t>
            </a:r>
            <a:r>
              <a:rPr lang="en-GB" sz="3600" dirty="0"/>
              <a:t>. Once </a:t>
            </a:r>
            <a:r>
              <a:rPr lang="en-GB" sz="3600" b="1" dirty="0">
                <a:solidFill>
                  <a:srgbClr val="FF0000"/>
                </a:solidFill>
              </a:rPr>
              <a:t>identified</a:t>
            </a:r>
            <a:r>
              <a:rPr lang="en-GB" sz="3600" dirty="0"/>
              <a:t>, developers can make the necessary corrections to the code.</a:t>
            </a:r>
            <a:endParaRPr lang="en-US" sz="3600" dirty="0" smtClean="0"/>
          </a:p>
        </p:txBody>
      </p:sp>
    </p:spTree>
    <p:extLst>
      <p:ext uri="{BB962C8B-B14F-4D97-AF65-F5344CB8AC3E}">
        <p14:creationId xmlns:p14="http://schemas.microsoft.com/office/powerpoint/2010/main" val="391015552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Experimental debugging</a:t>
            </a:r>
            <a:br>
              <a:rPr lang="en-US" dirty="0"/>
            </a:br>
            <a:endParaRPr lang="en-US" b="1" dirty="0"/>
          </a:p>
        </p:txBody>
      </p:sp>
      <p:sp>
        <p:nvSpPr>
          <p:cNvPr id="3" name="Content Placeholder 2"/>
          <p:cNvSpPr>
            <a:spLocks noGrp="1"/>
          </p:cNvSpPr>
          <p:nvPr>
            <p:ph idx="1"/>
          </p:nvPr>
        </p:nvSpPr>
        <p:spPr>
          <a:xfrm>
            <a:off x="152400" y="838200"/>
            <a:ext cx="8839200" cy="5715000"/>
          </a:xfrm>
        </p:spPr>
        <p:txBody>
          <a:bodyPr>
            <a:normAutofit/>
          </a:bodyPr>
          <a:lstStyle/>
          <a:p>
            <a:pPr marL="0" indent="0">
              <a:buNone/>
            </a:pPr>
            <a:r>
              <a:rPr lang="en-GB" sz="3600" b="1" dirty="0"/>
              <a:t>Advantages:</a:t>
            </a:r>
            <a:endParaRPr lang="en-GB" sz="3600" dirty="0"/>
          </a:p>
          <a:p>
            <a:r>
              <a:rPr lang="en-GB" sz="3600" b="1" dirty="0"/>
              <a:t>Simplicity:</a:t>
            </a:r>
            <a:r>
              <a:rPr lang="en-GB" sz="3600" dirty="0"/>
              <a:t> Experimental debugging is straightforward and doesn't require sophisticated debugging tools.</a:t>
            </a:r>
          </a:p>
          <a:p>
            <a:r>
              <a:rPr lang="en-GB" sz="3600" b="1" dirty="0"/>
              <a:t>Flexibility:</a:t>
            </a:r>
            <a:r>
              <a:rPr lang="en-GB" sz="3600" dirty="0"/>
              <a:t> It can be applied in various environments and programming languages.</a:t>
            </a:r>
          </a:p>
        </p:txBody>
      </p:sp>
    </p:spTree>
    <p:extLst>
      <p:ext uri="{BB962C8B-B14F-4D97-AF65-F5344CB8AC3E}">
        <p14:creationId xmlns:p14="http://schemas.microsoft.com/office/powerpoint/2010/main" val="79235174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Experimental debugging</a:t>
            </a:r>
            <a:br>
              <a:rPr lang="en-US" dirty="0"/>
            </a:br>
            <a:endParaRPr lang="en-US" b="1" dirty="0"/>
          </a:p>
        </p:txBody>
      </p:sp>
      <p:sp>
        <p:nvSpPr>
          <p:cNvPr id="3" name="Content Placeholder 2"/>
          <p:cNvSpPr>
            <a:spLocks noGrp="1"/>
          </p:cNvSpPr>
          <p:nvPr>
            <p:ph idx="1"/>
          </p:nvPr>
        </p:nvSpPr>
        <p:spPr>
          <a:xfrm>
            <a:off x="152400" y="838200"/>
            <a:ext cx="8839200" cy="5715000"/>
          </a:xfrm>
        </p:spPr>
        <p:txBody>
          <a:bodyPr>
            <a:normAutofit/>
          </a:bodyPr>
          <a:lstStyle/>
          <a:p>
            <a:pPr marL="0" indent="0">
              <a:buNone/>
            </a:pPr>
            <a:r>
              <a:rPr lang="en-GB" sz="3600" b="1" dirty="0"/>
              <a:t>Drawbacks:</a:t>
            </a:r>
            <a:endParaRPr lang="en-GB" sz="3600" dirty="0"/>
          </a:p>
          <a:p>
            <a:r>
              <a:rPr lang="en-GB" sz="3600" b="1" dirty="0"/>
              <a:t>Limited Precision:</a:t>
            </a:r>
            <a:r>
              <a:rPr lang="en-GB" sz="3600" dirty="0"/>
              <a:t> The granularity of information provided by print statements might be insufficient for complex issues.</a:t>
            </a:r>
          </a:p>
          <a:p>
            <a:r>
              <a:rPr lang="en-GB" sz="3600" b="1" dirty="0"/>
              <a:t>Code Pollution:</a:t>
            </a:r>
            <a:r>
              <a:rPr lang="en-GB" sz="3600" dirty="0"/>
              <a:t> Adding and removing print statements can clutter the code if not managed well.</a:t>
            </a:r>
          </a:p>
        </p:txBody>
      </p:sp>
    </p:spTree>
    <p:extLst>
      <p:ext uri="{BB962C8B-B14F-4D97-AF65-F5344CB8AC3E}">
        <p14:creationId xmlns:p14="http://schemas.microsoft.com/office/powerpoint/2010/main" val="274968280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dirty="0"/>
              <a:t>Formal and natural languages</a:t>
            </a:r>
            <a:endParaRPr lang="en-US" b="1" dirty="0"/>
          </a:p>
        </p:txBody>
      </p:sp>
      <p:sp>
        <p:nvSpPr>
          <p:cNvPr id="3" name="Content Placeholder 2"/>
          <p:cNvSpPr>
            <a:spLocks noGrp="1"/>
          </p:cNvSpPr>
          <p:nvPr>
            <p:ph idx="1"/>
          </p:nvPr>
        </p:nvSpPr>
        <p:spPr>
          <a:xfrm>
            <a:off x="152400" y="914400"/>
            <a:ext cx="8839200" cy="5211763"/>
          </a:xfrm>
        </p:spPr>
        <p:txBody>
          <a:bodyPr>
            <a:normAutofit fontScale="92500" lnSpcReduction="10000"/>
          </a:bodyPr>
          <a:lstStyle/>
          <a:p>
            <a:pPr marL="0" indent="0">
              <a:buNone/>
            </a:pPr>
            <a:r>
              <a:rPr lang="en-GB" sz="3600" b="1" dirty="0"/>
              <a:t>Formal Languages:</a:t>
            </a:r>
            <a:endParaRPr lang="en-GB" sz="3600" dirty="0"/>
          </a:p>
          <a:p>
            <a:r>
              <a:rPr lang="en-GB" sz="3600" b="1" dirty="0"/>
              <a:t>Purpose:</a:t>
            </a:r>
            <a:r>
              <a:rPr lang="en-GB" sz="3600" dirty="0"/>
              <a:t> Formal languages are designed for </a:t>
            </a:r>
            <a:r>
              <a:rPr lang="en-GB" sz="3600" b="1" dirty="0">
                <a:solidFill>
                  <a:srgbClr val="FF0000"/>
                </a:solidFill>
              </a:rPr>
              <a:t>specific</a:t>
            </a:r>
            <a:r>
              <a:rPr lang="en-GB" sz="3600" dirty="0"/>
              <a:t>, </a:t>
            </a:r>
            <a:r>
              <a:rPr lang="en-GB" sz="3600" b="1" dirty="0">
                <a:solidFill>
                  <a:srgbClr val="FF0000"/>
                </a:solidFill>
              </a:rPr>
              <a:t>well-defined</a:t>
            </a:r>
            <a:r>
              <a:rPr lang="en-GB" sz="3600" dirty="0"/>
              <a:t> applications, often in the realm of mathematics, logic, computer science, and programming.</a:t>
            </a:r>
          </a:p>
          <a:p>
            <a:r>
              <a:rPr lang="en-GB" sz="3600" b="1" dirty="0"/>
              <a:t>Syntax:</a:t>
            </a:r>
            <a:r>
              <a:rPr lang="en-GB" sz="3600" dirty="0"/>
              <a:t> Formal languages have </a:t>
            </a:r>
            <a:r>
              <a:rPr lang="en-GB" sz="3600" b="1" dirty="0">
                <a:solidFill>
                  <a:srgbClr val="FF0000"/>
                </a:solidFill>
              </a:rPr>
              <a:t>precise</a:t>
            </a:r>
            <a:r>
              <a:rPr lang="en-GB" sz="3600" dirty="0"/>
              <a:t> and </a:t>
            </a:r>
            <a:r>
              <a:rPr lang="en-GB" sz="3600" b="1" dirty="0">
                <a:solidFill>
                  <a:srgbClr val="FF0000"/>
                </a:solidFill>
              </a:rPr>
              <a:t>unambiguous syntax rules</a:t>
            </a:r>
            <a:r>
              <a:rPr lang="en-GB" sz="3600" dirty="0"/>
              <a:t>. The rules define how symbols, characters, or elements can be combined to form valid expressions or statements</a:t>
            </a:r>
            <a:r>
              <a:rPr lang="en-GB" sz="3600" dirty="0" smtClean="0"/>
              <a:t>.</a:t>
            </a:r>
            <a:endParaRPr lang="en-GB" sz="3600" dirty="0"/>
          </a:p>
        </p:txBody>
      </p:sp>
    </p:spTree>
    <p:extLst>
      <p:ext uri="{BB962C8B-B14F-4D97-AF65-F5344CB8AC3E}">
        <p14:creationId xmlns:p14="http://schemas.microsoft.com/office/powerpoint/2010/main" val="286967989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dirty="0"/>
              <a:t>Formal and natural languages</a:t>
            </a:r>
            <a:endParaRPr lang="en-US" b="1" dirty="0"/>
          </a:p>
        </p:txBody>
      </p:sp>
      <p:sp>
        <p:nvSpPr>
          <p:cNvPr id="3" name="Content Placeholder 2"/>
          <p:cNvSpPr>
            <a:spLocks noGrp="1"/>
          </p:cNvSpPr>
          <p:nvPr>
            <p:ph idx="1"/>
          </p:nvPr>
        </p:nvSpPr>
        <p:spPr>
          <a:xfrm>
            <a:off x="152400" y="914400"/>
            <a:ext cx="8839200" cy="5791200"/>
          </a:xfrm>
        </p:spPr>
        <p:txBody>
          <a:bodyPr>
            <a:normAutofit/>
          </a:bodyPr>
          <a:lstStyle/>
          <a:p>
            <a:pPr marL="0" indent="0">
              <a:buNone/>
            </a:pPr>
            <a:r>
              <a:rPr lang="en-GB" sz="3600" b="1" dirty="0"/>
              <a:t>Formal Languages:</a:t>
            </a:r>
            <a:endParaRPr lang="en-GB" sz="3600" dirty="0"/>
          </a:p>
          <a:p>
            <a:r>
              <a:rPr lang="en-GB" sz="3600" b="1" dirty="0"/>
              <a:t>Use of Symbols:</a:t>
            </a:r>
            <a:r>
              <a:rPr lang="en-GB" sz="3600" dirty="0"/>
              <a:t> Formal languages often use </a:t>
            </a:r>
            <a:r>
              <a:rPr lang="en-GB" sz="3600" b="1" dirty="0">
                <a:solidFill>
                  <a:srgbClr val="FF0000"/>
                </a:solidFill>
              </a:rPr>
              <a:t>symbols</a:t>
            </a:r>
            <a:r>
              <a:rPr lang="en-GB" sz="3600" dirty="0"/>
              <a:t>, </a:t>
            </a:r>
            <a:r>
              <a:rPr lang="en-GB" sz="3600" b="1" dirty="0">
                <a:solidFill>
                  <a:srgbClr val="FF0000"/>
                </a:solidFill>
              </a:rPr>
              <a:t>notations</a:t>
            </a:r>
            <a:r>
              <a:rPr lang="en-GB" sz="3600" dirty="0"/>
              <a:t>, or </a:t>
            </a:r>
            <a:r>
              <a:rPr lang="en-GB" sz="3600" b="1" dirty="0">
                <a:solidFill>
                  <a:srgbClr val="FF0000"/>
                </a:solidFill>
              </a:rPr>
              <a:t>alphabets</a:t>
            </a:r>
            <a:r>
              <a:rPr lang="en-GB" sz="3600" dirty="0"/>
              <a:t> with a clear and limited set of meanings. These symbols convey precise </a:t>
            </a:r>
            <a:r>
              <a:rPr lang="en-GB" sz="3600" b="1" dirty="0">
                <a:solidFill>
                  <a:srgbClr val="FF0000"/>
                </a:solidFill>
              </a:rPr>
              <a:t>information</a:t>
            </a:r>
            <a:r>
              <a:rPr lang="en-GB" sz="3600" dirty="0"/>
              <a:t>.</a:t>
            </a:r>
          </a:p>
          <a:p>
            <a:r>
              <a:rPr lang="en-GB" sz="3600" b="1" dirty="0"/>
              <a:t>Rigorous Structure:</a:t>
            </a:r>
            <a:r>
              <a:rPr lang="en-GB" sz="3600" dirty="0"/>
              <a:t> Expressions in formal languages follow a rigorous structure and are subject to </a:t>
            </a:r>
            <a:r>
              <a:rPr lang="en-GB" sz="3600" b="1" dirty="0">
                <a:solidFill>
                  <a:srgbClr val="FF0000"/>
                </a:solidFill>
              </a:rPr>
              <a:t>rules</a:t>
            </a:r>
            <a:r>
              <a:rPr lang="en-GB" sz="3600" dirty="0"/>
              <a:t> that dictate their </a:t>
            </a:r>
            <a:r>
              <a:rPr lang="en-GB" sz="3600" b="1" dirty="0">
                <a:solidFill>
                  <a:srgbClr val="FF0000"/>
                </a:solidFill>
              </a:rPr>
              <a:t>correctness</a:t>
            </a:r>
            <a:r>
              <a:rPr lang="en-GB" sz="3600" dirty="0" smtClean="0"/>
              <a:t>.</a:t>
            </a:r>
            <a:endParaRPr lang="en-GB" sz="3600" dirty="0"/>
          </a:p>
        </p:txBody>
      </p:sp>
    </p:spTree>
    <p:extLst>
      <p:ext uri="{BB962C8B-B14F-4D97-AF65-F5344CB8AC3E}">
        <p14:creationId xmlns:p14="http://schemas.microsoft.com/office/powerpoint/2010/main" val="137112360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dirty="0"/>
              <a:t>Formal and natural languages</a:t>
            </a:r>
            <a:endParaRPr lang="en-US" b="1" dirty="0"/>
          </a:p>
        </p:txBody>
      </p:sp>
      <p:sp>
        <p:nvSpPr>
          <p:cNvPr id="3" name="Content Placeholder 2"/>
          <p:cNvSpPr>
            <a:spLocks noGrp="1"/>
          </p:cNvSpPr>
          <p:nvPr>
            <p:ph idx="1"/>
          </p:nvPr>
        </p:nvSpPr>
        <p:spPr>
          <a:xfrm>
            <a:off x="152400" y="914400"/>
            <a:ext cx="8839200" cy="5791200"/>
          </a:xfrm>
        </p:spPr>
        <p:txBody>
          <a:bodyPr>
            <a:normAutofit/>
          </a:bodyPr>
          <a:lstStyle/>
          <a:p>
            <a:pPr marL="0" indent="0">
              <a:buNone/>
            </a:pPr>
            <a:r>
              <a:rPr lang="en-GB" sz="3600" b="1" dirty="0"/>
              <a:t>Formal Languages:</a:t>
            </a:r>
            <a:endParaRPr lang="en-GB" sz="3600" dirty="0"/>
          </a:p>
          <a:p>
            <a:r>
              <a:rPr lang="en-GB" sz="3600" b="1" dirty="0"/>
              <a:t>Example:</a:t>
            </a:r>
            <a:r>
              <a:rPr lang="en-GB" sz="3600" dirty="0"/>
              <a:t> Programming languages (e.g., Python, Java), formal logic languages (e.g., propositional logic, predicate logic), regular expressions, and mathematical notations are examples of formal languages.</a:t>
            </a:r>
          </a:p>
        </p:txBody>
      </p:sp>
    </p:spTree>
    <p:extLst>
      <p:ext uri="{BB962C8B-B14F-4D97-AF65-F5344CB8AC3E}">
        <p14:creationId xmlns:p14="http://schemas.microsoft.com/office/powerpoint/2010/main" val="62952165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dirty="0"/>
              <a:t>Formal and natural languages</a:t>
            </a:r>
            <a:endParaRPr lang="en-US" b="1" dirty="0"/>
          </a:p>
        </p:txBody>
      </p:sp>
      <p:sp>
        <p:nvSpPr>
          <p:cNvPr id="3" name="Content Placeholder 2"/>
          <p:cNvSpPr>
            <a:spLocks noGrp="1"/>
          </p:cNvSpPr>
          <p:nvPr>
            <p:ph idx="1"/>
          </p:nvPr>
        </p:nvSpPr>
        <p:spPr>
          <a:xfrm>
            <a:off x="152400" y="914400"/>
            <a:ext cx="8839200" cy="5791200"/>
          </a:xfrm>
        </p:spPr>
        <p:txBody>
          <a:bodyPr>
            <a:normAutofit lnSpcReduction="10000"/>
          </a:bodyPr>
          <a:lstStyle/>
          <a:p>
            <a:pPr marL="0" indent="0">
              <a:buNone/>
            </a:pPr>
            <a:r>
              <a:rPr lang="en-GB" sz="3600" b="1" dirty="0"/>
              <a:t>Natural Languages:</a:t>
            </a:r>
            <a:endParaRPr lang="en-GB" sz="3600" dirty="0"/>
          </a:p>
          <a:p>
            <a:r>
              <a:rPr lang="en-GB" sz="3600" b="1" dirty="0"/>
              <a:t>Purpose:</a:t>
            </a:r>
            <a:r>
              <a:rPr lang="en-GB" sz="3600" dirty="0"/>
              <a:t> Natural languages are languages that have evolved organically within </a:t>
            </a:r>
            <a:r>
              <a:rPr lang="en-GB" sz="3600" b="1" dirty="0">
                <a:solidFill>
                  <a:srgbClr val="FF0000"/>
                </a:solidFill>
              </a:rPr>
              <a:t>human societies</a:t>
            </a:r>
            <a:r>
              <a:rPr lang="en-GB" sz="3600" dirty="0"/>
              <a:t> for communication. They include languages like English, Spanish, Mandarin, etc.</a:t>
            </a:r>
          </a:p>
          <a:p>
            <a:r>
              <a:rPr lang="en-GB" sz="3600" b="1" dirty="0"/>
              <a:t>Syntax:</a:t>
            </a:r>
            <a:r>
              <a:rPr lang="en-GB" sz="3600" dirty="0"/>
              <a:t> Natural languages have </a:t>
            </a:r>
            <a:r>
              <a:rPr lang="en-GB" sz="3600" b="1" dirty="0">
                <a:solidFill>
                  <a:srgbClr val="FF0000"/>
                </a:solidFill>
              </a:rPr>
              <a:t>complex</a:t>
            </a:r>
            <a:r>
              <a:rPr lang="en-GB" sz="3600" dirty="0"/>
              <a:t> and often </a:t>
            </a:r>
            <a:r>
              <a:rPr lang="en-GB" sz="3600" b="1" dirty="0">
                <a:solidFill>
                  <a:srgbClr val="FF0000"/>
                </a:solidFill>
              </a:rPr>
              <a:t>ambiguous syntax</a:t>
            </a:r>
            <a:r>
              <a:rPr lang="en-GB" sz="3600" dirty="0"/>
              <a:t>. </a:t>
            </a:r>
            <a:r>
              <a:rPr lang="en-GB" sz="3600" b="1" dirty="0">
                <a:solidFill>
                  <a:srgbClr val="FF0000"/>
                </a:solidFill>
              </a:rPr>
              <a:t>Grammar rules </a:t>
            </a:r>
            <a:r>
              <a:rPr lang="en-GB" sz="3600" dirty="0"/>
              <a:t>exist, but they can have exceptions and variations.</a:t>
            </a:r>
          </a:p>
        </p:txBody>
      </p:sp>
    </p:spTree>
    <p:extLst>
      <p:ext uri="{BB962C8B-B14F-4D97-AF65-F5344CB8AC3E}">
        <p14:creationId xmlns:p14="http://schemas.microsoft.com/office/powerpoint/2010/main" val="338829423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dirty="0"/>
              <a:t>Formal and natural languages</a:t>
            </a:r>
            <a:endParaRPr lang="en-US" b="1" dirty="0"/>
          </a:p>
        </p:txBody>
      </p:sp>
      <p:sp>
        <p:nvSpPr>
          <p:cNvPr id="3" name="Content Placeholder 2"/>
          <p:cNvSpPr>
            <a:spLocks noGrp="1"/>
          </p:cNvSpPr>
          <p:nvPr>
            <p:ph idx="1"/>
          </p:nvPr>
        </p:nvSpPr>
        <p:spPr>
          <a:xfrm>
            <a:off x="152400" y="914400"/>
            <a:ext cx="8839200" cy="5791200"/>
          </a:xfrm>
        </p:spPr>
        <p:txBody>
          <a:bodyPr>
            <a:normAutofit fontScale="92500" lnSpcReduction="10000"/>
          </a:bodyPr>
          <a:lstStyle/>
          <a:p>
            <a:pPr marL="0" indent="0">
              <a:buNone/>
            </a:pPr>
            <a:r>
              <a:rPr lang="en-GB" sz="3600" b="1" dirty="0"/>
              <a:t>Natural Languages:</a:t>
            </a:r>
            <a:endParaRPr lang="en-GB" sz="3600" dirty="0"/>
          </a:p>
          <a:p>
            <a:r>
              <a:rPr lang="en-GB" sz="3600" b="1" dirty="0"/>
              <a:t>Rich Vocabulary:</a:t>
            </a:r>
            <a:r>
              <a:rPr lang="en-GB" sz="3600" dirty="0"/>
              <a:t> Natural languages have </a:t>
            </a:r>
            <a:r>
              <a:rPr lang="en-GB" sz="3600" b="1" dirty="0">
                <a:solidFill>
                  <a:srgbClr val="FF0000"/>
                </a:solidFill>
              </a:rPr>
              <a:t>vast vocabularies </a:t>
            </a:r>
            <a:r>
              <a:rPr lang="en-GB" sz="3600" dirty="0"/>
              <a:t>with words that can have </a:t>
            </a:r>
            <a:r>
              <a:rPr lang="en-GB" sz="3600" b="1" dirty="0"/>
              <a:t>multiple</a:t>
            </a:r>
            <a:r>
              <a:rPr lang="en-GB" sz="3600" dirty="0"/>
              <a:t> </a:t>
            </a:r>
            <a:r>
              <a:rPr lang="en-GB" sz="3600" dirty="0" smtClean="0"/>
              <a:t>meanings </a:t>
            </a:r>
            <a:r>
              <a:rPr lang="en-GB" sz="3600" b="1" dirty="0" smtClean="0">
                <a:solidFill>
                  <a:srgbClr val="FF0000"/>
                </a:solidFill>
              </a:rPr>
              <a:t>(</a:t>
            </a:r>
            <a:r>
              <a:rPr lang="en-GB" sz="3600" b="1" dirty="0">
                <a:solidFill>
                  <a:srgbClr val="FF0000"/>
                </a:solidFill>
              </a:rPr>
              <a:t>bank" (financial institution, the land alongside a river</a:t>
            </a:r>
            <a:r>
              <a:rPr lang="en-GB" sz="3600" b="1" dirty="0" smtClean="0">
                <a:solidFill>
                  <a:srgbClr val="FF0000"/>
                </a:solidFill>
              </a:rPr>
              <a:t>)</a:t>
            </a:r>
            <a:r>
              <a:rPr lang="en-GB" sz="3600" b="1" dirty="0" smtClean="0">
                <a:solidFill>
                  <a:srgbClr val="FF0000"/>
                </a:solidFill>
              </a:rPr>
              <a:t>), </a:t>
            </a:r>
            <a:r>
              <a:rPr lang="en-GB" sz="3600" b="1" dirty="0">
                <a:solidFill>
                  <a:srgbClr val="FF0000"/>
                </a:solidFill>
              </a:rPr>
              <a:t>"bat" (flying mammal, an object used in baseball)</a:t>
            </a:r>
            <a:r>
              <a:rPr lang="en-GB" sz="3600" b="1" dirty="0" smtClean="0">
                <a:solidFill>
                  <a:srgbClr val="FF0000"/>
                </a:solidFill>
              </a:rPr>
              <a:t> </a:t>
            </a:r>
            <a:r>
              <a:rPr lang="en-GB" sz="3600" dirty="0"/>
              <a:t>and </a:t>
            </a:r>
            <a:r>
              <a:rPr lang="en-GB" sz="3600" b="1" dirty="0">
                <a:solidFill>
                  <a:srgbClr val="FF0000"/>
                </a:solidFill>
              </a:rPr>
              <a:t>context</a:t>
            </a:r>
            <a:r>
              <a:rPr lang="en-GB" sz="3600" dirty="0"/>
              <a:t> is crucial for understanding</a:t>
            </a:r>
            <a:r>
              <a:rPr lang="en-GB" sz="3600" dirty="0" smtClean="0"/>
              <a:t>.</a:t>
            </a:r>
          </a:p>
          <a:p>
            <a:r>
              <a:rPr lang="en-GB" sz="3600" b="1" dirty="0" smtClean="0"/>
              <a:t>Expressiveness</a:t>
            </a:r>
            <a:r>
              <a:rPr lang="en-GB" sz="3600" b="1" dirty="0"/>
              <a:t>:</a:t>
            </a:r>
            <a:r>
              <a:rPr lang="en-GB" sz="3600" dirty="0"/>
              <a:t> Natural languages are highly expressive and can convey a wide range of meanings, including abstract concepts, emotions, and cultural nuances</a:t>
            </a:r>
            <a:r>
              <a:rPr lang="en-GB" sz="3600" dirty="0" smtClean="0"/>
              <a:t>.</a:t>
            </a:r>
          </a:p>
          <a:p>
            <a:endParaRPr lang="en-GB" sz="3600" dirty="0"/>
          </a:p>
        </p:txBody>
      </p:sp>
    </p:spTree>
    <p:extLst>
      <p:ext uri="{BB962C8B-B14F-4D97-AF65-F5344CB8AC3E}">
        <p14:creationId xmlns:p14="http://schemas.microsoft.com/office/powerpoint/2010/main" val="185314526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dirty="0"/>
              <a:t>Formal and natural languages</a:t>
            </a:r>
            <a:endParaRPr lang="en-US" b="1" dirty="0"/>
          </a:p>
        </p:txBody>
      </p:sp>
      <p:sp>
        <p:nvSpPr>
          <p:cNvPr id="3" name="Content Placeholder 2"/>
          <p:cNvSpPr>
            <a:spLocks noGrp="1"/>
          </p:cNvSpPr>
          <p:nvPr>
            <p:ph idx="1"/>
          </p:nvPr>
        </p:nvSpPr>
        <p:spPr>
          <a:xfrm>
            <a:off x="152400" y="914400"/>
            <a:ext cx="8839200" cy="5791200"/>
          </a:xfrm>
        </p:spPr>
        <p:txBody>
          <a:bodyPr>
            <a:normAutofit/>
          </a:bodyPr>
          <a:lstStyle/>
          <a:p>
            <a:pPr marL="0" indent="0">
              <a:buNone/>
            </a:pPr>
            <a:r>
              <a:rPr lang="en-GB" sz="3600" b="1" dirty="0"/>
              <a:t>Natural Languages:</a:t>
            </a:r>
            <a:endParaRPr lang="en-GB" sz="3600" dirty="0"/>
          </a:p>
          <a:p>
            <a:r>
              <a:rPr lang="en-GB" sz="3600" b="1" dirty="0"/>
              <a:t>Evolution and Variability:</a:t>
            </a:r>
            <a:r>
              <a:rPr lang="en-GB" sz="3600" dirty="0"/>
              <a:t> Natural languages evolve over time, and different regions or communities may have variations in </a:t>
            </a:r>
            <a:r>
              <a:rPr lang="en-GB" sz="3600" b="1" dirty="0">
                <a:solidFill>
                  <a:srgbClr val="FF0000"/>
                </a:solidFill>
              </a:rPr>
              <a:t>vocabulary</a:t>
            </a:r>
            <a:r>
              <a:rPr lang="en-GB" sz="3600" dirty="0"/>
              <a:t>, </a:t>
            </a:r>
            <a:r>
              <a:rPr lang="en-GB" sz="3600" b="1" dirty="0">
                <a:solidFill>
                  <a:srgbClr val="FF0000"/>
                </a:solidFill>
              </a:rPr>
              <a:t>pronunciation</a:t>
            </a:r>
            <a:r>
              <a:rPr lang="en-GB" sz="3600" dirty="0"/>
              <a:t>, and </a:t>
            </a:r>
            <a:r>
              <a:rPr lang="en-GB" sz="3600" b="1" dirty="0">
                <a:solidFill>
                  <a:srgbClr val="FF0000"/>
                </a:solidFill>
              </a:rPr>
              <a:t>idioms</a:t>
            </a:r>
            <a:r>
              <a:rPr lang="en-GB" sz="3600" dirty="0"/>
              <a:t>.</a:t>
            </a:r>
          </a:p>
        </p:txBody>
      </p:sp>
    </p:spTree>
    <p:extLst>
      <p:ext uri="{BB962C8B-B14F-4D97-AF65-F5344CB8AC3E}">
        <p14:creationId xmlns:p14="http://schemas.microsoft.com/office/powerpoint/2010/main" val="114995167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dirty="0"/>
              <a:t>Formal and natural languages</a:t>
            </a:r>
            <a:endParaRPr lang="en-US" b="1" dirty="0"/>
          </a:p>
        </p:txBody>
      </p:sp>
      <p:sp>
        <p:nvSpPr>
          <p:cNvPr id="3" name="Content Placeholder 2"/>
          <p:cNvSpPr>
            <a:spLocks noGrp="1"/>
          </p:cNvSpPr>
          <p:nvPr>
            <p:ph idx="1"/>
          </p:nvPr>
        </p:nvSpPr>
        <p:spPr>
          <a:xfrm>
            <a:off x="152400" y="914400"/>
            <a:ext cx="8839200" cy="5791200"/>
          </a:xfrm>
        </p:spPr>
        <p:txBody>
          <a:bodyPr>
            <a:normAutofit/>
          </a:bodyPr>
          <a:lstStyle/>
          <a:p>
            <a:pPr marL="0" indent="0">
              <a:buNone/>
            </a:pPr>
            <a:r>
              <a:rPr lang="en-GB" sz="3600" b="1" dirty="0"/>
              <a:t>Key Differences:</a:t>
            </a:r>
            <a:endParaRPr lang="en-GB" sz="3600" dirty="0"/>
          </a:p>
          <a:p>
            <a:r>
              <a:rPr lang="en-GB" sz="3600" dirty="0"/>
              <a:t>Formal languages are designed for specific applications with precise rules, while natural languages have evolved for general communication.</a:t>
            </a:r>
          </a:p>
          <a:p>
            <a:r>
              <a:rPr lang="en-GB" sz="3600" dirty="0"/>
              <a:t>The syntax of formal languages is strict and unambiguous, while natural languages may have more flexible and context-dependent syntax</a:t>
            </a:r>
            <a:r>
              <a:rPr lang="en-GB" sz="3600" dirty="0" smtClean="0"/>
              <a:t>.</a:t>
            </a:r>
            <a:endParaRPr lang="en-GB" sz="3600" dirty="0"/>
          </a:p>
        </p:txBody>
      </p:sp>
    </p:spTree>
    <p:extLst>
      <p:ext uri="{BB962C8B-B14F-4D97-AF65-F5344CB8AC3E}">
        <p14:creationId xmlns:p14="http://schemas.microsoft.com/office/powerpoint/2010/main" val="275983533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dirty="0"/>
              <a:t>Formal and natural languages</a:t>
            </a:r>
            <a:endParaRPr lang="en-US" b="1" dirty="0"/>
          </a:p>
        </p:txBody>
      </p:sp>
      <p:sp>
        <p:nvSpPr>
          <p:cNvPr id="3" name="Content Placeholder 2"/>
          <p:cNvSpPr>
            <a:spLocks noGrp="1"/>
          </p:cNvSpPr>
          <p:nvPr>
            <p:ph idx="1"/>
          </p:nvPr>
        </p:nvSpPr>
        <p:spPr>
          <a:xfrm>
            <a:off x="152400" y="914400"/>
            <a:ext cx="8839200" cy="5791200"/>
          </a:xfrm>
        </p:spPr>
        <p:txBody>
          <a:bodyPr>
            <a:normAutofit/>
          </a:bodyPr>
          <a:lstStyle/>
          <a:p>
            <a:pPr marL="0" indent="0">
              <a:buNone/>
            </a:pPr>
            <a:r>
              <a:rPr lang="en-GB" sz="3600" b="1" dirty="0"/>
              <a:t>Key Differences:</a:t>
            </a:r>
            <a:endParaRPr lang="en-GB" sz="3600" dirty="0"/>
          </a:p>
          <a:p>
            <a:r>
              <a:rPr lang="en-GB" sz="3600" dirty="0"/>
              <a:t>Formal languages often use symbols and notations, while natural languages rely on a rich vocabulary of spoken or written words.</a:t>
            </a:r>
          </a:p>
          <a:p>
            <a:r>
              <a:rPr lang="en-GB" sz="3600" dirty="0"/>
              <a:t>Natural languages are used by humans for everyday communication, while formal languages are used in specific fields for computation, logic, and programming.</a:t>
            </a:r>
          </a:p>
        </p:txBody>
      </p:sp>
    </p:spTree>
    <p:extLst>
      <p:ext uri="{BB962C8B-B14F-4D97-AF65-F5344CB8AC3E}">
        <p14:creationId xmlns:p14="http://schemas.microsoft.com/office/powerpoint/2010/main" val="6496956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Formal and natural languages</a:t>
            </a:r>
            <a:endParaRPr lang="en-US" b="1" dirty="0"/>
          </a:p>
        </p:txBody>
      </p:sp>
      <p:sp>
        <p:nvSpPr>
          <p:cNvPr id="3" name="Content Placeholder 2"/>
          <p:cNvSpPr>
            <a:spLocks noGrp="1"/>
          </p:cNvSpPr>
          <p:nvPr>
            <p:ph idx="1"/>
          </p:nvPr>
        </p:nvSpPr>
        <p:spPr>
          <a:xfrm>
            <a:off x="152400" y="1600200"/>
            <a:ext cx="8839200" cy="4525963"/>
          </a:xfrm>
        </p:spPr>
        <p:txBody>
          <a:bodyPr>
            <a:normAutofit fontScale="92500" lnSpcReduction="20000"/>
          </a:bodyPr>
          <a:lstStyle/>
          <a:p>
            <a:pPr marL="0" indent="0">
              <a:buNone/>
            </a:pPr>
            <a:r>
              <a:rPr lang="en-US" sz="3600" dirty="0"/>
              <a:t>And most importantly:</a:t>
            </a:r>
          </a:p>
          <a:p>
            <a:pPr marL="0" indent="0" algn="ctr">
              <a:buNone/>
            </a:pPr>
            <a:r>
              <a:rPr lang="en-GB" sz="3600" b="1" dirty="0"/>
              <a:t>Programming languages are formal languages that have </a:t>
            </a:r>
            <a:r>
              <a:rPr lang="en-GB" sz="3600" b="1" dirty="0" smtClean="0"/>
              <a:t>been </a:t>
            </a:r>
            <a:r>
              <a:rPr lang="en-US" sz="3600" b="1" dirty="0" smtClean="0"/>
              <a:t>designed </a:t>
            </a:r>
            <a:r>
              <a:rPr lang="en-US" sz="3600" b="1" dirty="0"/>
              <a:t>to express computations</a:t>
            </a:r>
            <a:r>
              <a:rPr lang="en-US" sz="3600" b="1" dirty="0" smtClean="0"/>
              <a:t>.</a:t>
            </a:r>
          </a:p>
          <a:p>
            <a:pPr marL="0" indent="0" algn="ctr">
              <a:buNone/>
            </a:pPr>
            <a:endParaRPr lang="en-US" sz="3600" b="1" dirty="0"/>
          </a:p>
          <a:p>
            <a:pPr marL="0" indent="0">
              <a:buNone/>
            </a:pPr>
            <a:r>
              <a:rPr lang="en-GB" sz="3600" dirty="0"/>
              <a:t>Formal languages tend to have </a:t>
            </a:r>
            <a:r>
              <a:rPr lang="en-GB" sz="3600" b="1" dirty="0">
                <a:solidFill>
                  <a:srgbClr val="FF0000"/>
                </a:solidFill>
              </a:rPr>
              <a:t>strict rules </a:t>
            </a:r>
            <a:r>
              <a:rPr lang="en-GB" sz="3600" dirty="0"/>
              <a:t>about syntax. For example, 3 + 3 = </a:t>
            </a:r>
            <a:r>
              <a:rPr lang="en-GB" sz="3600" dirty="0" smtClean="0"/>
              <a:t>6 is </a:t>
            </a:r>
            <a:r>
              <a:rPr lang="en-GB" sz="3600" dirty="0"/>
              <a:t>a syntactically correct mathematical statement, but </a:t>
            </a:r>
            <a:r>
              <a:rPr lang="en-GB" sz="3600" b="1" dirty="0">
                <a:solidFill>
                  <a:srgbClr val="FF0000"/>
                </a:solidFill>
              </a:rPr>
              <a:t>3=+6$ is not</a:t>
            </a:r>
            <a:r>
              <a:rPr lang="en-GB" sz="3600" dirty="0"/>
              <a:t>. H2</a:t>
            </a:r>
            <a:r>
              <a:rPr lang="en-GB" sz="3600" baseline="-25000" dirty="0"/>
              <a:t>O</a:t>
            </a:r>
            <a:r>
              <a:rPr lang="en-GB" sz="3600" dirty="0"/>
              <a:t> is </a:t>
            </a:r>
            <a:r>
              <a:rPr lang="en-GB" sz="3600" dirty="0" smtClean="0"/>
              <a:t>a syntactically </a:t>
            </a:r>
            <a:r>
              <a:rPr lang="en-GB" sz="3600" dirty="0"/>
              <a:t>correct chemical name, but </a:t>
            </a:r>
            <a:r>
              <a:rPr lang="en-GB" sz="3600" baseline="-25000" dirty="0"/>
              <a:t>2</a:t>
            </a:r>
            <a:r>
              <a:rPr lang="en-GB" sz="3600" dirty="0"/>
              <a:t>Zz is not.</a:t>
            </a:r>
            <a:endParaRPr lang="en-US" sz="3600" dirty="0" smtClean="0"/>
          </a:p>
        </p:txBody>
      </p:sp>
    </p:spTree>
    <p:extLst>
      <p:ext uri="{BB962C8B-B14F-4D97-AF65-F5344CB8AC3E}">
        <p14:creationId xmlns:p14="http://schemas.microsoft.com/office/powerpoint/2010/main" val="330557969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Formal and natural languages</a:t>
            </a:r>
            <a:endParaRPr lang="en-US" b="1" dirty="0"/>
          </a:p>
        </p:txBody>
      </p:sp>
      <p:sp>
        <p:nvSpPr>
          <p:cNvPr id="3" name="Content Placeholder 2"/>
          <p:cNvSpPr>
            <a:spLocks noGrp="1"/>
          </p:cNvSpPr>
          <p:nvPr>
            <p:ph idx="1"/>
          </p:nvPr>
        </p:nvSpPr>
        <p:spPr>
          <a:xfrm>
            <a:off x="152400" y="1600200"/>
            <a:ext cx="8839200" cy="4525963"/>
          </a:xfrm>
        </p:spPr>
        <p:txBody>
          <a:bodyPr>
            <a:normAutofit/>
          </a:bodyPr>
          <a:lstStyle/>
          <a:p>
            <a:pPr marL="0" indent="0">
              <a:buNone/>
            </a:pPr>
            <a:r>
              <a:rPr lang="en-GB" sz="3600" dirty="0"/>
              <a:t>Syntax rules come in </a:t>
            </a:r>
            <a:r>
              <a:rPr lang="en-GB" sz="3600" b="1" dirty="0">
                <a:solidFill>
                  <a:srgbClr val="FF0000"/>
                </a:solidFill>
              </a:rPr>
              <a:t>two </a:t>
            </a:r>
            <a:r>
              <a:rPr lang="en-GB" sz="3600" b="1" dirty="0" err="1">
                <a:solidFill>
                  <a:srgbClr val="FF0000"/>
                </a:solidFill>
              </a:rPr>
              <a:t>flavors</a:t>
            </a:r>
            <a:r>
              <a:rPr lang="en-GB" sz="3600" dirty="0"/>
              <a:t>, pertaining to </a:t>
            </a:r>
            <a:r>
              <a:rPr lang="en-GB" sz="3600" b="1" dirty="0"/>
              <a:t>tokens</a:t>
            </a:r>
            <a:r>
              <a:rPr lang="en-GB" sz="3600" dirty="0"/>
              <a:t> and </a:t>
            </a:r>
            <a:r>
              <a:rPr lang="en-GB" sz="3600" b="1" dirty="0">
                <a:solidFill>
                  <a:srgbClr val="FF0000"/>
                </a:solidFill>
              </a:rPr>
              <a:t>structure</a:t>
            </a:r>
            <a:r>
              <a:rPr lang="en-GB" sz="3600" dirty="0"/>
              <a:t>. </a:t>
            </a:r>
            <a:r>
              <a:rPr lang="en-GB" sz="3600" b="1" dirty="0">
                <a:solidFill>
                  <a:srgbClr val="FF0000"/>
                </a:solidFill>
              </a:rPr>
              <a:t>Tokens</a:t>
            </a:r>
            <a:r>
              <a:rPr lang="en-GB" sz="3600" dirty="0"/>
              <a:t> </a:t>
            </a:r>
            <a:r>
              <a:rPr lang="en-GB" sz="3600" dirty="0" smtClean="0"/>
              <a:t>are the </a:t>
            </a:r>
            <a:r>
              <a:rPr lang="en-GB" sz="3600" dirty="0"/>
              <a:t>basic elements of the language, such as </a:t>
            </a:r>
            <a:r>
              <a:rPr lang="en-GB" sz="3600" dirty="0" smtClean="0"/>
              <a:t>words, numbers</a:t>
            </a:r>
            <a:r>
              <a:rPr lang="en-GB" sz="3600" dirty="0"/>
              <a:t>, and chemical </a:t>
            </a:r>
            <a:r>
              <a:rPr lang="en-GB" sz="3600" dirty="0" smtClean="0"/>
              <a:t>elements. One </a:t>
            </a:r>
            <a:r>
              <a:rPr lang="en-GB" sz="3600" dirty="0"/>
              <a:t>of the problems with 3=+6$ is that $ is not a </a:t>
            </a:r>
            <a:r>
              <a:rPr lang="en-GB" sz="3600" b="1" dirty="0">
                <a:solidFill>
                  <a:srgbClr val="FF0000"/>
                </a:solidFill>
              </a:rPr>
              <a:t>legal token</a:t>
            </a:r>
            <a:r>
              <a:rPr lang="en-GB" sz="3600" dirty="0"/>
              <a:t> in mathematics (</a:t>
            </a:r>
            <a:r>
              <a:rPr lang="en-GB" sz="3600" dirty="0" smtClean="0"/>
              <a:t>at least </a:t>
            </a:r>
            <a:r>
              <a:rPr lang="en-GB" sz="3600" dirty="0"/>
              <a:t>as far as we know). Similarly, </a:t>
            </a:r>
            <a:r>
              <a:rPr lang="en-GB" sz="3600" baseline="-25000" dirty="0"/>
              <a:t>2</a:t>
            </a:r>
            <a:r>
              <a:rPr lang="en-GB" sz="3600" dirty="0"/>
              <a:t>Zz is not legal because there is no </a:t>
            </a:r>
            <a:r>
              <a:rPr lang="en-GB" sz="3600" dirty="0" smtClean="0"/>
              <a:t>element </a:t>
            </a:r>
            <a:r>
              <a:rPr lang="en-US" sz="3600" dirty="0" smtClean="0"/>
              <a:t>with </a:t>
            </a:r>
            <a:r>
              <a:rPr lang="en-US" sz="3600" dirty="0"/>
              <a:t>the abbreviation </a:t>
            </a:r>
            <a:r>
              <a:rPr lang="en-US" sz="3600" dirty="0" err="1"/>
              <a:t>Zz</a:t>
            </a:r>
            <a:r>
              <a:rPr lang="en-US" sz="3600" dirty="0"/>
              <a:t>.</a:t>
            </a:r>
            <a:endParaRPr lang="en-US" sz="3600" dirty="0" smtClean="0"/>
          </a:p>
        </p:txBody>
      </p:sp>
    </p:spTree>
    <p:extLst>
      <p:ext uri="{BB962C8B-B14F-4D97-AF65-F5344CB8AC3E}">
        <p14:creationId xmlns:p14="http://schemas.microsoft.com/office/powerpoint/2010/main" val="235085339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Formal and natural languages</a:t>
            </a:r>
            <a:endParaRPr lang="en-US" b="1" dirty="0"/>
          </a:p>
        </p:txBody>
      </p:sp>
      <p:sp>
        <p:nvSpPr>
          <p:cNvPr id="3" name="Content Placeholder 2"/>
          <p:cNvSpPr>
            <a:spLocks noGrp="1"/>
          </p:cNvSpPr>
          <p:nvPr>
            <p:ph idx="1"/>
          </p:nvPr>
        </p:nvSpPr>
        <p:spPr>
          <a:xfrm>
            <a:off x="152400" y="1600200"/>
            <a:ext cx="8839200" cy="4525963"/>
          </a:xfrm>
        </p:spPr>
        <p:txBody>
          <a:bodyPr>
            <a:normAutofit/>
          </a:bodyPr>
          <a:lstStyle/>
          <a:p>
            <a:pPr marL="0" indent="0">
              <a:buNone/>
            </a:pPr>
            <a:r>
              <a:rPr lang="en-GB" sz="3600" dirty="0"/>
              <a:t>The second type of syntax error pertains to the </a:t>
            </a:r>
            <a:r>
              <a:rPr lang="en-GB" sz="3600" b="1" dirty="0">
                <a:solidFill>
                  <a:srgbClr val="FF0000"/>
                </a:solidFill>
              </a:rPr>
              <a:t>structure of a </a:t>
            </a:r>
            <a:r>
              <a:rPr lang="en-GB" sz="3600" b="1" dirty="0" smtClean="0">
                <a:solidFill>
                  <a:srgbClr val="FF0000"/>
                </a:solidFill>
              </a:rPr>
              <a:t>statement</a:t>
            </a:r>
            <a:r>
              <a:rPr lang="en-GB" sz="3600" dirty="0" smtClean="0"/>
              <a:t>—that is</a:t>
            </a:r>
            <a:r>
              <a:rPr lang="en-GB" sz="3600" dirty="0"/>
              <a:t>, the way the tokens are arranged. The statement 3=+6$ is structurally </a:t>
            </a:r>
            <a:r>
              <a:rPr lang="en-GB" sz="3600" b="1" dirty="0" smtClean="0">
                <a:solidFill>
                  <a:srgbClr val="FF0000"/>
                </a:solidFill>
              </a:rPr>
              <a:t>illegal</a:t>
            </a:r>
            <a:r>
              <a:rPr lang="en-GB" sz="3600" dirty="0" smtClean="0"/>
              <a:t> because </a:t>
            </a:r>
            <a:r>
              <a:rPr lang="en-GB" sz="3600" dirty="0"/>
              <a:t>you can’t place a plus sign immediately after an equal sign. </a:t>
            </a:r>
            <a:r>
              <a:rPr lang="en-GB" sz="3600" dirty="0" smtClean="0"/>
              <a:t>Similarly, molecular </a:t>
            </a:r>
            <a:r>
              <a:rPr lang="en-GB" sz="3600" dirty="0"/>
              <a:t>formulas have to have subscripts after the element name, not before.</a:t>
            </a:r>
            <a:endParaRPr lang="en-US" sz="3600" dirty="0" smtClean="0"/>
          </a:p>
        </p:txBody>
      </p:sp>
    </p:spTree>
    <p:extLst>
      <p:ext uri="{BB962C8B-B14F-4D97-AF65-F5344CB8AC3E}">
        <p14:creationId xmlns:p14="http://schemas.microsoft.com/office/powerpoint/2010/main" val="247244828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Assignment</a:t>
            </a:r>
            <a:endParaRPr lang="en-US" b="1" dirty="0"/>
          </a:p>
        </p:txBody>
      </p:sp>
      <p:sp>
        <p:nvSpPr>
          <p:cNvPr id="3" name="Content Placeholder 2"/>
          <p:cNvSpPr>
            <a:spLocks noGrp="1"/>
          </p:cNvSpPr>
          <p:nvPr>
            <p:ph idx="1"/>
          </p:nvPr>
        </p:nvSpPr>
        <p:spPr>
          <a:xfrm>
            <a:off x="152400" y="1600200"/>
            <a:ext cx="8839200" cy="4525963"/>
          </a:xfrm>
        </p:spPr>
        <p:txBody>
          <a:bodyPr>
            <a:normAutofit/>
          </a:bodyPr>
          <a:lstStyle/>
          <a:p>
            <a:pPr marL="742950" indent="-742950">
              <a:buFont typeface="+mj-lt"/>
              <a:buAutoNum type="arabicPeriod"/>
            </a:pPr>
            <a:r>
              <a:rPr lang="en-GB" sz="3600" dirty="0" smtClean="0"/>
              <a:t>Install </a:t>
            </a:r>
            <a:r>
              <a:rPr lang="en-GB" sz="3600" dirty="0"/>
              <a:t>P</a:t>
            </a:r>
            <a:r>
              <a:rPr lang="en-GB" sz="3600" dirty="0" smtClean="0"/>
              <a:t>ython Anaconda current version</a:t>
            </a:r>
          </a:p>
          <a:p>
            <a:pPr marL="742950" indent="-742950">
              <a:buFont typeface="+mj-lt"/>
              <a:buAutoNum type="arabicPeriod"/>
            </a:pPr>
            <a:r>
              <a:rPr lang="en-GB" sz="3600" dirty="0" smtClean="0"/>
              <a:t>Start working with command line</a:t>
            </a:r>
          </a:p>
          <a:p>
            <a:pPr marL="742950" indent="-742950">
              <a:buFont typeface="+mj-lt"/>
              <a:buAutoNum type="arabicPeriod"/>
            </a:pPr>
            <a:r>
              <a:rPr lang="en-GB" sz="3600" dirty="0" smtClean="0"/>
              <a:t>Get familiar with different command</a:t>
            </a:r>
          </a:p>
          <a:p>
            <a:pPr marL="742950" indent="-742950">
              <a:buFont typeface="+mj-lt"/>
              <a:buAutoNum type="arabicPeriod"/>
            </a:pPr>
            <a:r>
              <a:rPr lang="en-GB" sz="3600" dirty="0" smtClean="0"/>
              <a:t>I will share the command line crash course for practicing on Lab</a:t>
            </a:r>
          </a:p>
          <a:p>
            <a:pPr marL="0" indent="0">
              <a:buNone/>
            </a:pPr>
            <a:endParaRPr lang="en-US" sz="3600" dirty="0" smtClean="0"/>
          </a:p>
        </p:txBody>
      </p:sp>
    </p:spTree>
    <p:extLst>
      <p:ext uri="{BB962C8B-B14F-4D97-AF65-F5344CB8AC3E}">
        <p14:creationId xmlns:p14="http://schemas.microsoft.com/office/powerpoint/2010/main" val="3748272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1361</TotalTime>
  <Words>3698</Words>
  <Application>Microsoft Office PowerPoint</Application>
  <PresentationFormat>On-screen Show (4:3)</PresentationFormat>
  <Paragraphs>294</Paragraphs>
  <Slides>87</Slides>
  <Notes>0</Notes>
  <HiddenSlides>0</HiddenSlides>
  <MMClips>0</MMClips>
  <ScaleCrop>false</ScaleCrop>
  <HeadingPairs>
    <vt:vector size="4" baseType="variant">
      <vt:variant>
        <vt:lpstr>Theme</vt:lpstr>
      </vt:variant>
      <vt:variant>
        <vt:i4>1</vt:i4>
      </vt:variant>
      <vt:variant>
        <vt:lpstr>Slide Titles</vt:lpstr>
      </vt:variant>
      <vt:variant>
        <vt:i4>87</vt:i4>
      </vt:variant>
    </vt:vector>
  </HeadingPairs>
  <TitlesOfParts>
    <vt:vector size="88" baseType="lpstr">
      <vt:lpstr>Office Theme</vt:lpstr>
      <vt:lpstr>PYTHON PROGRAMMING</vt:lpstr>
      <vt:lpstr>COURSEWORK </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INTRODUCTION</vt:lpstr>
      <vt:lpstr>What is a program?</vt:lpstr>
      <vt:lpstr>What is a program?</vt:lpstr>
      <vt:lpstr>What is a program?</vt:lpstr>
      <vt:lpstr>What is a program?</vt:lpstr>
      <vt:lpstr>What is a program?</vt:lpstr>
      <vt:lpstr>What is a program?</vt:lpstr>
      <vt:lpstr>What is a program?</vt:lpstr>
      <vt:lpstr>What is a program?</vt:lpstr>
      <vt:lpstr>What is debugging?</vt:lpstr>
      <vt:lpstr>What is debugging?</vt:lpstr>
      <vt:lpstr>What is debugging?</vt:lpstr>
      <vt:lpstr>What is debugging?</vt:lpstr>
      <vt:lpstr>What is debugging?</vt:lpstr>
      <vt:lpstr>What is debugging?</vt:lpstr>
      <vt:lpstr>Syntax errors</vt:lpstr>
      <vt:lpstr>Syntax errors</vt:lpstr>
      <vt:lpstr>Syntax errors</vt:lpstr>
      <vt:lpstr>Syntax errors</vt:lpstr>
      <vt:lpstr>Syntax errors</vt:lpstr>
      <vt:lpstr>Syntax errors</vt:lpstr>
      <vt:lpstr>Syntax errors</vt:lpstr>
      <vt:lpstr>Runtime errors</vt:lpstr>
      <vt:lpstr>Runtime errors</vt:lpstr>
      <vt:lpstr>Runtime errors</vt:lpstr>
      <vt:lpstr>Runtime errors</vt:lpstr>
      <vt:lpstr>Runtime errors</vt:lpstr>
      <vt:lpstr>Runtime errors</vt:lpstr>
      <vt:lpstr>Runtime errors</vt:lpstr>
      <vt:lpstr>Runtime errors</vt:lpstr>
      <vt:lpstr>Semantic errors</vt:lpstr>
      <vt:lpstr>Semantic errors</vt:lpstr>
      <vt:lpstr>Semantic errors</vt:lpstr>
      <vt:lpstr>Semantic errors</vt:lpstr>
      <vt:lpstr>Semantic errors</vt:lpstr>
      <vt:lpstr>Semantic errors</vt:lpstr>
      <vt:lpstr>Semantic errors</vt:lpstr>
      <vt:lpstr>Experimental debugging </vt:lpstr>
      <vt:lpstr>Experimental debugging </vt:lpstr>
      <vt:lpstr>Experimental debugging </vt:lpstr>
      <vt:lpstr>Experimental debugging </vt:lpstr>
      <vt:lpstr>Experimental debugging </vt:lpstr>
      <vt:lpstr>Experimental debugging </vt:lpstr>
      <vt:lpstr>Experimental debugging </vt:lpstr>
      <vt:lpstr>Formal and natural languages</vt:lpstr>
      <vt:lpstr>Formal and natural languages</vt:lpstr>
      <vt:lpstr>Formal and natural languages</vt:lpstr>
      <vt:lpstr>Formal and natural languages</vt:lpstr>
      <vt:lpstr>Formal and natural languages</vt:lpstr>
      <vt:lpstr>Formal and natural languages</vt:lpstr>
      <vt:lpstr>Formal and natural languages</vt:lpstr>
      <vt:lpstr>Formal and natural languages</vt:lpstr>
      <vt:lpstr>Formal and natural languages</vt:lpstr>
      <vt:lpstr>Formal and natural languages</vt:lpstr>
      <vt:lpstr>Formal and natural languages</vt:lpstr>
      <vt:lpstr>Assignment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PYTHON PROGRAMMING</dc:title>
  <dc:creator>HP</dc:creator>
  <cp:lastModifiedBy>HP</cp:lastModifiedBy>
  <cp:revision>54</cp:revision>
  <dcterms:created xsi:type="dcterms:W3CDTF">2023-11-21T06:05:59Z</dcterms:created>
  <dcterms:modified xsi:type="dcterms:W3CDTF">2023-11-23T06:37:43Z</dcterms:modified>
</cp:coreProperties>
</file>