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370" r:id="rId4"/>
    <p:sldId id="371" r:id="rId5"/>
    <p:sldId id="268" r:id="rId6"/>
    <p:sldId id="269" r:id="rId7"/>
    <p:sldId id="270" r:id="rId8"/>
    <p:sldId id="272" r:id="rId9"/>
    <p:sldId id="273" r:id="rId10"/>
    <p:sldId id="274" r:id="rId11"/>
    <p:sldId id="372" r:id="rId12"/>
    <p:sldId id="373" r:id="rId13"/>
    <p:sldId id="352" r:id="rId14"/>
    <p:sldId id="275" r:id="rId15"/>
    <p:sldId id="276" r:id="rId16"/>
    <p:sldId id="277" r:id="rId17"/>
    <p:sldId id="353" r:id="rId18"/>
    <p:sldId id="350" r:id="rId19"/>
    <p:sldId id="354" r:id="rId20"/>
    <p:sldId id="401" r:id="rId21"/>
    <p:sldId id="374" r:id="rId22"/>
    <p:sldId id="402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278" r:id="rId32"/>
    <p:sldId id="266" r:id="rId33"/>
    <p:sldId id="258" r:id="rId34"/>
    <p:sldId id="259" r:id="rId35"/>
    <p:sldId id="260" r:id="rId36"/>
    <p:sldId id="261" r:id="rId37"/>
    <p:sldId id="403" r:id="rId38"/>
    <p:sldId id="404" r:id="rId39"/>
    <p:sldId id="262" r:id="rId40"/>
    <p:sldId id="300" r:id="rId41"/>
    <p:sldId id="302" r:id="rId42"/>
    <p:sldId id="303" r:id="rId43"/>
    <p:sldId id="383" r:id="rId44"/>
    <p:sldId id="384" r:id="rId45"/>
    <p:sldId id="351" r:id="rId46"/>
    <p:sldId id="385" r:id="rId47"/>
    <p:sldId id="386" r:id="rId48"/>
    <p:sldId id="387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8" r:id="rId57"/>
    <p:sldId id="399" r:id="rId58"/>
    <p:sldId id="400" r:id="rId59"/>
    <p:sldId id="396" r:id="rId60"/>
    <p:sldId id="308" r:id="rId61"/>
    <p:sldId id="361" r:id="rId62"/>
    <p:sldId id="362" r:id="rId63"/>
    <p:sldId id="363" r:id="rId64"/>
    <p:sldId id="306" r:id="rId65"/>
    <p:sldId id="365" r:id="rId66"/>
    <p:sldId id="309" r:id="rId67"/>
    <p:sldId id="367" r:id="rId68"/>
    <p:sldId id="368" r:id="rId69"/>
    <p:sldId id="369" r:id="rId70"/>
    <p:sldId id="397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7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9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6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1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1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9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8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1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9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7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9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9074D-F033-4158-B7FB-AB7B29B5DECC}" type="datetimeFigureOut">
              <a:rPr lang="en-US" smtClean="0"/>
              <a:t>12/9/2023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2B19A-BC8A-43F5-B947-4A676A37D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8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PYTHON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</a:t>
            </a:r>
          </a:p>
          <a:p>
            <a:r>
              <a:rPr lang="en-US" dirty="0" smtClean="0"/>
              <a:t>SALIM DIWANI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4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In Python, a value is a fundamental piece of </a:t>
            </a:r>
            <a:r>
              <a:rPr lang="en-GB" sz="3600" b="1" dirty="0">
                <a:solidFill>
                  <a:srgbClr val="FF0000"/>
                </a:solidFill>
              </a:rPr>
              <a:t>data</a:t>
            </a:r>
            <a:r>
              <a:rPr lang="en-GB" sz="3600" dirty="0"/>
              <a:t> that a program works with. Values can belong to different </a:t>
            </a:r>
            <a:r>
              <a:rPr lang="en-GB" sz="3600" b="1" dirty="0">
                <a:solidFill>
                  <a:srgbClr val="00FF00"/>
                </a:solidFill>
              </a:rPr>
              <a:t>types</a:t>
            </a:r>
            <a:r>
              <a:rPr lang="en-GB" sz="3600" dirty="0"/>
              <a:t>, and the type of a value determines what </a:t>
            </a:r>
            <a:r>
              <a:rPr lang="en-GB" sz="3600" b="1" dirty="0">
                <a:solidFill>
                  <a:srgbClr val="00FF00"/>
                </a:solidFill>
              </a:rPr>
              <a:t>operations</a:t>
            </a:r>
            <a:r>
              <a:rPr lang="en-GB" sz="3600" dirty="0"/>
              <a:t> can be performed on it. Here are some examples of </a:t>
            </a:r>
            <a:r>
              <a:rPr lang="en-GB" sz="3600" b="1" dirty="0">
                <a:solidFill>
                  <a:srgbClr val="FF0000"/>
                </a:solidFill>
              </a:rPr>
              <a:t>values </a:t>
            </a:r>
            <a:r>
              <a:rPr lang="en-GB" sz="3600" dirty="0"/>
              <a:t>and their </a:t>
            </a:r>
            <a:r>
              <a:rPr lang="en-GB" sz="3600" b="1" dirty="0">
                <a:solidFill>
                  <a:srgbClr val="FF0000"/>
                </a:solidFill>
              </a:rPr>
              <a:t>types</a:t>
            </a:r>
            <a:r>
              <a:rPr lang="en-GB" sz="3600" dirty="0"/>
              <a:t> in Python: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560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610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89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610599" cy="518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80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If you are not sure what type a value has, the interpreter can tell you.</a:t>
            </a:r>
          </a:p>
          <a:p>
            <a:pPr marL="0" indent="0">
              <a:buNone/>
            </a:pPr>
            <a:r>
              <a:rPr lang="en-US" sz="3600" dirty="0" smtClean="0"/>
              <a:t>&gt;&gt;&gt; </a:t>
            </a:r>
            <a:r>
              <a:rPr lang="en-US" sz="3600" dirty="0"/>
              <a:t>type(’Hello, World!’)</a:t>
            </a:r>
          </a:p>
          <a:p>
            <a:pPr marL="0" indent="0">
              <a:buNone/>
            </a:pPr>
            <a:r>
              <a:rPr lang="en-US" sz="3600" dirty="0"/>
              <a:t>&lt;type ’</a:t>
            </a:r>
            <a:r>
              <a:rPr lang="en-US" sz="3600" dirty="0" err="1"/>
              <a:t>str</a:t>
            </a:r>
            <a:r>
              <a:rPr lang="en-US" sz="3600" dirty="0"/>
              <a:t>’&gt;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&gt;&gt;&gt; </a:t>
            </a:r>
            <a:r>
              <a:rPr lang="en-US" sz="3600" dirty="0"/>
              <a:t>type(17)</a:t>
            </a:r>
          </a:p>
          <a:p>
            <a:pPr marL="0" indent="0">
              <a:buNone/>
            </a:pPr>
            <a:r>
              <a:rPr lang="en-US" sz="3600" dirty="0"/>
              <a:t>&lt;type ’</a:t>
            </a:r>
            <a:r>
              <a:rPr lang="en-US" sz="3600" dirty="0" err="1"/>
              <a:t>int</a:t>
            </a:r>
            <a:r>
              <a:rPr lang="en-US" sz="3600" dirty="0"/>
              <a:t>’&gt;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241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lnSpcReduction="10000"/>
          </a:bodyPr>
          <a:lstStyle/>
          <a:p>
            <a:r>
              <a:rPr lang="en-GB" sz="3600" dirty="0"/>
              <a:t>Not surprisingly, </a:t>
            </a:r>
            <a:r>
              <a:rPr lang="en-GB" sz="3600" b="1" dirty="0">
                <a:solidFill>
                  <a:srgbClr val="00FF00"/>
                </a:solidFill>
              </a:rPr>
              <a:t>strings</a:t>
            </a:r>
            <a:r>
              <a:rPr lang="en-GB" sz="3600" dirty="0"/>
              <a:t> belong to the type </a:t>
            </a:r>
            <a:r>
              <a:rPr lang="en-GB" sz="3600" b="1" dirty="0" err="1">
                <a:solidFill>
                  <a:srgbClr val="FF0000"/>
                </a:solidFill>
              </a:rPr>
              <a:t>str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dirty="0"/>
              <a:t>and </a:t>
            </a:r>
            <a:r>
              <a:rPr lang="en-GB" sz="3600" b="1" dirty="0">
                <a:solidFill>
                  <a:srgbClr val="00FF00"/>
                </a:solidFill>
              </a:rPr>
              <a:t>integers </a:t>
            </a:r>
            <a:r>
              <a:rPr lang="en-GB" sz="3600" dirty="0"/>
              <a:t>belong to the </a:t>
            </a:r>
            <a:r>
              <a:rPr lang="en-GB" sz="3600" dirty="0" smtClean="0"/>
              <a:t>type </a:t>
            </a:r>
            <a:r>
              <a:rPr lang="en-GB" sz="3600" b="1" dirty="0" smtClean="0">
                <a:solidFill>
                  <a:srgbClr val="FF0000"/>
                </a:solidFill>
              </a:rPr>
              <a:t>int</a:t>
            </a:r>
            <a:r>
              <a:rPr lang="en-GB" sz="3600" dirty="0"/>
              <a:t>. </a:t>
            </a:r>
            <a:endParaRPr lang="en-GB" sz="3600" dirty="0" smtClean="0"/>
          </a:p>
          <a:p>
            <a:r>
              <a:rPr lang="en-GB" sz="3600" dirty="0" smtClean="0"/>
              <a:t>Less </a:t>
            </a:r>
            <a:r>
              <a:rPr lang="en-GB" sz="3600" dirty="0"/>
              <a:t>obviously, numbers with a </a:t>
            </a:r>
            <a:r>
              <a:rPr lang="en-GB" sz="3600" b="1" dirty="0">
                <a:solidFill>
                  <a:srgbClr val="00FF00"/>
                </a:solidFill>
              </a:rPr>
              <a:t>decimal point </a:t>
            </a:r>
            <a:r>
              <a:rPr lang="en-GB" sz="3600" dirty="0"/>
              <a:t>belong to a type called </a:t>
            </a:r>
            <a:r>
              <a:rPr lang="en-GB" sz="3600" b="1" dirty="0" smtClean="0">
                <a:solidFill>
                  <a:srgbClr val="FF0000"/>
                </a:solidFill>
              </a:rPr>
              <a:t>float</a:t>
            </a:r>
            <a:r>
              <a:rPr lang="en-GB" sz="3600" dirty="0" smtClean="0"/>
              <a:t>, because </a:t>
            </a:r>
            <a:r>
              <a:rPr lang="en-GB" sz="3600" dirty="0"/>
              <a:t>these numbers are represented in a format called </a:t>
            </a:r>
            <a:r>
              <a:rPr lang="en-GB" sz="3600" b="1" dirty="0">
                <a:solidFill>
                  <a:srgbClr val="FF0000"/>
                </a:solidFill>
              </a:rPr>
              <a:t>floating-point</a:t>
            </a:r>
            <a:r>
              <a:rPr lang="en-GB" sz="3600" dirty="0" smtClean="0"/>
              <a:t>.</a:t>
            </a:r>
          </a:p>
          <a:p>
            <a:pPr marL="0" indent="0">
              <a:buNone/>
            </a:pPr>
            <a:r>
              <a:rPr lang="en-US" sz="3600" dirty="0"/>
              <a:t>&gt;&gt;&gt; type(3.2)</a:t>
            </a:r>
          </a:p>
          <a:p>
            <a:pPr marL="0" indent="0">
              <a:buNone/>
            </a:pPr>
            <a:r>
              <a:rPr lang="en-US" sz="3600" dirty="0"/>
              <a:t>&lt;type ’float’&gt;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0552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/>
              <a:t>What about values </a:t>
            </a:r>
            <a:r>
              <a:rPr lang="en-GB" sz="3600" b="1" dirty="0">
                <a:solidFill>
                  <a:srgbClr val="FF0000"/>
                </a:solidFill>
              </a:rPr>
              <a:t>like ’17’ and ’3.2’? </a:t>
            </a:r>
            <a:r>
              <a:rPr lang="en-GB" sz="3600" dirty="0"/>
              <a:t>They look like </a:t>
            </a:r>
            <a:r>
              <a:rPr lang="en-GB" sz="3600" b="1" dirty="0">
                <a:solidFill>
                  <a:srgbClr val="00FF00"/>
                </a:solidFill>
              </a:rPr>
              <a:t>numbers</a:t>
            </a:r>
            <a:r>
              <a:rPr lang="en-GB" sz="3600" dirty="0"/>
              <a:t>, but they </a:t>
            </a:r>
            <a:r>
              <a:rPr lang="en-GB" sz="3600" dirty="0" smtClean="0"/>
              <a:t>are in </a:t>
            </a:r>
            <a:r>
              <a:rPr lang="en-GB" sz="3600" dirty="0"/>
              <a:t>quotation marks like strings.</a:t>
            </a:r>
          </a:p>
          <a:p>
            <a:pPr marL="0" indent="0">
              <a:buNone/>
            </a:pPr>
            <a:r>
              <a:rPr lang="en-US" sz="3600" dirty="0"/>
              <a:t>&gt;&gt;&gt; type(’17’)</a:t>
            </a:r>
          </a:p>
          <a:p>
            <a:pPr marL="0" indent="0">
              <a:buNone/>
            </a:pPr>
            <a:r>
              <a:rPr lang="en-US" sz="3600" dirty="0"/>
              <a:t>&lt;type ’</a:t>
            </a:r>
            <a:r>
              <a:rPr lang="en-US" sz="3600" dirty="0" err="1"/>
              <a:t>str</a:t>
            </a:r>
            <a:r>
              <a:rPr lang="en-US" sz="3600" dirty="0" smtClean="0"/>
              <a:t>’&gt;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&gt;&gt;&gt; type(’3.2’)</a:t>
            </a:r>
          </a:p>
          <a:p>
            <a:pPr marL="0" indent="0">
              <a:buNone/>
            </a:pPr>
            <a:r>
              <a:rPr lang="en-US" sz="3600" dirty="0"/>
              <a:t>&lt;type ’</a:t>
            </a:r>
            <a:r>
              <a:rPr lang="en-US" sz="3600" dirty="0" err="1"/>
              <a:t>str</a:t>
            </a:r>
            <a:r>
              <a:rPr lang="en-US" sz="3600" dirty="0"/>
              <a:t>’&gt;</a:t>
            </a:r>
          </a:p>
          <a:p>
            <a:pPr marL="0" indent="0">
              <a:buNone/>
            </a:pPr>
            <a:r>
              <a:rPr lang="en-US" sz="3600" dirty="0"/>
              <a:t>They’re strings.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79902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GB" sz="3600" dirty="0"/>
              <a:t>When you type a large integer, you might be tempted to use commas </a:t>
            </a:r>
            <a:r>
              <a:rPr lang="en-GB" sz="3600" dirty="0" smtClean="0"/>
              <a:t>between groups </a:t>
            </a:r>
            <a:r>
              <a:rPr lang="en-GB" sz="3600" dirty="0"/>
              <a:t>of </a:t>
            </a:r>
            <a:r>
              <a:rPr lang="en-GB" sz="3600" b="1" dirty="0">
                <a:solidFill>
                  <a:srgbClr val="00FF00"/>
                </a:solidFill>
              </a:rPr>
              <a:t>three digits</a:t>
            </a:r>
            <a:r>
              <a:rPr lang="en-GB" sz="3600" dirty="0"/>
              <a:t>, as in </a:t>
            </a:r>
            <a:r>
              <a:rPr lang="en-GB" sz="3600" b="1" dirty="0">
                <a:solidFill>
                  <a:srgbClr val="FF0000"/>
                </a:solidFill>
              </a:rPr>
              <a:t>1,000,000</a:t>
            </a:r>
            <a:r>
              <a:rPr lang="en-GB" sz="3600" dirty="0"/>
              <a:t>. This is not a legal integer in Python, </a:t>
            </a:r>
            <a:r>
              <a:rPr lang="en-GB" sz="3600" dirty="0" smtClean="0"/>
              <a:t>but it </a:t>
            </a:r>
            <a:r>
              <a:rPr lang="en-GB" sz="3600" dirty="0"/>
              <a:t>is a legal expression:</a:t>
            </a:r>
          </a:p>
          <a:p>
            <a:pPr marL="0" indent="0">
              <a:buNone/>
            </a:pPr>
            <a:r>
              <a:rPr lang="en-US" sz="3600" dirty="0"/>
              <a:t>&gt;&gt;&gt; print 1,000,000</a:t>
            </a:r>
          </a:p>
          <a:p>
            <a:pPr marL="0" indent="0">
              <a:buNone/>
            </a:pPr>
            <a:r>
              <a:rPr lang="en-US" sz="3600" dirty="0"/>
              <a:t>1 0 0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7714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4" y="152400"/>
            <a:ext cx="8229600" cy="990600"/>
          </a:xfrm>
        </p:spPr>
        <p:txBody>
          <a:bodyPr>
            <a:noAutofit/>
          </a:bodyPr>
          <a:lstStyle/>
          <a:p>
            <a:r>
              <a:rPr lang="en-US" sz="7200" b="1" dirty="0"/>
              <a:t>Values and types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754563"/>
          </a:xfrm>
        </p:spPr>
        <p:txBody>
          <a:bodyPr>
            <a:normAutofit/>
          </a:bodyPr>
          <a:lstStyle/>
          <a:p>
            <a:r>
              <a:rPr lang="en-GB" sz="3600" dirty="0"/>
              <a:t>Well, that’s not what we expected at all! Python interprets </a:t>
            </a:r>
            <a:r>
              <a:rPr lang="en-GB" sz="3600" b="1" dirty="0">
                <a:solidFill>
                  <a:srgbClr val="FF0000"/>
                </a:solidFill>
              </a:rPr>
              <a:t>1,000,000</a:t>
            </a:r>
            <a:r>
              <a:rPr lang="en-GB" sz="3600" dirty="0"/>
              <a:t> as </a:t>
            </a:r>
            <a:r>
              <a:rPr lang="en-GB" sz="3600" dirty="0" smtClean="0"/>
              <a:t>a </a:t>
            </a:r>
            <a:r>
              <a:rPr lang="en-GB" sz="3600" b="1" dirty="0" smtClean="0">
                <a:solidFill>
                  <a:srgbClr val="FF0000"/>
                </a:solidFill>
              </a:rPr>
              <a:t>comma-separated</a:t>
            </a:r>
            <a:r>
              <a:rPr lang="en-GB" sz="3600" dirty="0" smtClean="0"/>
              <a:t> </a:t>
            </a:r>
            <a:r>
              <a:rPr lang="en-GB" sz="3600" dirty="0"/>
              <a:t>list of </a:t>
            </a:r>
            <a:r>
              <a:rPr lang="en-GB" sz="3600" b="1" dirty="0">
                <a:solidFill>
                  <a:srgbClr val="FF0000"/>
                </a:solidFill>
              </a:rPr>
              <a:t>three integers</a:t>
            </a:r>
            <a:r>
              <a:rPr lang="en-GB" sz="3600" dirty="0"/>
              <a:t>, which it prints consecutively. </a:t>
            </a:r>
            <a:endParaRPr lang="en-GB" sz="3600" dirty="0" smtClean="0"/>
          </a:p>
          <a:p>
            <a:r>
              <a:rPr lang="en-GB" sz="3600" dirty="0" smtClean="0"/>
              <a:t>This </a:t>
            </a:r>
            <a:r>
              <a:rPr lang="en-GB" sz="3600" dirty="0"/>
              <a:t>is </a:t>
            </a:r>
            <a:r>
              <a:rPr lang="en-GB" sz="3600" dirty="0" smtClean="0"/>
              <a:t>the first </a:t>
            </a:r>
            <a:r>
              <a:rPr lang="en-GB" sz="3600" dirty="0"/>
              <a:t>example we have seen of a </a:t>
            </a:r>
            <a:r>
              <a:rPr lang="en-GB" sz="3600" b="1" dirty="0">
                <a:solidFill>
                  <a:srgbClr val="FF0000"/>
                </a:solidFill>
              </a:rPr>
              <a:t>semantic error</a:t>
            </a:r>
            <a:r>
              <a:rPr lang="en-GB" sz="3600" dirty="0"/>
              <a:t>: the code runs without </a:t>
            </a:r>
            <a:r>
              <a:rPr lang="en-GB" sz="3600" dirty="0" smtClean="0"/>
              <a:t>producing an </a:t>
            </a:r>
            <a:r>
              <a:rPr lang="en-GB" sz="3600" dirty="0"/>
              <a:t>error message, but it doesn’t do the </a:t>
            </a:r>
            <a:r>
              <a:rPr lang="en-GB" sz="3600" b="1" dirty="0">
                <a:solidFill>
                  <a:srgbClr val="FF0000"/>
                </a:solidFill>
              </a:rPr>
              <a:t>“right” </a:t>
            </a:r>
            <a:r>
              <a:rPr lang="en-GB" sz="3600" dirty="0"/>
              <a:t>thing.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0254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Variable is a name that is used to refer to </a:t>
            </a:r>
            <a:r>
              <a:rPr lang="en-US" sz="3600" b="1" dirty="0" smtClean="0">
                <a:solidFill>
                  <a:srgbClr val="FF0000"/>
                </a:solidFill>
              </a:rPr>
              <a:t>memory location</a:t>
            </a:r>
            <a:r>
              <a:rPr lang="en-US" sz="3600" dirty="0" smtClean="0"/>
              <a:t>. Python variable is also known as </a:t>
            </a:r>
            <a:r>
              <a:rPr lang="en-US" sz="3600" b="1" dirty="0" smtClean="0">
                <a:solidFill>
                  <a:srgbClr val="FF0000"/>
                </a:solidFill>
              </a:rPr>
              <a:t>identifier</a:t>
            </a:r>
            <a:r>
              <a:rPr lang="en-US" sz="3600" dirty="0" smtClean="0"/>
              <a:t> and used to hold </a:t>
            </a:r>
            <a:r>
              <a:rPr lang="en-US" sz="3600" b="1" dirty="0" smtClean="0">
                <a:solidFill>
                  <a:srgbClr val="00FF00"/>
                </a:solidFill>
              </a:rPr>
              <a:t>value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In python, we don’t need to specify the </a:t>
            </a:r>
            <a:r>
              <a:rPr lang="en-US" sz="3600" b="1" dirty="0" smtClean="0">
                <a:solidFill>
                  <a:srgbClr val="00FF00"/>
                </a:solidFill>
              </a:rPr>
              <a:t>type of variable</a:t>
            </a:r>
            <a:r>
              <a:rPr lang="en-US" sz="3600" dirty="0" smtClean="0"/>
              <a:t> because python is infer language and smart enough to get variable type.</a:t>
            </a:r>
          </a:p>
        </p:txBody>
      </p:sp>
    </p:spTree>
    <p:extLst>
      <p:ext uri="{BB962C8B-B14F-4D97-AF65-F5344CB8AC3E}">
        <p14:creationId xmlns:p14="http://schemas.microsoft.com/office/powerpoint/2010/main" val="15244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334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600" dirty="0" smtClean="0"/>
              <a:t>	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Python, a variable is 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declared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GB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assigned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a value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using the assignment operator 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. The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variable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is on the </a:t>
            </a:r>
            <a:r>
              <a:rPr lang="en-GB" sz="3600" b="1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left-hand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 side of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the operator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the value being assigned — which can be an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expression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such as 2 + 2 and can even include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other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variables — is on the </a:t>
            </a:r>
            <a:r>
              <a:rPr lang="en-GB" sz="3600" b="1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right-hand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 side:</a:t>
            </a:r>
          </a:p>
        </p:txBody>
      </p:sp>
    </p:spTree>
    <p:extLst>
      <p:ext uri="{BB962C8B-B14F-4D97-AF65-F5344CB8AC3E}">
        <p14:creationId xmlns:p14="http://schemas.microsoft.com/office/powerpoint/2010/main" val="45240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334000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Clr>
                <a:schemeClr val="lt1"/>
              </a:buClr>
              <a:buSzPts val="3200"/>
              <a:buNone/>
            </a:pPr>
            <a:r>
              <a:rPr lang="en-GB" sz="3400" dirty="0" smtClean="0"/>
              <a:t>x </a:t>
            </a:r>
            <a:r>
              <a:rPr lang="en-GB" sz="3400" dirty="0"/>
              <a:t>= 1         	</a:t>
            </a:r>
            <a:r>
              <a:rPr lang="en-GB" sz="3400" dirty="0" smtClean="0">
                <a:solidFill>
                  <a:srgbClr val="00FF00"/>
                </a:solidFill>
              </a:rPr>
              <a:t># </a:t>
            </a:r>
            <a:r>
              <a:rPr lang="en-GB" sz="3400" dirty="0">
                <a:solidFill>
                  <a:srgbClr val="00FF00"/>
                </a:solidFill>
              </a:rPr>
              <a:t>assign variable x the value 1</a:t>
            </a:r>
          </a:p>
          <a:p>
            <a:pPr marL="0" indent="0">
              <a:spcAft>
                <a:spcPts val="600"/>
              </a:spcAft>
              <a:buClr>
                <a:schemeClr val="lt1"/>
              </a:buClr>
              <a:buSzPts val="3200"/>
              <a:buNone/>
            </a:pPr>
            <a:r>
              <a:rPr lang="en-GB" sz="3400" dirty="0"/>
              <a:t>y = x + 5     </a:t>
            </a:r>
            <a:r>
              <a:rPr lang="en-GB" sz="3400" dirty="0" smtClean="0">
                <a:solidFill>
                  <a:srgbClr val="00FF00"/>
                </a:solidFill>
              </a:rPr>
              <a:t># </a:t>
            </a:r>
            <a:r>
              <a:rPr lang="en-GB" sz="3400" dirty="0">
                <a:solidFill>
                  <a:srgbClr val="00FF00"/>
                </a:solidFill>
              </a:rPr>
              <a:t>assign variable y the value of x plus 5</a:t>
            </a:r>
          </a:p>
          <a:p>
            <a:pPr marL="0" indent="0">
              <a:spcAft>
                <a:spcPts val="600"/>
              </a:spcAft>
              <a:buClr>
                <a:schemeClr val="lt1"/>
              </a:buClr>
              <a:buSzPts val="3200"/>
              <a:buNone/>
            </a:pPr>
            <a:r>
              <a:rPr lang="en-GB" sz="3400" dirty="0"/>
              <a:t>z = y         	</a:t>
            </a:r>
            <a:r>
              <a:rPr lang="en-GB" sz="3400" dirty="0" smtClean="0">
                <a:solidFill>
                  <a:srgbClr val="00FF00"/>
                </a:solidFill>
              </a:rPr>
              <a:t># </a:t>
            </a:r>
            <a:r>
              <a:rPr lang="en-GB" sz="3400" dirty="0">
                <a:solidFill>
                  <a:srgbClr val="00FF00"/>
                </a:solidFill>
              </a:rPr>
              <a:t>assign variable z the value of y</a:t>
            </a:r>
          </a:p>
        </p:txBody>
      </p:sp>
    </p:spTree>
    <p:extLst>
      <p:ext uri="{BB962C8B-B14F-4D97-AF65-F5344CB8AC3E}">
        <p14:creationId xmlns:p14="http://schemas.microsoft.com/office/powerpoint/2010/main" val="129784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/>
              <a:t>Example:-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	price = 100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	tax = 18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	total-price = price + tax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	print (total-price)</a:t>
            </a:r>
          </a:p>
          <a:p>
            <a:pPr marL="0" indent="0">
              <a:buNone/>
            </a:pPr>
            <a:r>
              <a:rPr lang="en-GB" sz="3600" dirty="0"/>
              <a:t>	</a:t>
            </a:r>
            <a:r>
              <a:rPr lang="en-GB" sz="3600" dirty="0" smtClean="0"/>
              <a:t>		output = 118</a:t>
            </a:r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6929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&gt;&gt;&gt; message = "What’s up, Doc?"</a:t>
            </a:r>
          </a:p>
          <a:p>
            <a:pPr marL="0" indent="0">
              <a:buNone/>
            </a:pPr>
            <a:r>
              <a:rPr lang="en-US" sz="3600" dirty="0"/>
              <a:t>&gt;&gt;&gt; n = 17</a:t>
            </a:r>
          </a:p>
          <a:p>
            <a:pPr marL="0" indent="0">
              <a:buNone/>
            </a:pPr>
            <a:r>
              <a:rPr lang="en-US" sz="3600" dirty="0"/>
              <a:t>&gt;&gt;&gt; pi = </a:t>
            </a:r>
            <a:r>
              <a:rPr lang="en-US" sz="3600" dirty="0" smtClean="0"/>
              <a:t>3.14159</a:t>
            </a:r>
            <a:endParaRPr lang="en-GB" sz="3600" dirty="0"/>
          </a:p>
          <a:p>
            <a:r>
              <a:rPr lang="en-GB" sz="3600" dirty="0" smtClean="0"/>
              <a:t>The </a:t>
            </a:r>
            <a:r>
              <a:rPr lang="en-GB" sz="3600" dirty="0"/>
              <a:t>first assigns the </a:t>
            </a:r>
            <a:r>
              <a:rPr lang="en-GB" sz="3600" b="1" dirty="0">
                <a:solidFill>
                  <a:srgbClr val="FF0000"/>
                </a:solidFill>
              </a:rPr>
              <a:t>string</a:t>
            </a:r>
            <a:r>
              <a:rPr lang="en-GB" sz="3600" dirty="0"/>
              <a:t> "What’s </a:t>
            </a:r>
            <a:r>
              <a:rPr lang="en-GB" sz="3600" dirty="0" smtClean="0"/>
              <a:t>up, Doc</a:t>
            </a:r>
            <a:r>
              <a:rPr lang="en-GB" sz="3600" dirty="0"/>
              <a:t>?" to a new variable named message. </a:t>
            </a:r>
            <a:endParaRPr lang="en-GB" sz="3600" dirty="0" smtClean="0"/>
          </a:p>
          <a:p>
            <a:r>
              <a:rPr lang="en-GB" sz="3600" dirty="0" smtClean="0"/>
              <a:t>The </a:t>
            </a:r>
            <a:r>
              <a:rPr lang="en-GB" sz="3600" dirty="0"/>
              <a:t>second gives the </a:t>
            </a:r>
            <a:r>
              <a:rPr lang="en-GB" sz="3600" b="1" dirty="0">
                <a:solidFill>
                  <a:srgbClr val="FF0000"/>
                </a:solidFill>
              </a:rPr>
              <a:t>integer</a:t>
            </a:r>
            <a:r>
              <a:rPr lang="en-GB" sz="3600" dirty="0"/>
              <a:t> 17 to n,</a:t>
            </a:r>
          </a:p>
          <a:p>
            <a:r>
              <a:rPr lang="en-GB" sz="3600" dirty="0"/>
              <a:t>T</a:t>
            </a:r>
            <a:r>
              <a:rPr lang="en-GB" sz="3600" dirty="0" smtClean="0"/>
              <a:t>he </a:t>
            </a:r>
            <a:r>
              <a:rPr lang="en-GB" sz="3600" dirty="0"/>
              <a:t>third gives the </a:t>
            </a:r>
            <a:r>
              <a:rPr lang="en-GB" sz="3600" b="1" dirty="0">
                <a:solidFill>
                  <a:srgbClr val="FF0000"/>
                </a:solidFill>
              </a:rPr>
              <a:t>floating-point</a:t>
            </a:r>
            <a:r>
              <a:rPr lang="en-GB" sz="3600" dirty="0"/>
              <a:t> number 3.14159 to pi.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1182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525963"/>
          </a:xfrm>
        </p:spPr>
        <p:txBody>
          <a:bodyPr>
            <a:normAutofit/>
          </a:bodyPr>
          <a:lstStyle/>
          <a:p>
            <a:r>
              <a:rPr lang="en-GB" sz="3600" dirty="0"/>
              <a:t>A common way to represent variables on paper is to write the name with an </a:t>
            </a:r>
            <a:r>
              <a:rPr lang="en-GB" sz="3600" b="1" dirty="0" smtClean="0">
                <a:solidFill>
                  <a:srgbClr val="FF0000"/>
                </a:solidFill>
              </a:rPr>
              <a:t>arrow pointing </a:t>
            </a:r>
            <a:r>
              <a:rPr lang="en-GB" sz="3600" dirty="0"/>
              <a:t>to the </a:t>
            </a:r>
            <a:r>
              <a:rPr lang="en-GB" sz="3600" b="1" dirty="0">
                <a:solidFill>
                  <a:srgbClr val="FF0000"/>
                </a:solidFill>
              </a:rPr>
              <a:t>variable’s value</a:t>
            </a:r>
            <a:r>
              <a:rPr lang="en-GB" sz="3600" dirty="0"/>
              <a:t>. </a:t>
            </a:r>
            <a:endParaRPr lang="en-GB" sz="3600" dirty="0" smtClean="0"/>
          </a:p>
          <a:p>
            <a:r>
              <a:rPr lang="en-GB" sz="3600" dirty="0" smtClean="0"/>
              <a:t>This </a:t>
            </a:r>
            <a:r>
              <a:rPr lang="en-GB" sz="3600" dirty="0"/>
              <a:t>kind of figure is called a </a:t>
            </a:r>
            <a:r>
              <a:rPr lang="en-GB" sz="3600" b="1" dirty="0">
                <a:solidFill>
                  <a:srgbClr val="FF0000"/>
                </a:solidFill>
              </a:rPr>
              <a:t>state </a:t>
            </a:r>
            <a:r>
              <a:rPr lang="en-GB" sz="3600" b="1" dirty="0" smtClean="0">
                <a:solidFill>
                  <a:srgbClr val="FF0000"/>
                </a:solidFill>
              </a:rPr>
              <a:t>diagram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69342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5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639762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How Variables Works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 x = 10				</a:t>
            </a:r>
          </a:p>
          <a:p>
            <a:pPr marL="0" indent="0">
              <a:buNone/>
            </a:pPr>
            <a:r>
              <a:rPr lang="en-US" sz="3600" dirty="0"/>
              <a:t>y</a:t>
            </a:r>
            <a:r>
              <a:rPr lang="en-US" sz="3600" dirty="0" smtClean="0"/>
              <a:t> = geeks	</a:t>
            </a:r>
          </a:p>
          <a:p>
            <a:pPr marL="0" indent="0">
              <a:buNone/>
            </a:pPr>
            <a:r>
              <a:rPr lang="en-US" sz="3600" dirty="0"/>
              <a:t>z</a:t>
            </a:r>
            <a:r>
              <a:rPr lang="en-US" sz="3600" dirty="0" smtClean="0"/>
              <a:t> = 20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If we say, w = z</a:t>
            </a:r>
          </a:p>
          <a:p>
            <a:pPr marL="0" indent="0">
              <a:buNone/>
            </a:pPr>
            <a:r>
              <a:rPr lang="en-US" sz="3600" dirty="0" smtClean="0"/>
              <a:t>	then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462462" y="1066800"/>
            <a:ext cx="1066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4462462" y="2057400"/>
            <a:ext cx="123348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geeks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4545806" y="3152775"/>
            <a:ext cx="1066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20</a:t>
            </a:r>
            <a:endParaRPr lang="en-US" sz="36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529262" y="1504950"/>
            <a:ext cx="7286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612606" y="3524249"/>
            <a:ext cx="7286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745954" y="2514600"/>
            <a:ext cx="7286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13050" y="914400"/>
            <a:ext cx="484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x</a:t>
            </a:r>
            <a:endParaRPr lang="en-US" sz="5400" dirty="0"/>
          </a:p>
        </p:txBody>
      </p:sp>
      <p:sp>
        <p:nvSpPr>
          <p:cNvPr id="16" name="TextBox 15"/>
          <p:cNvSpPr txBox="1"/>
          <p:nvPr/>
        </p:nvSpPr>
        <p:spPr>
          <a:xfrm>
            <a:off x="6644155" y="1981200"/>
            <a:ext cx="4988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y</a:t>
            </a:r>
            <a:endParaRPr lang="en-US" sz="5400" dirty="0"/>
          </a:p>
        </p:txBody>
      </p:sp>
      <p:sp>
        <p:nvSpPr>
          <p:cNvPr id="17" name="TextBox 16"/>
          <p:cNvSpPr txBox="1"/>
          <p:nvPr/>
        </p:nvSpPr>
        <p:spPr>
          <a:xfrm>
            <a:off x="6489371" y="2971800"/>
            <a:ext cx="4587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z</a:t>
            </a:r>
            <a:endParaRPr lang="en-US" sz="5400" dirty="0"/>
          </a:p>
        </p:txBody>
      </p:sp>
      <p:sp>
        <p:nvSpPr>
          <p:cNvPr id="19" name="Rectangle 18"/>
          <p:cNvSpPr/>
          <p:nvPr/>
        </p:nvSpPr>
        <p:spPr>
          <a:xfrm>
            <a:off x="4545806" y="4572000"/>
            <a:ext cx="1066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20</a:t>
            </a:r>
            <a:endParaRPr lang="en-US" sz="36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5584388" y="5257800"/>
            <a:ext cx="890228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605462" y="4419600"/>
            <a:ext cx="707588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25874" y="3872507"/>
            <a:ext cx="4587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z</a:t>
            </a:r>
            <a:endParaRPr lang="en-US" sz="5400" dirty="0"/>
          </a:p>
        </p:txBody>
      </p:sp>
      <p:sp>
        <p:nvSpPr>
          <p:cNvPr id="23" name="TextBox 22"/>
          <p:cNvSpPr txBox="1"/>
          <p:nvPr/>
        </p:nvSpPr>
        <p:spPr>
          <a:xfrm>
            <a:off x="6548568" y="5257800"/>
            <a:ext cx="6799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w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16292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639762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How Variables Works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 but if, w = 30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Print (x)				10</a:t>
            </a:r>
          </a:p>
          <a:p>
            <a:pPr marL="0" indent="0">
              <a:buNone/>
            </a:pPr>
            <a:r>
              <a:rPr lang="en-US" sz="3600" dirty="0" smtClean="0"/>
              <a:t>Print (y)				geeks</a:t>
            </a:r>
          </a:p>
          <a:p>
            <a:pPr marL="0" indent="0">
              <a:buNone/>
            </a:pPr>
            <a:r>
              <a:rPr lang="en-US" sz="3600" dirty="0" smtClean="0"/>
              <a:t>Print (z)				20</a:t>
            </a:r>
          </a:p>
          <a:p>
            <a:pPr marL="0" indent="0">
              <a:buNone/>
            </a:pPr>
            <a:r>
              <a:rPr lang="en-US" sz="3600" dirty="0" smtClean="0"/>
              <a:t>Print (w)				30</a:t>
            </a:r>
          </a:p>
        </p:txBody>
      </p:sp>
      <p:sp>
        <p:nvSpPr>
          <p:cNvPr id="7" name="Rectangle 6"/>
          <p:cNvSpPr/>
          <p:nvPr/>
        </p:nvSpPr>
        <p:spPr>
          <a:xfrm>
            <a:off x="4462462" y="1066800"/>
            <a:ext cx="1066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529262" y="1504950"/>
            <a:ext cx="7286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13050" y="914400"/>
            <a:ext cx="6799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19357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Note: using a </a:t>
            </a:r>
            <a:r>
              <a:rPr lang="en-US" sz="3600" b="1" dirty="0" smtClean="0">
                <a:solidFill>
                  <a:srgbClr val="FF0000"/>
                </a:solidFill>
              </a:rPr>
              <a:t>variable</a:t>
            </a:r>
            <a:r>
              <a:rPr lang="en-US" sz="3600" dirty="0" smtClean="0"/>
              <a:t> without assigning it cause error </a:t>
            </a:r>
          </a:p>
          <a:p>
            <a:pPr marL="0" indent="0">
              <a:buNone/>
            </a:pPr>
            <a:r>
              <a:rPr lang="en-US" sz="3600" b="1" dirty="0" smtClean="0"/>
              <a:t>Example:-</a:t>
            </a:r>
          </a:p>
          <a:p>
            <a:pPr marL="0" indent="0">
              <a:buNone/>
            </a:pPr>
            <a:r>
              <a:rPr lang="en-US" sz="3600" dirty="0" smtClean="0"/>
              <a:t>print (x)</a:t>
            </a:r>
          </a:p>
          <a:p>
            <a:pPr marL="0" indent="0">
              <a:buNone/>
            </a:pPr>
            <a:r>
              <a:rPr lang="en-US" sz="3600" dirty="0" smtClean="0"/>
              <a:t>output: Name Error: name ‘x’ is not assigned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6006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Variables are fundamental to programming for two </a:t>
            </a:r>
            <a:r>
              <a:rPr lang="en-GB" sz="3600" dirty="0" smtClean="0"/>
              <a:t>reasons</a:t>
            </a:r>
            <a:r>
              <a:rPr lang="en-GB" sz="3600" dirty="0"/>
              <a:t>:</a:t>
            </a:r>
          </a:p>
          <a:p>
            <a:pPr marL="514350" indent="-514350">
              <a:buAutoNum type="arabicPeriod"/>
            </a:pPr>
            <a:r>
              <a:rPr lang="en-GB" sz="3600" b="1" dirty="0"/>
              <a:t>Variables keep values accessible: </a:t>
            </a:r>
          </a:p>
          <a:p>
            <a:pPr marL="0" indent="0">
              <a:buNone/>
            </a:pPr>
            <a:r>
              <a:rPr lang="en-GB" sz="3600" dirty="0"/>
              <a:t>For example, you can assign the result of some </a:t>
            </a:r>
            <a:r>
              <a:rPr lang="en-GB" sz="3600" dirty="0" smtClean="0"/>
              <a:t>time-consuming </a:t>
            </a:r>
            <a:r>
              <a:rPr lang="en-GB" sz="3600" dirty="0"/>
              <a:t>operation to a variable so that </a:t>
            </a:r>
            <a:r>
              <a:rPr lang="en-GB" sz="3600" dirty="0" smtClean="0"/>
              <a:t>your </a:t>
            </a:r>
            <a:r>
              <a:rPr lang="en-GB" sz="3600" dirty="0"/>
              <a:t>program does not have to perform the </a:t>
            </a:r>
            <a:r>
              <a:rPr lang="en-GB" sz="3600" dirty="0" smtClean="0"/>
              <a:t>operation </a:t>
            </a:r>
            <a:r>
              <a:rPr lang="en-GB" sz="3600" dirty="0"/>
              <a:t>each time you need to use the result.</a:t>
            </a:r>
          </a:p>
        </p:txBody>
      </p:sp>
    </p:spTree>
    <p:extLst>
      <p:ext uri="{BB962C8B-B14F-4D97-AF65-F5344CB8AC3E}">
        <p14:creationId xmlns:p14="http://schemas.microsoft.com/office/powerpoint/2010/main" val="378759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39199" cy="556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4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2</a:t>
            </a:r>
            <a:r>
              <a:rPr lang="en-GB" sz="3600" dirty="0"/>
              <a:t>. </a:t>
            </a:r>
            <a:r>
              <a:rPr lang="en-GB" sz="3600" b="1" dirty="0"/>
              <a:t>Variables give values context: </a:t>
            </a:r>
          </a:p>
          <a:p>
            <a:pPr marL="0" indent="0">
              <a:buNone/>
            </a:pPr>
            <a:r>
              <a:rPr lang="en-GB" sz="3600" dirty="0"/>
              <a:t>The number 28 could mean lots of different </a:t>
            </a:r>
            <a:r>
              <a:rPr lang="en-GB" sz="3600" dirty="0" smtClean="0"/>
              <a:t>things, such </a:t>
            </a:r>
            <a:r>
              <a:rPr lang="en-GB" sz="3600" dirty="0"/>
              <a:t>as the number of students in a class, the </a:t>
            </a:r>
            <a:r>
              <a:rPr lang="en-GB" sz="3600" dirty="0" smtClean="0"/>
              <a:t>number </a:t>
            </a:r>
            <a:r>
              <a:rPr lang="en-GB" sz="3600" dirty="0"/>
              <a:t>of times a user has accessed a website, </a:t>
            </a:r>
            <a:r>
              <a:rPr lang="en-GB" sz="3600" dirty="0" smtClean="0"/>
              <a:t>and </a:t>
            </a:r>
            <a:r>
              <a:rPr lang="en-GB" sz="3600" dirty="0"/>
              <a:t>so on. Giving the value </a:t>
            </a:r>
            <a:r>
              <a:rPr lang="en-GB" sz="3600" b="1" dirty="0">
                <a:solidFill>
                  <a:srgbClr val="FF0000"/>
                </a:solidFill>
              </a:rPr>
              <a:t>28 </a:t>
            </a:r>
            <a:r>
              <a:rPr lang="en-GB" sz="3600" dirty="0"/>
              <a:t>a name like </a:t>
            </a:r>
            <a:r>
              <a:rPr lang="en-GB" sz="3600" b="1" dirty="0" err="1" smtClean="0">
                <a:solidFill>
                  <a:srgbClr val="00FF00"/>
                </a:solidFill>
              </a:rPr>
              <a:t>num_students</a:t>
            </a:r>
            <a:r>
              <a:rPr lang="en-GB" sz="3600" dirty="0" smtClean="0"/>
              <a:t> </a:t>
            </a:r>
            <a:r>
              <a:rPr lang="en-GB" sz="3600" dirty="0"/>
              <a:t>makes the meaning of the value </a:t>
            </a:r>
            <a:r>
              <a:rPr lang="en-GB" sz="3600" dirty="0" smtClean="0"/>
              <a:t>clear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187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7200" b="1" dirty="0"/>
              <a:t>Variables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839199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9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Rules for Valid Variables Names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600" dirty="0" smtClean="0"/>
              <a:t>	Variable </a:t>
            </a:r>
            <a:r>
              <a:rPr lang="en-GB" sz="3600" dirty="0"/>
              <a:t>names can be as </a:t>
            </a:r>
            <a:r>
              <a:rPr lang="en-GB" sz="3600" b="1" dirty="0">
                <a:solidFill>
                  <a:srgbClr val="FF0000"/>
                </a:solidFill>
              </a:rPr>
              <a:t>long or as short </a:t>
            </a:r>
            <a:r>
              <a:rPr lang="en-GB" sz="3600" dirty="0"/>
              <a:t>as you </a:t>
            </a:r>
            <a:r>
              <a:rPr lang="en-GB" sz="3600" dirty="0" smtClean="0"/>
              <a:t>like</a:t>
            </a:r>
            <a:r>
              <a:rPr lang="en-GB" sz="3600" dirty="0"/>
              <a:t>, but there are a few rules that you must </a:t>
            </a:r>
            <a:r>
              <a:rPr lang="en-GB" sz="3600" dirty="0" smtClean="0"/>
              <a:t>follow. Variable </a:t>
            </a:r>
            <a:r>
              <a:rPr lang="en-GB" sz="3600" dirty="0"/>
              <a:t>names may contain </a:t>
            </a:r>
            <a:r>
              <a:rPr lang="en-GB" sz="3600" b="1" dirty="0">
                <a:solidFill>
                  <a:srgbClr val="FF0000"/>
                </a:solidFill>
              </a:rPr>
              <a:t>uppercase </a:t>
            </a:r>
            <a:r>
              <a:rPr lang="en-GB" sz="3600" dirty="0"/>
              <a:t>and </a:t>
            </a:r>
            <a:r>
              <a:rPr lang="en-GB" sz="3600" b="1" dirty="0" smtClean="0">
                <a:solidFill>
                  <a:srgbClr val="FF0000"/>
                </a:solidFill>
              </a:rPr>
              <a:t>lowercase </a:t>
            </a:r>
            <a:r>
              <a:rPr lang="en-GB" sz="3600" dirty="0"/>
              <a:t>letters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>
                <a:solidFill>
                  <a:srgbClr val="00FF00"/>
                </a:solidFill>
              </a:rPr>
              <a:t>(A–Z, a–z), </a:t>
            </a:r>
            <a:r>
              <a:rPr lang="en-GB" sz="3600" dirty="0"/>
              <a:t>digits </a:t>
            </a:r>
            <a:r>
              <a:rPr lang="en-GB" sz="3600" b="1" dirty="0">
                <a:solidFill>
                  <a:srgbClr val="00FF00"/>
                </a:solidFill>
              </a:rPr>
              <a:t>(0–9), </a:t>
            </a:r>
            <a:r>
              <a:rPr lang="en-GB" sz="3600" dirty="0"/>
              <a:t>and </a:t>
            </a:r>
            <a:r>
              <a:rPr lang="en-GB" sz="3600" dirty="0" smtClean="0"/>
              <a:t>underscores </a:t>
            </a:r>
            <a:r>
              <a:rPr lang="en-GB" sz="3600" b="1" dirty="0">
                <a:solidFill>
                  <a:srgbClr val="00FF00"/>
                </a:solidFill>
              </a:rPr>
              <a:t>(_)</a:t>
            </a:r>
            <a:r>
              <a:rPr lang="en-GB" sz="3600" dirty="0"/>
              <a:t>, but </a:t>
            </a:r>
            <a:r>
              <a:rPr lang="en-GB" sz="3600" dirty="0" smtClean="0"/>
              <a:t>they cannot </a:t>
            </a:r>
            <a:r>
              <a:rPr lang="en-GB" sz="3600" dirty="0"/>
              <a:t>begin with a </a:t>
            </a:r>
            <a:r>
              <a:rPr lang="en-GB" sz="3600" b="1" dirty="0">
                <a:solidFill>
                  <a:srgbClr val="FF0000"/>
                </a:solidFill>
              </a:rPr>
              <a:t>digit</a:t>
            </a:r>
            <a:r>
              <a:rPr lang="en-GB" sz="3600" dirty="0"/>
              <a:t>.</a:t>
            </a:r>
            <a:endParaRPr lang="en-US" sz="3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91802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Rules for Valid Variables Names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600" dirty="0" smtClean="0"/>
              <a:t>	</a:t>
            </a:r>
            <a:r>
              <a:rPr lang="en-GB" dirty="0"/>
              <a:t>For example, each of the following is a </a:t>
            </a:r>
            <a:r>
              <a:rPr lang="en-GB" dirty="0" smtClean="0"/>
              <a:t>valid Python </a:t>
            </a:r>
            <a:r>
              <a:rPr lang="en-GB" dirty="0"/>
              <a:t>variable name: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string1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_a1p4a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err="1"/>
              <a:t>list_of_names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531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Rules for Valid Variables Names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 smtClean="0"/>
              <a:t>The </a:t>
            </a:r>
            <a:r>
              <a:rPr lang="en-GB" dirty="0"/>
              <a:t>following aren’t valid variable names because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 they start with a digit: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9lives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99_balloons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2beOrNot2Be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4931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Rules for Valid Variables Names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In addition to English letters and digits, Python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variable names may contain many different valid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Unicode characters. </a:t>
            </a:r>
            <a:r>
              <a:rPr lang="en-GB" b="1" dirty="0">
                <a:solidFill>
                  <a:srgbClr val="FF0000"/>
                </a:solidFill>
              </a:rPr>
              <a:t>Unicode</a:t>
            </a:r>
            <a:r>
              <a:rPr lang="en-GB" dirty="0"/>
              <a:t> is a standard for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digitally representing characters used in most of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the world’s writing systems. That means variable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names can contain letters from non-English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alphabets, such as decorated letters like </a:t>
            </a:r>
            <a:r>
              <a:rPr lang="en-GB" b="1" dirty="0">
                <a:solidFill>
                  <a:srgbClr val="FF0000"/>
                </a:solidFill>
              </a:rPr>
              <a:t>é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ü</a:t>
            </a:r>
            <a:r>
              <a:rPr lang="en-GB" dirty="0"/>
              <a:t>,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and even </a:t>
            </a:r>
            <a:r>
              <a:rPr lang="en-GB" b="1" dirty="0">
                <a:solidFill>
                  <a:srgbClr val="FF0000"/>
                </a:solidFill>
              </a:rPr>
              <a:t>Chinese</a:t>
            </a:r>
            <a:r>
              <a:rPr lang="en-GB" dirty="0"/>
              <a:t>, </a:t>
            </a:r>
            <a:r>
              <a:rPr lang="en-GB" b="1" dirty="0">
                <a:solidFill>
                  <a:srgbClr val="FF0000"/>
                </a:solidFill>
              </a:rPr>
              <a:t>Japanese</a:t>
            </a:r>
            <a:r>
              <a:rPr lang="en-GB" dirty="0"/>
              <a:t>, and </a:t>
            </a:r>
            <a:r>
              <a:rPr lang="en-GB" b="1" dirty="0">
                <a:solidFill>
                  <a:srgbClr val="FF0000"/>
                </a:solidFill>
              </a:rPr>
              <a:t>Arabic</a:t>
            </a:r>
            <a:r>
              <a:rPr lang="en-GB" dirty="0"/>
              <a:t> </a:t>
            </a:r>
            <a:r>
              <a:rPr lang="en-GB" dirty="0" smtClean="0"/>
              <a:t>symbols.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915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Rules for Valid Variables Names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334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However, not every system can display </a:t>
            </a:r>
            <a:r>
              <a:rPr lang="en-GB" b="1" dirty="0">
                <a:solidFill>
                  <a:srgbClr val="FF0000"/>
                </a:solidFill>
              </a:rPr>
              <a:t>decorated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characters, so it’s a good idea to avoid them if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you’re going to share your code with people in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different regions.</a:t>
            </a:r>
          </a:p>
        </p:txBody>
      </p:sp>
    </p:spTree>
    <p:extLst>
      <p:ext uri="{BB962C8B-B14F-4D97-AF65-F5344CB8AC3E}">
        <p14:creationId xmlns:p14="http://schemas.microsoft.com/office/powerpoint/2010/main" val="268162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GB" sz="6000" b="1" dirty="0"/>
              <a:t>Descriptive Names 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8674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/>
              <a:t>	</a:t>
            </a:r>
            <a:r>
              <a:rPr lang="en-GB" b="1" dirty="0" smtClean="0">
                <a:solidFill>
                  <a:srgbClr val="FF0000"/>
                </a:solidFill>
              </a:rPr>
              <a:t>Descriptive</a:t>
            </a:r>
            <a:r>
              <a:rPr lang="en-GB" dirty="0" smtClean="0"/>
              <a:t> </a:t>
            </a:r>
            <a:r>
              <a:rPr lang="en-GB" dirty="0"/>
              <a:t>variable names are essential, especially for </a:t>
            </a:r>
            <a:r>
              <a:rPr lang="en-GB" b="1" dirty="0" smtClean="0">
                <a:solidFill>
                  <a:srgbClr val="00FF00"/>
                </a:solidFill>
              </a:rPr>
              <a:t>complex</a:t>
            </a:r>
            <a:r>
              <a:rPr lang="en-GB" dirty="0" smtClean="0"/>
              <a:t> </a:t>
            </a:r>
            <a:r>
              <a:rPr lang="en-GB" dirty="0"/>
              <a:t>programs. Writing descriptive names often </a:t>
            </a:r>
            <a:r>
              <a:rPr lang="en-GB" dirty="0" smtClean="0"/>
              <a:t>requires </a:t>
            </a:r>
            <a:r>
              <a:rPr lang="en-GB" dirty="0"/>
              <a:t>using multiple words. Don’t be afraid to use </a:t>
            </a:r>
            <a:r>
              <a:rPr lang="en-GB" b="1" dirty="0" smtClean="0">
                <a:solidFill>
                  <a:srgbClr val="FF0000"/>
                </a:solidFill>
              </a:rPr>
              <a:t>long variable </a:t>
            </a:r>
            <a:r>
              <a:rPr lang="en-GB" dirty="0"/>
              <a:t>names. In the following example, the value </a:t>
            </a:r>
            <a:r>
              <a:rPr lang="en-GB" dirty="0" smtClean="0"/>
              <a:t>3600 </a:t>
            </a:r>
            <a:r>
              <a:rPr lang="en-GB" dirty="0"/>
              <a:t>is assigned to the variable s: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US" b="1" dirty="0">
                <a:solidFill>
                  <a:srgbClr val="FF0000"/>
                </a:solidFill>
              </a:rPr>
              <a:t>s = 3600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dirty="0" smtClean="0"/>
              <a:t>	The </a:t>
            </a:r>
            <a:r>
              <a:rPr lang="en-GB" dirty="0"/>
              <a:t>name </a:t>
            </a:r>
            <a:r>
              <a:rPr lang="en-GB" b="1" dirty="0">
                <a:solidFill>
                  <a:srgbClr val="FF0000"/>
                </a:solidFill>
              </a:rPr>
              <a:t>s</a:t>
            </a:r>
            <a:r>
              <a:rPr lang="en-GB" dirty="0"/>
              <a:t> is totally ambiguous. Using a full word </a:t>
            </a:r>
            <a:r>
              <a:rPr lang="en-GB" dirty="0" smtClean="0"/>
              <a:t>makes it </a:t>
            </a:r>
            <a:r>
              <a:rPr lang="en-GB" dirty="0"/>
              <a:t>a lot easier to understand what the code means: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b="1" dirty="0">
                <a:solidFill>
                  <a:srgbClr val="FF0000"/>
                </a:solidFill>
              </a:rPr>
              <a:t>seconds = 3600</a:t>
            </a:r>
          </a:p>
        </p:txBody>
      </p:sp>
    </p:spTree>
    <p:extLst>
      <p:ext uri="{BB962C8B-B14F-4D97-AF65-F5344CB8AC3E}">
        <p14:creationId xmlns:p14="http://schemas.microsoft.com/office/powerpoint/2010/main" val="351575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b="1" dirty="0"/>
              <a:t>Python Variable Naming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In </a:t>
            </a:r>
            <a:r>
              <a:rPr lang="en-GB" sz="3600" dirty="0"/>
              <a:t>many programming languages, it’s common to </a:t>
            </a:r>
            <a:r>
              <a:rPr lang="en-GB" sz="3600" dirty="0" smtClean="0"/>
              <a:t>write </a:t>
            </a:r>
            <a:r>
              <a:rPr lang="en-GB" sz="3600" dirty="0"/>
              <a:t>variable names in </a:t>
            </a:r>
            <a:r>
              <a:rPr lang="en-GB" sz="3600" dirty="0" err="1"/>
              <a:t>mixedCase</a:t>
            </a:r>
            <a:r>
              <a:rPr lang="en-GB" sz="3600" dirty="0"/>
              <a:t>. </a:t>
            </a: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</a:rPr>
              <a:t>Example, </a:t>
            </a:r>
            <a:r>
              <a:rPr lang="en-US" sz="3600" b="1" dirty="0" err="1">
                <a:solidFill>
                  <a:srgbClr val="FF0000"/>
                </a:solidFill>
              </a:rPr>
              <a:t>numStudents</a:t>
            </a:r>
            <a:r>
              <a:rPr lang="en-US" sz="3600" b="1" dirty="0">
                <a:solidFill>
                  <a:srgbClr val="FF0000"/>
                </a:solidFill>
              </a:rPr>
              <a:t> and </a:t>
            </a:r>
            <a:r>
              <a:rPr lang="en-US" sz="3600" b="1" dirty="0" err="1">
                <a:solidFill>
                  <a:srgbClr val="FF0000"/>
                </a:solidFill>
              </a:rPr>
              <a:t>listOfNames</a:t>
            </a:r>
            <a:endParaRPr lang="en-US" sz="3600" b="1" dirty="0">
              <a:solidFill>
                <a:srgbClr val="FF0000"/>
              </a:solidFill>
            </a:endParaRPr>
          </a:p>
          <a:p>
            <a:endParaRPr lang="en-US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600" dirty="0"/>
              <a:t>In Python, however, it’s more common </a:t>
            </a:r>
            <a:r>
              <a:rPr lang="en-GB" sz="3600" dirty="0" smtClean="0"/>
              <a:t>to write variable </a:t>
            </a:r>
            <a:r>
              <a:rPr lang="en-GB" sz="3600" dirty="0"/>
              <a:t>names </a:t>
            </a:r>
            <a:r>
              <a:rPr lang="en-GB" sz="3600" dirty="0" smtClean="0"/>
              <a:t>in </a:t>
            </a:r>
            <a:r>
              <a:rPr lang="en-GB" sz="3600" dirty="0" err="1" smtClean="0"/>
              <a:t>lower_case_with_underscores</a:t>
            </a:r>
            <a:r>
              <a:rPr lang="en-GB" sz="3600" dirty="0"/>
              <a:t>.</a:t>
            </a:r>
          </a:p>
          <a:p>
            <a:pPr marL="0" indent="0">
              <a:buNone/>
            </a:pPr>
            <a:r>
              <a:rPr lang="en-GB" sz="3600" b="1" dirty="0">
                <a:solidFill>
                  <a:srgbClr val="FF0000"/>
                </a:solidFill>
              </a:rPr>
              <a:t>Example, </a:t>
            </a:r>
            <a:r>
              <a:rPr lang="en-GB" sz="3600" b="1" dirty="0" err="1">
                <a:solidFill>
                  <a:srgbClr val="FF0000"/>
                </a:solidFill>
              </a:rPr>
              <a:t>num_students</a:t>
            </a:r>
            <a:r>
              <a:rPr lang="en-GB" sz="3600" b="1" dirty="0">
                <a:solidFill>
                  <a:srgbClr val="FF0000"/>
                </a:solidFill>
              </a:rPr>
              <a:t> and </a:t>
            </a:r>
            <a:r>
              <a:rPr lang="en-GB" sz="3600" b="1" dirty="0" err="1">
                <a:solidFill>
                  <a:srgbClr val="FF0000"/>
                </a:solidFill>
              </a:rPr>
              <a:t>list_of_names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2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Autofit/>
          </a:bodyPr>
          <a:lstStyle/>
          <a:p>
            <a:r>
              <a:rPr lang="en-US" b="1" dirty="0"/>
              <a:t>Python Variable Naming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There’s no rule mandating that you write your </a:t>
            </a:r>
          </a:p>
          <a:p>
            <a:pPr marL="0" indent="0">
              <a:buNone/>
            </a:pPr>
            <a:r>
              <a:rPr lang="en-GB" sz="3600" dirty="0"/>
              <a:t>variable names in </a:t>
            </a:r>
            <a:r>
              <a:rPr lang="en-GB" sz="3600" dirty="0" err="1"/>
              <a:t>lower_case_with_underscores</a:t>
            </a:r>
            <a:r>
              <a:rPr lang="en-GB" sz="3600" dirty="0"/>
              <a:t>. </a:t>
            </a:r>
            <a:r>
              <a:rPr lang="en-GB" sz="3600" dirty="0" smtClean="0"/>
              <a:t>The </a:t>
            </a:r>
            <a:r>
              <a:rPr lang="en-GB" sz="3600" dirty="0"/>
              <a:t>practice is codified, though, in a document </a:t>
            </a:r>
            <a:r>
              <a:rPr lang="en-GB" sz="3600" dirty="0" smtClean="0"/>
              <a:t>called </a:t>
            </a:r>
            <a:r>
              <a:rPr lang="en-GB" sz="3600" b="1" dirty="0">
                <a:solidFill>
                  <a:srgbClr val="FF0000"/>
                </a:solidFill>
              </a:rPr>
              <a:t>PEP 8</a:t>
            </a:r>
            <a:r>
              <a:rPr lang="en-GB" sz="3600" dirty="0"/>
              <a:t>, which is widely regarded as the </a:t>
            </a:r>
            <a:r>
              <a:rPr lang="en-GB" sz="3600" dirty="0" smtClean="0"/>
              <a:t>official </a:t>
            </a:r>
            <a:r>
              <a:rPr lang="en-GB" sz="3600" dirty="0"/>
              <a:t>style guide for writing Python.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828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Variable names and keywords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257800"/>
          </a:xfrm>
        </p:spPr>
        <p:txBody>
          <a:bodyPr>
            <a:normAutofit lnSpcReduction="10000"/>
          </a:bodyPr>
          <a:lstStyle/>
          <a:p>
            <a:r>
              <a:rPr lang="en-GB" sz="3600" dirty="0"/>
              <a:t>Programmers generally choose </a:t>
            </a:r>
            <a:r>
              <a:rPr lang="en-GB" sz="3600" b="1" dirty="0">
                <a:solidFill>
                  <a:srgbClr val="FF0000"/>
                </a:solidFill>
              </a:rPr>
              <a:t>names</a:t>
            </a:r>
            <a:r>
              <a:rPr lang="en-GB" sz="3600" dirty="0"/>
              <a:t> for their </a:t>
            </a:r>
            <a:r>
              <a:rPr lang="en-GB" sz="3600" b="1" dirty="0">
                <a:solidFill>
                  <a:srgbClr val="00FF00"/>
                </a:solidFill>
              </a:rPr>
              <a:t>variables</a:t>
            </a:r>
            <a:r>
              <a:rPr lang="en-GB" sz="3600" dirty="0"/>
              <a:t> that are </a:t>
            </a:r>
            <a:r>
              <a:rPr lang="en-GB" sz="3600" dirty="0" smtClean="0"/>
              <a:t>meaningful—they </a:t>
            </a:r>
            <a:r>
              <a:rPr lang="en-GB" sz="3600" b="1" dirty="0" smtClean="0">
                <a:solidFill>
                  <a:srgbClr val="FF0000"/>
                </a:solidFill>
              </a:rPr>
              <a:t>document</a:t>
            </a:r>
            <a:r>
              <a:rPr lang="en-GB" sz="3600" dirty="0" smtClean="0"/>
              <a:t> </a:t>
            </a:r>
            <a:r>
              <a:rPr lang="en-GB" sz="3600" dirty="0"/>
              <a:t>what the variable is used for.</a:t>
            </a:r>
          </a:p>
          <a:p>
            <a:r>
              <a:rPr lang="en-GB" sz="3600" dirty="0"/>
              <a:t>Variable names can be </a:t>
            </a:r>
            <a:r>
              <a:rPr lang="en-GB" sz="3600" b="1" dirty="0">
                <a:solidFill>
                  <a:srgbClr val="FF0000"/>
                </a:solidFill>
              </a:rPr>
              <a:t>arbitrarily long</a:t>
            </a:r>
            <a:r>
              <a:rPr lang="en-GB" sz="3600" dirty="0"/>
              <a:t>. They can contain both </a:t>
            </a:r>
            <a:r>
              <a:rPr lang="en-GB" sz="3600" b="1" dirty="0">
                <a:solidFill>
                  <a:srgbClr val="FF0000"/>
                </a:solidFill>
              </a:rPr>
              <a:t>letters</a:t>
            </a:r>
            <a:r>
              <a:rPr lang="en-GB" sz="3600" dirty="0"/>
              <a:t> and </a:t>
            </a:r>
            <a:r>
              <a:rPr lang="en-GB" sz="3600" b="1" dirty="0" smtClean="0">
                <a:solidFill>
                  <a:srgbClr val="00FF00"/>
                </a:solidFill>
              </a:rPr>
              <a:t>numbers</a:t>
            </a:r>
            <a:r>
              <a:rPr lang="en-GB" sz="3600" dirty="0" smtClean="0"/>
              <a:t>, but </a:t>
            </a:r>
            <a:r>
              <a:rPr lang="en-GB" sz="3600" dirty="0"/>
              <a:t>they have to begin with a </a:t>
            </a:r>
            <a:r>
              <a:rPr lang="en-GB" sz="3600" b="1" dirty="0">
                <a:solidFill>
                  <a:srgbClr val="FF0000"/>
                </a:solidFill>
              </a:rPr>
              <a:t>letter. </a:t>
            </a:r>
            <a:r>
              <a:rPr lang="en-GB" sz="3600" dirty="0"/>
              <a:t>Although it is legal to use </a:t>
            </a:r>
            <a:r>
              <a:rPr lang="en-GB" sz="3600" b="1" dirty="0" smtClean="0">
                <a:solidFill>
                  <a:srgbClr val="FF0000"/>
                </a:solidFill>
              </a:rPr>
              <a:t>uppercase letters</a:t>
            </a:r>
            <a:r>
              <a:rPr lang="en-GB" sz="3600" dirty="0"/>
              <a:t>, by convention we don’t. If you do, remember that case matters. </a:t>
            </a:r>
            <a:r>
              <a:rPr lang="en-GB" sz="3600" b="1" dirty="0" smtClean="0">
                <a:solidFill>
                  <a:srgbClr val="FF0000"/>
                </a:solidFill>
              </a:rPr>
              <a:t>Bruce</a:t>
            </a:r>
            <a:r>
              <a:rPr lang="en-GB" sz="3600" dirty="0" smtClean="0"/>
              <a:t> and </a:t>
            </a:r>
            <a:r>
              <a:rPr lang="en-GB" sz="3600" b="1" dirty="0" err="1">
                <a:solidFill>
                  <a:srgbClr val="00FF00"/>
                </a:solidFill>
              </a:rPr>
              <a:t>bruce</a:t>
            </a:r>
            <a:r>
              <a:rPr lang="en-GB" sz="3600" dirty="0"/>
              <a:t> are different variables.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37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Variable names and keywords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GB" sz="3600" dirty="0"/>
              <a:t>The underscore character </a:t>
            </a:r>
            <a:r>
              <a:rPr lang="en-GB" sz="3600" b="1" dirty="0">
                <a:solidFill>
                  <a:srgbClr val="FF0000"/>
                </a:solidFill>
              </a:rPr>
              <a:t>( </a:t>
            </a:r>
            <a:r>
              <a:rPr lang="en-GB" sz="3600" b="1" dirty="0" smtClean="0">
                <a:solidFill>
                  <a:srgbClr val="FF0000"/>
                </a:solidFill>
              </a:rPr>
              <a:t>_ ) </a:t>
            </a:r>
            <a:r>
              <a:rPr lang="en-GB" sz="3600" dirty="0"/>
              <a:t>can appear in a name. It is often used in names </a:t>
            </a:r>
            <a:r>
              <a:rPr lang="en-GB" sz="3600" dirty="0" smtClean="0"/>
              <a:t>with multiple </a:t>
            </a:r>
            <a:r>
              <a:rPr lang="en-GB" sz="3600" dirty="0"/>
              <a:t>words, such as my name or price of tea in china</a:t>
            </a:r>
            <a:r>
              <a:rPr lang="en-GB" sz="3600" dirty="0" smtClean="0"/>
              <a:t>.</a:t>
            </a:r>
          </a:p>
          <a:p>
            <a:r>
              <a:rPr lang="en-GB" sz="3600" dirty="0"/>
              <a:t>If you give a variable an </a:t>
            </a:r>
            <a:r>
              <a:rPr lang="en-GB" sz="3600" b="1" dirty="0">
                <a:solidFill>
                  <a:srgbClr val="00FF00"/>
                </a:solidFill>
              </a:rPr>
              <a:t>illegal name</a:t>
            </a:r>
            <a:r>
              <a:rPr lang="en-GB" sz="3600" dirty="0"/>
              <a:t>, you get a </a:t>
            </a:r>
            <a:r>
              <a:rPr lang="en-GB" sz="3600" b="1" dirty="0">
                <a:solidFill>
                  <a:srgbClr val="FF0000"/>
                </a:solidFill>
              </a:rPr>
              <a:t>syntax error</a:t>
            </a:r>
            <a:r>
              <a:rPr lang="en-GB" sz="3600" dirty="0"/>
              <a:t>: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71134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Variable names and keywords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&gt;&gt;&gt; 76trombones = ’big parade’</a:t>
            </a:r>
          </a:p>
          <a:p>
            <a:pPr marL="0" indent="0">
              <a:buNone/>
            </a:pPr>
            <a:r>
              <a:rPr lang="en-US" sz="3600" dirty="0" err="1"/>
              <a:t>SyntaxError</a:t>
            </a:r>
            <a:r>
              <a:rPr lang="en-US" sz="3600" dirty="0"/>
              <a:t>: invalid </a:t>
            </a:r>
            <a:r>
              <a:rPr lang="en-US" sz="3600" dirty="0" smtClean="0"/>
              <a:t>syntax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&gt;&gt;&gt; more$ = 1000000</a:t>
            </a:r>
          </a:p>
          <a:p>
            <a:pPr marL="0" indent="0">
              <a:buNone/>
            </a:pPr>
            <a:r>
              <a:rPr lang="en-US" sz="3600" dirty="0" err="1"/>
              <a:t>SyntaxError</a:t>
            </a:r>
            <a:r>
              <a:rPr lang="en-US" sz="3600" dirty="0"/>
              <a:t>: invalid </a:t>
            </a:r>
            <a:r>
              <a:rPr lang="en-US" sz="3600" dirty="0" smtClean="0"/>
              <a:t>syntax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&gt;&gt;&gt; class = ’Computer Science 101’</a:t>
            </a:r>
          </a:p>
          <a:p>
            <a:pPr marL="0" indent="0">
              <a:buNone/>
            </a:pPr>
            <a:r>
              <a:rPr lang="en-US" sz="3600" dirty="0" err="1"/>
              <a:t>SyntaxError</a:t>
            </a:r>
            <a:r>
              <a:rPr lang="en-US" sz="3600" dirty="0"/>
              <a:t>: invalid syntax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82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Variable names and keywords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 fontScale="92500"/>
          </a:bodyPr>
          <a:lstStyle/>
          <a:p>
            <a:r>
              <a:rPr lang="en-GB" sz="3600" dirty="0"/>
              <a:t>76trombones is illegal because it does not begin with a letter. </a:t>
            </a:r>
            <a:endParaRPr lang="en-GB" sz="3600" dirty="0" smtClean="0"/>
          </a:p>
          <a:p>
            <a:r>
              <a:rPr lang="en-GB" sz="3600" dirty="0" smtClean="0"/>
              <a:t>more</a:t>
            </a:r>
            <a:r>
              <a:rPr lang="en-GB" sz="3600" dirty="0"/>
              <a:t>$ is </a:t>
            </a:r>
            <a:r>
              <a:rPr lang="en-GB" sz="3600" dirty="0" smtClean="0"/>
              <a:t>illegal because </a:t>
            </a:r>
            <a:r>
              <a:rPr lang="en-GB" sz="3600" dirty="0"/>
              <a:t>it contains an illegal character, the dollar sign. </a:t>
            </a:r>
            <a:endParaRPr lang="en-GB" sz="3600" dirty="0" smtClean="0"/>
          </a:p>
          <a:p>
            <a:r>
              <a:rPr lang="en-GB" sz="3600" dirty="0" smtClean="0"/>
              <a:t>But </a:t>
            </a:r>
            <a:r>
              <a:rPr lang="en-GB" sz="3600" dirty="0"/>
              <a:t>what’s wrong </a:t>
            </a:r>
            <a:r>
              <a:rPr lang="en-GB" sz="3600" dirty="0" smtClean="0"/>
              <a:t>with </a:t>
            </a:r>
            <a:r>
              <a:rPr lang="en-US" sz="3600" dirty="0" smtClean="0"/>
              <a:t>class? </a:t>
            </a:r>
            <a:r>
              <a:rPr lang="en-GB" sz="3600" dirty="0" smtClean="0"/>
              <a:t>It </a:t>
            </a:r>
            <a:r>
              <a:rPr lang="en-GB" sz="3600" dirty="0"/>
              <a:t>turns out that class is one of the Python keywords. Keywords define </a:t>
            </a:r>
            <a:r>
              <a:rPr lang="en-GB" sz="3600" dirty="0" smtClean="0"/>
              <a:t>the language’s </a:t>
            </a:r>
            <a:r>
              <a:rPr lang="en-GB" sz="3600" dirty="0"/>
              <a:t>rules and structure, and they cannot be used as variable names.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15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Variable names and keywords</a:t>
            </a:r>
            <a:endParaRPr lang="en-US" sz="5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68679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43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86400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/>
              <a:t>A statement is an </a:t>
            </a:r>
            <a:r>
              <a:rPr lang="en-GB" sz="3600" b="1" dirty="0">
                <a:solidFill>
                  <a:srgbClr val="FF0000"/>
                </a:solidFill>
              </a:rPr>
              <a:t>instruction</a:t>
            </a:r>
            <a:r>
              <a:rPr lang="en-GB" sz="3600" dirty="0"/>
              <a:t> that the Python interpreter can execute. We </a:t>
            </a:r>
            <a:r>
              <a:rPr lang="en-GB" sz="3600" dirty="0" smtClean="0"/>
              <a:t>have seen </a:t>
            </a:r>
            <a:r>
              <a:rPr lang="en-GB" sz="3600" dirty="0"/>
              <a:t>two kinds of statements: </a:t>
            </a:r>
            <a:r>
              <a:rPr lang="en-GB" sz="3600" b="1" dirty="0">
                <a:solidFill>
                  <a:srgbClr val="FF0000"/>
                </a:solidFill>
              </a:rPr>
              <a:t>print</a:t>
            </a:r>
            <a:r>
              <a:rPr lang="en-GB" sz="3600" dirty="0"/>
              <a:t> and </a:t>
            </a:r>
            <a:r>
              <a:rPr lang="en-GB" sz="3600" b="1" dirty="0">
                <a:solidFill>
                  <a:srgbClr val="00FF00"/>
                </a:solidFill>
              </a:rPr>
              <a:t>assignment.</a:t>
            </a:r>
          </a:p>
          <a:p>
            <a:r>
              <a:rPr lang="en-GB" sz="3600" dirty="0"/>
              <a:t>When you type a statement on the command line, Python </a:t>
            </a:r>
            <a:r>
              <a:rPr lang="en-GB" sz="3600" b="1" dirty="0">
                <a:solidFill>
                  <a:srgbClr val="FF0000"/>
                </a:solidFill>
              </a:rPr>
              <a:t>executes</a:t>
            </a:r>
            <a:r>
              <a:rPr lang="en-GB" sz="3600" dirty="0"/>
              <a:t> it and </a:t>
            </a:r>
            <a:r>
              <a:rPr lang="en-GB" sz="3600" dirty="0" smtClean="0"/>
              <a:t>displays the </a:t>
            </a:r>
            <a:r>
              <a:rPr lang="en-GB" sz="3600" b="1" dirty="0">
                <a:solidFill>
                  <a:srgbClr val="FF0000"/>
                </a:solidFill>
              </a:rPr>
              <a:t>result</a:t>
            </a:r>
            <a:r>
              <a:rPr lang="en-GB" sz="3600" dirty="0"/>
              <a:t>, if there is one. The result of a </a:t>
            </a:r>
            <a:r>
              <a:rPr lang="en-GB" sz="3600" b="1" dirty="0">
                <a:solidFill>
                  <a:srgbClr val="FF0000"/>
                </a:solidFill>
              </a:rPr>
              <a:t>print</a:t>
            </a:r>
            <a:r>
              <a:rPr lang="en-GB" sz="3600" dirty="0"/>
              <a:t> statement is a </a:t>
            </a:r>
            <a:r>
              <a:rPr lang="en-GB" sz="3600" b="1" dirty="0">
                <a:solidFill>
                  <a:srgbClr val="00FF00"/>
                </a:solidFill>
              </a:rPr>
              <a:t>value</a:t>
            </a:r>
            <a:r>
              <a:rPr lang="en-GB" sz="3600" dirty="0"/>
              <a:t>. </a:t>
            </a:r>
            <a:r>
              <a:rPr lang="en-GB" sz="3600" dirty="0" smtClean="0"/>
              <a:t>Assignment statements </a:t>
            </a:r>
            <a:r>
              <a:rPr lang="en-GB" sz="3600" dirty="0"/>
              <a:t>don’t produce a result.</a:t>
            </a:r>
          </a:p>
          <a:p>
            <a:r>
              <a:rPr lang="en-GB" sz="3600" dirty="0"/>
              <a:t>A </a:t>
            </a:r>
            <a:r>
              <a:rPr lang="en-GB" sz="3600" b="1" dirty="0">
                <a:solidFill>
                  <a:srgbClr val="FF0000"/>
                </a:solidFill>
              </a:rPr>
              <a:t>script</a:t>
            </a:r>
            <a:r>
              <a:rPr lang="en-GB" sz="3600" dirty="0"/>
              <a:t> usually contains a </a:t>
            </a:r>
            <a:r>
              <a:rPr lang="en-GB" sz="3600" b="1" dirty="0">
                <a:solidFill>
                  <a:srgbClr val="FF0000"/>
                </a:solidFill>
              </a:rPr>
              <a:t>sequence</a:t>
            </a:r>
            <a:r>
              <a:rPr lang="en-GB" sz="3600" dirty="0"/>
              <a:t> of statements. If there is more than </a:t>
            </a:r>
            <a:r>
              <a:rPr lang="en-GB" sz="3600" dirty="0" smtClean="0"/>
              <a:t>one statement</a:t>
            </a:r>
            <a:r>
              <a:rPr lang="en-GB" sz="3600" dirty="0"/>
              <a:t>, the results appear one at a time as </a:t>
            </a:r>
            <a:r>
              <a:rPr lang="en-GB" sz="3600" dirty="0" smtClean="0"/>
              <a:t>the statements </a:t>
            </a:r>
            <a:r>
              <a:rPr lang="en-GB" sz="3600" b="1" dirty="0">
                <a:solidFill>
                  <a:srgbClr val="FF0000"/>
                </a:solidFill>
              </a:rPr>
              <a:t>execute</a:t>
            </a:r>
            <a:r>
              <a:rPr lang="en-GB" sz="3600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97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/>
              <a:t>Assignment Statement:</a:t>
            </a:r>
          </a:p>
          <a:p>
            <a:pPr marL="0" indent="0">
              <a:buNone/>
            </a:pPr>
            <a:r>
              <a:rPr lang="en-GB" sz="3600" dirty="0"/>
              <a:t>The assignment statement is used to assign a value to a variable. The basic syntax is as follows: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9144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2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/>
              <a:t>Print Statement:</a:t>
            </a:r>
          </a:p>
          <a:p>
            <a:pPr marL="0" indent="0">
              <a:buNone/>
            </a:pPr>
            <a:r>
              <a:rPr lang="en-GB" sz="3600" dirty="0"/>
              <a:t>The print statement is used to display information on the console. The basic syntax is as follows: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400"/>
            <a:ext cx="9144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1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Statements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You can also print multiple values in a single statement:</a:t>
            </a:r>
            <a:endParaRPr lang="en-US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52801"/>
            <a:ext cx="9143999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41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Evaluating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An expression is a combination of </a:t>
            </a:r>
            <a:r>
              <a:rPr lang="en-GB" sz="3600" b="1" dirty="0">
                <a:solidFill>
                  <a:srgbClr val="FF0000"/>
                </a:solidFill>
              </a:rPr>
              <a:t>values</a:t>
            </a:r>
            <a:r>
              <a:rPr lang="en-GB" sz="3600" dirty="0"/>
              <a:t>, </a:t>
            </a:r>
            <a:r>
              <a:rPr lang="en-GB" sz="3600" b="1" dirty="0">
                <a:solidFill>
                  <a:srgbClr val="FF0000"/>
                </a:solidFill>
              </a:rPr>
              <a:t>variables</a:t>
            </a:r>
            <a:r>
              <a:rPr lang="en-GB" sz="3600" dirty="0"/>
              <a:t>, and </a:t>
            </a:r>
            <a:r>
              <a:rPr lang="en-GB" sz="3600" b="1" dirty="0">
                <a:solidFill>
                  <a:srgbClr val="FF0000"/>
                </a:solidFill>
              </a:rPr>
              <a:t>operators</a:t>
            </a:r>
            <a:r>
              <a:rPr lang="en-GB" sz="3600" dirty="0"/>
              <a:t>. If you </a:t>
            </a:r>
            <a:r>
              <a:rPr lang="en-GB" sz="3600" dirty="0" smtClean="0"/>
              <a:t>type an </a:t>
            </a:r>
            <a:r>
              <a:rPr lang="en-GB" sz="3600" dirty="0"/>
              <a:t>expression on the command line, the interpreter </a:t>
            </a:r>
            <a:r>
              <a:rPr lang="en-GB" sz="3600" b="1" dirty="0">
                <a:solidFill>
                  <a:srgbClr val="FF0000"/>
                </a:solidFill>
              </a:rPr>
              <a:t>evaluates</a:t>
            </a:r>
            <a:r>
              <a:rPr lang="en-GB" sz="3600" dirty="0"/>
              <a:t> it and displays </a:t>
            </a:r>
            <a:r>
              <a:rPr lang="en-GB" sz="3600" dirty="0" smtClean="0"/>
              <a:t>the </a:t>
            </a:r>
            <a:r>
              <a:rPr lang="en-US" sz="3600" b="1" dirty="0" smtClean="0">
                <a:solidFill>
                  <a:srgbClr val="FF0000"/>
                </a:solidFill>
              </a:rPr>
              <a:t>result</a:t>
            </a:r>
            <a:r>
              <a:rPr lang="en-US" sz="3600" dirty="0"/>
              <a:t>:</a:t>
            </a:r>
            <a:r>
              <a:rPr lang="en-US" sz="3600" dirty="0" smtClean="0"/>
              <a:t>	</a:t>
            </a:r>
          </a:p>
          <a:p>
            <a:pPr marL="0" indent="0">
              <a:buNone/>
            </a:pPr>
            <a:r>
              <a:rPr lang="en-US" sz="3600" dirty="0"/>
              <a:t>&gt;&gt;&gt; 1 + 1</a:t>
            </a:r>
          </a:p>
          <a:p>
            <a:pPr marL="0" indent="0">
              <a:buNone/>
            </a:pPr>
            <a:r>
              <a:rPr lang="en-US" sz="36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8574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Evaluating expressions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307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600" dirty="0"/>
              <a:t>Although expressions contain </a:t>
            </a:r>
            <a:r>
              <a:rPr lang="en-GB" sz="3600" b="1" dirty="0">
                <a:solidFill>
                  <a:srgbClr val="FF0000"/>
                </a:solidFill>
              </a:rPr>
              <a:t>values</a:t>
            </a:r>
            <a:r>
              <a:rPr lang="en-GB" sz="3600" dirty="0"/>
              <a:t>, </a:t>
            </a:r>
            <a:r>
              <a:rPr lang="en-GB" sz="3600" b="1" dirty="0">
                <a:solidFill>
                  <a:srgbClr val="FF0000"/>
                </a:solidFill>
              </a:rPr>
              <a:t>variables</a:t>
            </a:r>
            <a:r>
              <a:rPr lang="en-GB" sz="3600" dirty="0"/>
              <a:t>, and </a:t>
            </a:r>
            <a:r>
              <a:rPr lang="en-GB" sz="3600" b="1" dirty="0">
                <a:solidFill>
                  <a:srgbClr val="FF0000"/>
                </a:solidFill>
              </a:rPr>
              <a:t>operators</a:t>
            </a:r>
            <a:r>
              <a:rPr lang="en-GB" sz="3600" dirty="0"/>
              <a:t>, not every </a:t>
            </a:r>
            <a:r>
              <a:rPr lang="en-GB" sz="3600" dirty="0" smtClean="0"/>
              <a:t>expression contains </a:t>
            </a:r>
            <a:r>
              <a:rPr lang="en-GB" sz="3600" dirty="0"/>
              <a:t>all of these elements. A value all by itself is considered an </a:t>
            </a:r>
            <a:r>
              <a:rPr lang="en-GB" sz="3600" dirty="0" smtClean="0"/>
              <a:t>expression, and </a:t>
            </a:r>
            <a:r>
              <a:rPr lang="en-GB" sz="3600" dirty="0"/>
              <a:t>so is a variable.</a:t>
            </a:r>
          </a:p>
          <a:p>
            <a:pPr marL="0" indent="0">
              <a:buNone/>
            </a:pPr>
            <a:r>
              <a:rPr lang="en-US" sz="3600" dirty="0"/>
              <a:t>&gt;&gt;&gt; 17</a:t>
            </a:r>
          </a:p>
          <a:p>
            <a:pPr marL="0" indent="0">
              <a:buNone/>
            </a:pPr>
            <a:r>
              <a:rPr lang="en-US" sz="3600" dirty="0"/>
              <a:t>17</a:t>
            </a:r>
          </a:p>
          <a:p>
            <a:pPr marL="0" indent="0">
              <a:buNone/>
            </a:pPr>
            <a:r>
              <a:rPr lang="en-US" sz="3600" dirty="0"/>
              <a:t>&gt;&gt;&gt; x</a:t>
            </a:r>
          </a:p>
          <a:p>
            <a:pPr marL="0" indent="0">
              <a:buNone/>
            </a:pPr>
            <a:r>
              <a:rPr lang="en-US" sz="3600" dirty="0" smtClean="0"/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184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Operators and operands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An </a:t>
            </a:r>
            <a:r>
              <a:rPr lang="en-GB" sz="3600" b="1" dirty="0">
                <a:solidFill>
                  <a:srgbClr val="FF0000"/>
                </a:solidFill>
              </a:rPr>
              <a:t>operator</a:t>
            </a:r>
            <a:r>
              <a:rPr lang="en-GB" sz="3600" dirty="0"/>
              <a:t> is a symbol of the </a:t>
            </a:r>
            <a:r>
              <a:rPr lang="en-GB" sz="3600" dirty="0" smtClean="0"/>
              <a:t>programming language</a:t>
            </a:r>
            <a:r>
              <a:rPr lang="en-GB" sz="3600" dirty="0"/>
              <a:t>, which is able to </a:t>
            </a:r>
            <a:r>
              <a:rPr lang="en-GB" sz="3600" b="1" dirty="0">
                <a:solidFill>
                  <a:srgbClr val="FF0000"/>
                </a:solidFill>
              </a:rPr>
              <a:t>operate</a:t>
            </a:r>
            <a:r>
              <a:rPr lang="en-GB" sz="3600" dirty="0"/>
              <a:t> on the </a:t>
            </a:r>
            <a:r>
              <a:rPr lang="en-GB" sz="3600" b="1" dirty="0" smtClean="0"/>
              <a:t>values</a:t>
            </a:r>
            <a:r>
              <a:rPr lang="en-GB" sz="3600" dirty="0" smtClean="0"/>
              <a:t>. For </a:t>
            </a:r>
            <a:r>
              <a:rPr lang="en-GB" sz="3600" dirty="0"/>
              <a:t>example, just as in arithmetic, the </a:t>
            </a:r>
            <a:r>
              <a:rPr lang="en-GB" sz="3600" b="1" dirty="0">
                <a:solidFill>
                  <a:srgbClr val="FF0000"/>
                </a:solidFill>
              </a:rPr>
              <a:t>+ (plus) </a:t>
            </a:r>
            <a:r>
              <a:rPr lang="en-GB" sz="3600" dirty="0" smtClean="0"/>
              <a:t>sign is </a:t>
            </a:r>
            <a:r>
              <a:rPr lang="en-GB" sz="3600" dirty="0"/>
              <a:t>the operator which is able to </a:t>
            </a:r>
            <a:r>
              <a:rPr lang="en-GB" sz="3600" b="1" dirty="0">
                <a:solidFill>
                  <a:srgbClr val="FF0000"/>
                </a:solidFill>
              </a:rPr>
              <a:t>add</a:t>
            </a:r>
            <a:r>
              <a:rPr lang="en-GB" sz="3600" dirty="0"/>
              <a:t> two </a:t>
            </a:r>
            <a:r>
              <a:rPr lang="en-GB" sz="3600" dirty="0" smtClean="0"/>
              <a:t>numbers, giving </a:t>
            </a:r>
            <a:r>
              <a:rPr lang="en-GB" sz="3600" dirty="0"/>
              <a:t>the result of the addition.</a:t>
            </a:r>
          </a:p>
        </p:txBody>
      </p:sp>
    </p:spTree>
    <p:extLst>
      <p:ext uri="{BB962C8B-B14F-4D97-AF65-F5344CB8AC3E}">
        <p14:creationId xmlns:p14="http://schemas.microsoft.com/office/powerpoint/2010/main" val="191726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GB" b="1" dirty="0"/>
              <a:t>Arithmetic operators: exponentiation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 ** (double asterisk) sign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is an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 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exponentiation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  (power) operator. Its left argument is the </a:t>
            </a:r>
            <a:r>
              <a:rPr lang="en-GB" sz="3600" b="1" dirty="0">
                <a:latin typeface="Arial" pitchFamily="34" charset="0"/>
                <a:cs typeface="Arial" pitchFamily="34" charset="0"/>
              </a:rPr>
              <a:t>base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, its  right, the 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exponent</a:t>
            </a:r>
            <a:r>
              <a:rPr lang="en-GB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GB" sz="3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sz="3600" dirty="0">
                <a:latin typeface="Arial" pitchFamily="34" charset="0"/>
                <a:cs typeface="Arial" pitchFamily="34" charset="0"/>
              </a:rPr>
              <a:t>Classical mathematics prefers notation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with superscripts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, just like this: 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GB" sz="3600" b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. Pure text editors 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don't 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accept that, so Python uses 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**</a:t>
            </a:r>
            <a:r>
              <a:rPr lang="en-GB" sz="3600" dirty="0">
                <a:latin typeface="Arial" pitchFamily="34" charset="0"/>
                <a:cs typeface="Arial" pitchFamily="34" charset="0"/>
              </a:rPr>
              <a:t> instead, e.g., </a:t>
            </a:r>
            <a:r>
              <a:rPr lang="en-GB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GB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** 3.</a:t>
            </a:r>
          </a:p>
        </p:txBody>
      </p:sp>
    </p:spTree>
    <p:extLst>
      <p:ext uri="{BB962C8B-B14F-4D97-AF65-F5344CB8AC3E}">
        <p14:creationId xmlns:p14="http://schemas.microsoft.com/office/powerpoint/2010/main" val="26594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Example:</a:t>
            </a:r>
          </a:p>
          <a:p>
            <a:pPr marL="0" indent="0">
              <a:buNone/>
            </a:pPr>
            <a:r>
              <a:rPr lang="en-GB" dirty="0"/>
              <a:t>print(2 ** 3)</a:t>
            </a:r>
          </a:p>
          <a:p>
            <a:pPr marL="0" indent="0">
              <a:buNone/>
            </a:pPr>
            <a:r>
              <a:rPr lang="en-GB" dirty="0"/>
              <a:t>print(2 ** 3.)</a:t>
            </a:r>
          </a:p>
          <a:p>
            <a:pPr marL="0" indent="0">
              <a:buNone/>
            </a:pPr>
            <a:r>
              <a:rPr lang="en-GB" dirty="0"/>
              <a:t>print(2. ** 3)</a:t>
            </a:r>
          </a:p>
          <a:p>
            <a:pPr marL="0" indent="0">
              <a:buNone/>
            </a:pPr>
            <a:r>
              <a:rPr lang="en-GB" dirty="0"/>
              <a:t>print(2. ** 3.)</a:t>
            </a:r>
          </a:p>
          <a:p>
            <a:pPr marL="0" indent="0">
              <a:buNone/>
            </a:pPr>
            <a:r>
              <a:rPr lang="en-GB" b="1" dirty="0"/>
              <a:t>Remember</a:t>
            </a:r>
            <a:r>
              <a:rPr lang="en-GB" dirty="0"/>
              <a:t>: </a:t>
            </a:r>
          </a:p>
          <a:p>
            <a:pPr marL="0" indent="0">
              <a:buNone/>
            </a:pPr>
            <a:r>
              <a:rPr lang="en-GB" dirty="0"/>
              <a:t>It's possible to formulate the following rules based on </a:t>
            </a:r>
            <a:r>
              <a:rPr lang="en-GB" dirty="0" smtClean="0"/>
              <a:t>this result</a:t>
            </a:r>
            <a:r>
              <a:rPr lang="en-GB" dirty="0"/>
              <a:t>: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when </a:t>
            </a:r>
            <a:r>
              <a:rPr lang="en-GB" sz="3200" b="1" dirty="0"/>
              <a:t>both</a:t>
            </a:r>
            <a:r>
              <a:rPr lang="en-GB" sz="3200" b="1" dirty="0">
                <a:solidFill>
                  <a:srgbClr val="FF0000"/>
                </a:solidFill>
              </a:rPr>
              <a:t> **</a:t>
            </a:r>
            <a:r>
              <a:rPr lang="en-GB" sz="3200" dirty="0"/>
              <a:t> arguments are integers, the result </a:t>
            </a:r>
            <a:r>
              <a:rPr lang="en-GB" sz="3200" dirty="0" smtClean="0"/>
              <a:t>is an </a:t>
            </a:r>
            <a:r>
              <a:rPr lang="en-GB" sz="3200" dirty="0"/>
              <a:t>integer, too;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when </a:t>
            </a:r>
            <a:r>
              <a:rPr lang="en-GB" sz="3200" b="1" dirty="0">
                <a:solidFill>
                  <a:srgbClr val="FF0000"/>
                </a:solidFill>
              </a:rPr>
              <a:t>at least one</a:t>
            </a:r>
            <a:r>
              <a:rPr lang="en-GB" sz="3200" dirty="0">
                <a:solidFill>
                  <a:srgbClr val="FF0000"/>
                </a:solidFill>
              </a:rPr>
              <a:t> </a:t>
            </a:r>
            <a:r>
              <a:rPr lang="en-GB" sz="3200" dirty="0"/>
              <a:t>** argument is a </a:t>
            </a:r>
            <a:r>
              <a:rPr lang="en-GB" sz="3200" b="1" dirty="0">
                <a:solidFill>
                  <a:srgbClr val="FF0000"/>
                </a:solidFill>
              </a:rPr>
              <a:t>float</a:t>
            </a:r>
            <a:r>
              <a:rPr lang="en-GB" sz="3200" dirty="0"/>
              <a:t>, the </a:t>
            </a:r>
            <a:r>
              <a:rPr lang="en-GB" sz="3200" dirty="0" smtClean="0"/>
              <a:t>result is </a:t>
            </a:r>
            <a:r>
              <a:rPr lang="en-GB" sz="3200" dirty="0"/>
              <a:t>a </a:t>
            </a:r>
            <a:r>
              <a:rPr lang="en-GB" sz="3200" b="1" dirty="0">
                <a:solidFill>
                  <a:srgbClr val="FF0000"/>
                </a:solidFill>
              </a:rPr>
              <a:t>float</a:t>
            </a:r>
            <a:r>
              <a:rPr lang="en-GB" sz="3200" dirty="0"/>
              <a:t>, too.</a:t>
            </a:r>
          </a:p>
        </p:txBody>
      </p:sp>
    </p:spTree>
    <p:extLst>
      <p:ext uri="{BB962C8B-B14F-4D97-AF65-F5344CB8AC3E}">
        <p14:creationId xmlns:p14="http://schemas.microsoft.com/office/powerpoint/2010/main" val="181434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GB" b="1" dirty="0"/>
              <a:t>Arithmetic </a:t>
            </a:r>
            <a:r>
              <a:rPr lang="en-GB" b="1" dirty="0" smtClean="0"/>
              <a:t>operators: multiplication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An * (asterisk) sign </a:t>
            </a:r>
            <a:r>
              <a:rPr lang="en-GB" sz="3600" dirty="0" smtClean="0"/>
              <a:t>is</a:t>
            </a:r>
            <a:r>
              <a:rPr lang="en-GB" sz="3600" dirty="0"/>
              <a:t> </a:t>
            </a:r>
            <a:r>
              <a:rPr lang="en-GB" sz="3600" b="1" dirty="0">
                <a:solidFill>
                  <a:srgbClr val="FF0000"/>
                </a:solidFill>
              </a:rPr>
              <a:t>multiplication</a:t>
            </a:r>
            <a:r>
              <a:rPr lang="en-GB" sz="3600" dirty="0"/>
              <a:t> </a:t>
            </a:r>
            <a:r>
              <a:rPr lang="en-GB" sz="3600" dirty="0" smtClean="0"/>
              <a:t>operator. Run </a:t>
            </a:r>
            <a:r>
              <a:rPr lang="en-GB" sz="3600" dirty="0"/>
              <a:t>the code below and check if  </a:t>
            </a:r>
            <a:r>
              <a:rPr lang="en-GB" sz="3600" i="1" dirty="0"/>
              <a:t>integer vs. </a:t>
            </a:r>
            <a:r>
              <a:rPr lang="en-GB" sz="3600" i="1" dirty="0" smtClean="0"/>
              <a:t>float</a:t>
            </a:r>
            <a:r>
              <a:rPr lang="en-GB" sz="3600" dirty="0"/>
              <a:t> rule is still working.</a:t>
            </a:r>
          </a:p>
          <a:p>
            <a:pPr marL="0" indent="0">
              <a:buNone/>
            </a:pPr>
            <a:r>
              <a:rPr lang="en-US" sz="3600" dirty="0" smtClean="0"/>
              <a:t>print(2 </a:t>
            </a:r>
            <a:r>
              <a:rPr lang="en-US" sz="3600" dirty="0"/>
              <a:t>* 3) </a:t>
            </a:r>
          </a:p>
          <a:p>
            <a:pPr marL="0" indent="0">
              <a:buNone/>
            </a:pPr>
            <a:r>
              <a:rPr lang="en-US" sz="3600" dirty="0"/>
              <a:t>print(2 * 3.) </a:t>
            </a:r>
          </a:p>
          <a:p>
            <a:pPr marL="0" indent="0">
              <a:buNone/>
            </a:pPr>
            <a:r>
              <a:rPr lang="en-US" sz="3600" dirty="0"/>
              <a:t>print(2. * 3) </a:t>
            </a:r>
          </a:p>
          <a:p>
            <a:pPr marL="0" indent="0">
              <a:buNone/>
            </a:pPr>
            <a:r>
              <a:rPr lang="en-US" sz="3600" dirty="0"/>
              <a:t>print(2. * 3.)</a:t>
            </a:r>
          </a:p>
        </p:txBody>
      </p:sp>
    </p:spTree>
    <p:extLst>
      <p:ext uri="{BB962C8B-B14F-4D97-AF65-F5344CB8AC3E}">
        <p14:creationId xmlns:p14="http://schemas.microsoft.com/office/powerpoint/2010/main" val="345316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GB" b="1" dirty="0"/>
              <a:t>Arithmetic </a:t>
            </a:r>
            <a:r>
              <a:rPr lang="en-GB" b="1" dirty="0" smtClean="0"/>
              <a:t>operators: division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A / (slash) sign is a </a:t>
            </a:r>
            <a:r>
              <a:rPr lang="en-GB" sz="3600" b="1" dirty="0"/>
              <a:t>divisional</a:t>
            </a:r>
            <a:r>
              <a:rPr lang="en-GB" sz="3600" dirty="0"/>
              <a:t> </a:t>
            </a:r>
            <a:r>
              <a:rPr lang="en-GB" sz="3600" dirty="0" smtClean="0"/>
              <a:t>operator. The </a:t>
            </a:r>
            <a:r>
              <a:rPr lang="en-GB" sz="3600" dirty="0"/>
              <a:t>value in front of the slash is a </a:t>
            </a:r>
            <a:r>
              <a:rPr lang="en-GB" sz="3600" b="1" dirty="0"/>
              <a:t>dividend</a:t>
            </a:r>
            <a:r>
              <a:rPr lang="en-GB" sz="3600" dirty="0"/>
              <a:t>, </a:t>
            </a:r>
            <a:r>
              <a:rPr lang="en-GB" sz="3600" dirty="0" smtClean="0"/>
              <a:t>the value </a:t>
            </a:r>
            <a:r>
              <a:rPr lang="en-GB" sz="3600" dirty="0"/>
              <a:t>behind the slash, a </a:t>
            </a:r>
            <a:r>
              <a:rPr lang="en-GB" sz="3600" b="1" dirty="0"/>
              <a:t>divisor</a:t>
            </a:r>
            <a:r>
              <a:rPr lang="en-GB" sz="3600" dirty="0"/>
              <a:t>.</a:t>
            </a:r>
          </a:p>
          <a:p>
            <a:pPr marL="0" indent="0">
              <a:buNone/>
            </a:pPr>
            <a:r>
              <a:rPr lang="en-GB" sz="3600" dirty="0"/>
              <a:t>Run the code below and </a:t>
            </a:r>
            <a:r>
              <a:rPr lang="en-GB" sz="3600" dirty="0" err="1"/>
              <a:t>analyze</a:t>
            </a:r>
            <a:r>
              <a:rPr lang="en-GB" sz="3600" dirty="0"/>
              <a:t> the results.</a:t>
            </a:r>
          </a:p>
          <a:p>
            <a:pPr marL="0" indent="0">
              <a:buNone/>
            </a:pPr>
            <a:r>
              <a:rPr lang="en-US" sz="3600" dirty="0"/>
              <a:t>print(6 / 3) </a:t>
            </a:r>
          </a:p>
          <a:p>
            <a:pPr marL="0" indent="0">
              <a:buNone/>
            </a:pPr>
            <a:r>
              <a:rPr lang="en-US" sz="3600" dirty="0"/>
              <a:t>print(6 / 3.) </a:t>
            </a:r>
          </a:p>
          <a:p>
            <a:pPr marL="0" indent="0">
              <a:buNone/>
            </a:pPr>
            <a:r>
              <a:rPr lang="en-US" sz="3600" dirty="0"/>
              <a:t>print(6. / 3) </a:t>
            </a:r>
          </a:p>
          <a:p>
            <a:pPr marL="0" indent="0">
              <a:buNone/>
            </a:pPr>
            <a:r>
              <a:rPr lang="en-US" sz="3600" dirty="0"/>
              <a:t>print(6. / 3.)</a:t>
            </a:r>
          </a:p>
        </p:txBody>
      </p:sp>
    </p:spTree>
    <p:extLst>
      <p:ext uri="{BB962C8B-B14F-4D97-AF65-F5344CB8AC3E}">
        <p14:creationId xmlns:p14="http://schemas.microsoft.com/office/powerpoint/2010/main" val="3761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GB" b="1" dirty="0"/>
              <a:t>Arithmetic </a:t>
            </a:r>
            <a:r>
              <a:rPr lang="en-GB" b="1" dirty="0" smtClean="0"/>
              <a:t>operators: </a:t>
            </a:r>
            <a:r>
              <a:rPr lang="en-GB" b="1" dirty="0"/>
              <a:t>integer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A // (double slash) sign is an </a:t>
            </a:r>
            <a:r>
              <a:rPr lang="en-GB" b="1" dirty="0" smtClean="0"/>
              <a:t>integer divisional</a:t>
            </a:r>
            <a:r>
              <a:rPr lang="en-GB" dirty="0"/>
              <a:t> 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operator. It differs from the standard / operator in two details: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 smtClean="0"/>
              <a:t>its </a:t>
            </a:r>
            <a:r>
              <a:rPr lang="en-GB" sz="3200" dirty="0"/>
              <a:t>result lacks the fractional part - it's absent (for integers), or is always equal to zero (for floats); this means that </a:t>
            </a:r>
            <a:r>
              <a:rPr lang="en-GB" sz="3200" b="1" dirty="0"/>
              <a:t>the results are </a:t>
            </a:r>
            <a:r>
              <a:rPr lang="en-GB" sz="3200" b="1" dirty="0" smtClean="0"/>
              <a:t>always </a:t>
            </a:r>
            <a:r>
              <a:rPr lang="en-GB" sz="3200" b="1" dirty="0"/>
              <a:t>rounded</a:t>
            </a:r>
            <a:r>
              <a:rPr lang="en-GB" sz="3200" dirty="0"/>
              <a:t>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it conforms to the </a:t>
            </a:r>
            <a:r>
              <a:rPr lang="en-GB" sz="3200" i="1" dirty="0"/>
              <a:t>integer vs. float rule</a:t>
            </a:r>
            <a:r>
              <a:rPr lang="en-GB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8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GB" b="1" dirty="0"/>
              <a:t>Arithmetic </a:t>
            </a:r>
            <a:r>
              <a:rPr lang="en-GB" b="1" dirty="0" smtClean="0"/>
              <a:t>operators: </a:t>
            </a:r>
            <a:r>
              <a:rPr lang="en-GB" b="1" dirty="0"/>
              <a:t>integer 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83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print(6 // 3) </a:t>
            </a:r>
          </a:p>
          <a:p>
            <a:pPr marL="0" indent="0">
              <a:buNone/>
            </a:pPr>
            <a:r>
              <a:rPr lang="en-US" sz="3600" dirty="0"/>
              <a:t>print(6 // 3.) </a:t>
            </a:r>
          </a:p>
          <a:p>
            <a:pPr marL="0" indent="0">
              <a:buNone/>
            </a:pPr>
            <a:r>
              <a:rPr lang="en-US" sz="3600" dirty="0"/>
              <a:t>print(6. // 3) </a:t>
            </a:r>
          </a:p>
          <a:p>
            <a:pPr marL="0" indent="0">
              <a:buNone/>
            </a:pPr>
            <a:r>
              <a:rPr lang="en-US" sz="3600" dirty="0"/>
              <a:t>print(6. // 3.)</a:t>
            </a:r>
          </a:p>
          <a:p>
            <a:pPr marL="0" indent="0">
              <a:buNone/>
            </a:pPr>
            <a:r>
              <a:rPr lang="en-GB" i="1" dirty="0"/>
              <a:t>In the above example, Integer by integer division</a:t>
            </a: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>gives an </a:t>
            </a:r>
            <a:r>
              <a:rPr lang="en-GB" b="1" dirty="0"/>
              <a:t>integer result</a:t>
            </a:r>
            <a:r>
              <a:rPr lang="en-GB" dirty="0"/>
              <a:t>. All other cases produce floats.</a:t>
            </a:r>
          </a:p>
          <a:p>
            <a:pPr marL="0" indent="0">
              <a:buNone/>
            </a:pPr>
            <a:r>
              <a:rPr lang="en-GB" dirty="0" smtClean="0"/>
              <a:t>Integer </a:t>
            </a:r>
            <a:r>
              <a:rPr lang="en-GB" dirty="0"/>
              <a:t>division can also be called </a:t>
            </a:r>
            <a:r>
              <a:rPr lang="en-GB" b="1" dirty="0"/>
              <a:t>floor division</a:t>
            </a:r>
            <a:r>
              <a:rPr lang="en-GB" dirty="0"/>
              <a:t>. You </a:t>
            </a:r>
          </a:p>
          <a:p>
            <a:pPr marL="0" indent="0">
              <a:buNone/>
            </a:pPr>
            <a:r>
              <a:rPr lang="en-GB" dirty="0"/>
              <a:t>will definitely come across this term in the future.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GB" sz="4000" b="1" dirty="0"/>
              <a:t>Arithmetic </a:t>
            </a:r>
            <a:r>
              <a:rPr lang="en-GB" sz="4000" b="1" dirty="0" smtClean="0"/>
              <a:t>operators: </a:t>
            </a:r>
            <a:r>
              <a:rPr lang="en-GB" sz="4000" b="1" dirty="0"/>
              <a:t>remainder (modulo)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83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The next operator is quite a peculiar one, </a:t>
            </a:r>
            <a:r>
              <a:rPr lang="en-GB" sz="3600" dirty="0" smtClean="0"/>
              <a:t>because it </a:t>
            </a:r>
            <a:r>
              <a:rPr lang="en-GB" sz="3600" dirty="0"/>
              <a:t>has no equivalent among traditional arithmetic </a:t>
            </a:r>
            <a:r>
              <a:rPr lang="en-GB" sz="3600" dirty="0" smtClean="0"/>
              <a:t>operators</a:t>
            </a:r>
            <a:r>
              <a:rPr lang="en-GB" sz="3600" dirty="0"/>
              <a:t>.</a:t>
            </a:r>
          </a:p>
          <a:p>
            <a:pPr marL="0" indent="0">
              <a:buNone/>
            </a:pPr>
            <a:r>
              <a:rPr lang="en-GB" sz="3600" dirty="0"/>
              <a:t>Its graphical representation in Python is the </a:t>
            </a:r>
            <a:r>
              <a:rPr lang="en-GB" sz="3600" b="1" dirty="0">
                <a:solidFill>
                  <a:srgbClr val="FF0000"/>
                </a:solidFill>
              </a:rPr>
              <a:t>% </a:t>
            </a:r>
          </a:p>
          <a:p>
            <a:pPr marL="0" indent="0">
              <a:buNone/>
            </a:pPr>
            <a:r>
              <a:rPr lang="en-GB" sz="3600" b="1" dirty="0">
                <a:solidFill>
                  <a:srgbClr val="FF0000"/>
                </a:solidFill>
              </a:rPr>
              <a:t>(</a:t>
            </a:r>
            <a:r>
              <a:rPr lang="en-GB" sz="3600" b="1" dirty="0" err="1">
                <a:solidFill>
                  <a:srgbClr val="FF0000"/>
                </a:solidFill>
              </a:rPr>
              <a:t>percent</a:t>
            </a:r>
            <a:r>
              <a:rPr lang="en-GB" sz="3600" b="1" dirty="0">
                <a:solidFill>
                  <a:srgbClr val="FF0000"/>
                </a:solidFill>
              </a:rPr>
              <a:t>)</a:t>
            </a:r>
            <a:r>
              <a:rPr lang="en-GB" sz="3600" dirty="0"/>
              <a:t> sign, which may look a bit confusing.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The result of the operator is a </a:t>
            </a:r>
            <a:r>
              <a:rPr lang="en-GB" sz="3600" b="1" dirty="0"/>
              <a:t>remainder left </a:t>
            </a:r>
            <a:r>
              <a:rPr lang="en-GB" sz="3600" b="1" dirty="0" smtClean="0"/>
              <a:t>after the </a:t>
            </a:r>
            <a:r>
              <a:rPr lang="en-GB" sz="3600" b="1" dirty="0"/>
              <a:t>integer division</a:t>
            </a:r>
            <a:r>
              <a:rPr lang="en-GB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489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GB" sz="4000" b="1" dirty="0"/>
              <a:t>Arithmetic </a:t>
            </a:r>
            <a:r>
              <a:rPr lang="en-GB" sz="4000" b="1" dirty="0" smtClean="0"/>
              <a:t>operators: </a:t>
            </a:r>
            <a:r>
              <a:rPr lang="en-GB" sz="4000" b="1" dirty="0"/>
              <a:t>how not to divide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83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As you probably know, </a:t>
            </a:r>
            <a:r>
              <a:rPr lang="en-GB" b="1" dirty="0"/>
              <a:t>division by zero </a:t>
            </a:r>
            <a:r>
              <a:rPr lang="en-GB" b="1" dirty="0" smtClean="0"/>
              <a:t>doesn't work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Do </a:t>
            </a:r>
            <a:r>
              <a:rPr lang="en-GB" b="1" dirty="0"/>
              <a:t>not</a:t>
            </a:r>
            <a:r>
              <a:rPr lang="en-GB" dirty="0"/>
              <a:t> try to: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perform a division by zero;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perform an integer division by zero;</a:t>
            </a:r>
          </a:p>
          <a:p>
            <a:pPr marL="914400" lvl="1" indent="-457200">
              <a:buFont typeface="Wingdings" pitchFamily="2" charset="2"/>
              <a:buChar char="v"/>
            </a:pPr>
            <a:r>
              <a:rPr lang="en-GB" sz="3200" dirty="0"/>
              <a:t>find a remainder of a division by zero.</a:t>
            </a:r>
          </a:p>
        </p:txBody>
      </p:sp>
    </p:spTree>
    <p:extLst>
      <p:ext uri="{BB962C8B-B14F-4D97-AF65-F5344CB8AC3E}">
        <p14:creationId xmlns:p14="http://schemas.microsoft.com/office/powerpoint/2010/main" val="406727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GB" sz="3200" b="1" dirty="0"/>
              <a:t>The subtraction operator, unary and binary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83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/>
              <a:t>The </a:t>
            </a:r>
            <a:r>
              <a:rPr lang="en-GB" b="1" dirty="0"/>
              <a:t>subtraction</a:t>
            </a:r>
            <a:r>
              <a:rPr lang="en-GB" dirty="0"/>
              <a:t> operator is obviously the - </a:t>
            </a:r>
            <a:r>
              <a:rPr lang="en-GB" dirty="0" smtClean="0"/>
              <a:t>(</a:t>
            </a:r>
            <a:r>
              <a:rPr lang="en-GB" dirty="0"/>
              <a:t>minus) sign, although you should note that this </a:t>
            </a:r>
            <a:r>
              <a:rPr lang="en-GB" dirty="0" smtClean="0"/>
              <a:t>operator </a:t>
            </a:r>
            <a:r>
              <a:rPr lang="en-GB" dirty="0"/>
              <a:t>also has another meaning - </a:t>
            </a:r>
            <a:r>
              <a:rPr lang="en-GB" b="1" dirty="0"/>
              <a:t>it can </a:t>
            </a:r>
            <a:r>
              <a:rPr lang="en-GB" b="1" dirty="0" smtClean="0"/>
              <a:t> change </a:t>
            </a:r>
            <a:r>
              <a:rPr lang="en-GB" b="1" dirty="0"/>
              <a:t>the sign of a number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subtracting applications, the </a:t>
            </a:r>
            <a:r>
              <a:rPr lang="en-GB" b="1" dirty="0"/>
              <a:t>minus operator </a:t>
            </a:r>
          </a:p>
          <a:p>
            <a:pPr marL="0" indent="0">
              <a:buNone/>
            </a:pPr>
            <a:r>
              <a:rPr lang="en-GB" b="1" dirty="0"/>
              <a:t>expects two arguments</a:t>
            </a:r>
            <a:r>
              <a:rPr lang="en-GB" dirty="0"/>
              <a:t>: the left (a </a:t>
            </a:r>
            <a:r>
              <a:rPr lang="en-GB" b="1" dirty="0"/>
              <a:t>minuend</a:t>
            </a:r>
            <a:r>
              <a:rPr lang="en-GB" dirty="0"/>
              <a:t> in </a:t>
            </a:r>
          </a:p>
          <a:p>
            <a:pPr marL="0" indent="0">
              <a:buNone/>
            </a:pPr>
            <a:r>
              <a:rPr lang="en-GB" dirty="0"/>
              <a:t>arithmetical terms) and right (a </a:t>
            </a:r>
            <a:r>
              <a:rPr lang="en-GB" b="1" dirty="0"/>
              <a:t>subtrahend</a:t>
            </a:r>
            <a:r>
              <a:rPr lang="en-GB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162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GB" sz="3200" b="1" dirty="0"/>
              <a:t>The subtraction operator, unary and binary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For this reason, the subtraction operator is </a:t>
            </a:r>
          </a:p>
          <a:p>
            <a:pPr marL="0" indent="0">
              <a:buNone/>
            </a:pPr>
            <a:r>
              <a:rPr lang="en-GB" sz="3600" dirty="0"/>
              <a:t>considered to be one of the binary operators, just </a:t>
            </a:r>
            <a:r>
              <a:rPr lang="en-GB" sz="3600" dirty="0" smtClean="0"/>
              <a:t>like </a:t>
            </a:r>
            <a:r>
              <a:rPr lang="en-GB" sz="3600" dirty="0"/>
              <a:t>the addition, multiplication and division </a:t>
            </a:r>
            <a:r>
              <a:rPr lang="en-GB" sz="3600" dirty="0" smtClean="0"/>
              <a:t>operators</a:t>
            </a:r>
            <a:r>
              <a:rPr lang="en-GB" sz="3600" dirty="0"/>
              <a:t>.</a:t>
            </a:r>
          </a:p>
          <a:p>
            <a:pPr marL="0" indent="0">
              <a:buNone/>
            </a:pPr>
            <a:r>
              <a:rPr lang="en-GB" dirty="0"/>
              <a:t>But the minus operator may be used in a different (</a:t>
            </a:r>
            <a:r>
              <a:rPr lang="en-GB" dirty="0" smtClean="0"/>
              <a:t>unary) way </a:t>
            </a:r>
            <a:r>
              <a:rPr lang="en-GB" dirty="0"/>
              <a:t>- take a look at the last line of the snippet below:</a:t>
            </a:r>
          </a:p>
          <a:p>
            <a:pPr marL="0" indent="0">
              <a:buNone/>
            </a:pPr>
            <a:r>
              <a:rPr lang="en-US" dirty="0"/>
              <a:t>print(-4 - 4) </a:t>
            </a:r>
          </a:p>
          <a:p>
            <a:pPr marL="0" indent="0">
              <a:buNone/>
            </a:pPr>
            <a:r>
              <a:rPr lang="en-US" dirty="0"/>
              <a:t>print(4. - 8) </a:t>
            </a:r>
          </a:p>
          <a:p>
            <a:pPr marL="0" indent="0">
              <a:buNone/>
            </a:pPr>
            <a:r>
              <a:rPr lang="en-US" dirty="0"/>
              <a:t>print(-1. -1)</a:t>
            </a:r>
            <a:endParaRPr lang="en-US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85854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600" dirty="0" smtClean="0"/>
              <a:t>	Python </a:t>
            </a:r>
            <a:r>
              <a:rPr lang="en-GB" sz="3600" dirty="0"/>
              <a:t>precisely defines the priorities of </a:t>
            </a:r>
            <a:r>
              <a:rPr lang="en-GB" sz="3600" dirty="0" smtClean="0"/>
              <a:t>all operators</a:t>
            </a:r>
            <a:r>
              <a:rPr lang="en-GB" sz="3600" dirty="0"/>
              <a:t>, and assumes that operators of a larger </a:t>
            </a:r>
            <a:r>
              <a:rPr lang="en-GB" sz="3600" dirty="0" smtClean="0"/>
              <a:t>(</a:t>
            </a:r>
            <a:r>
              <a:rPr lang="en-GB" sz="3600" dirty="0"/>
              <a:t>higher) priority perform their operations before </a:t>
            </a:r>
            <a:r>
              <a:rPr lang="en-GB" sz="3600" dirty="0" smtClean="0"/>
              <a:t>the operators </a:t>
            </a:r>
            <a:r>
              <a:rPr lang="en-GB" sz="3600" dirty="0"/>
              <a:t>of a lower </a:t>
            </a:r>
            <a:r>
              <a:rPr lang="en-GB" sz="3600" dirty="0" smtClean="0"/>
              <a:t>priority. So</a:t>
            </a:r>
            <a:r>
              <a:rPr lang="en-GB" sz="3600" dirty="0"/>
              <a:t>, if you know that * has a higher priority than +, </a:t>
            </a:r>
            <a:r>
              <a:rPr lang="en-GB" sz="3600" dirty="0" smtClean="0"/>
              <a:t>the </a:t>
            </a:r>
            <a:r>
              <a:rPr lang="en-GB" sz="3600" dirty="0"/>
              <a:t>computation of the final result should be </a:t>
            </a:r>
            <a:r>
              <a:rPr lang="en-GB" sz="3600" dirty="0" smtClean="0"/>
              <a:t>obvious</a:t>
            </a:r>
            <a:r>
              <a:rPr lang="en-GB" sz="3600" dirty="0"/>
              <a:t>.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US" sz="3600" dirty="0"/>
              <a:t>2 + 3 * 5</a:t>
            </a:r>
            <a:endParaRPr lang="en-US" sz="36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219273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/>
              <a:t>Parentheses: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(): Parentheses are used to override the default precedence of operators and force a specific order of evaluation.</a:t>
            </a:r>
          </a:p>
          <a:p>
            <a:pPr marL="0" indent="0">
              <a:buNone/>
            </a:pPr>
            <a:r>
              <a:rPr lang="en-GB" sz="3600" b="1" dirty="0"/>
              <a:t>Exponentiation: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**: Exponentiation has the highest precedence.</a:t>
            </a:r>
          </a:p>
          <a:p>
            <a:pPr marL="0" indent="0">
              <a:buNone/>
            </a:pPr>
            <a:r>
              <a:rPr lang="en-GB" sz="3600" b="1" dirty="0"/>
              <a:t>Unary Plus and Minus: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+x, -x: Unary plus and minus.</a:t>
            </a:r>
          </a:p>
        </p:txBody>
      </p:sp>
    </p:spTree>
    <p:extLst>
      <p:ext uri="{BB962C8B-B14F-4D97-AF65-F5344CB8AC3E}">
        <p14:creationId xmlns:p14="http://schemas.microsoft.com/office/powerpoint/2010/main" val="26850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/>
              <a:t>Multiplication, Division, and Floor Division: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*: Multiplication</a:t>
            </a:r>
          </a:p>
          <a:p>
            <a:pPr marL="0" indent="0">
              <a:buNone/>
            </a:pPr>
            <a:r>
              <a:rPr lang="en-GB" sz="3600" dirty="0"/>
              <a:t>/: Division</a:t>
            </a:r>
          </a:p>
          <a:p>
            <a:pPr marL="0" indent="0">
              <a:buNone/>
            </a:pPr>
            <a:r>
              <a:rPr lang="en-GB" sz="3600" dirty="0"/>
              <a:t>//: Floor division (quotient)</a:t>
            </a:r>
          </a:p>
          <a:p>
            <a:pPr marL="0" indent="0">
              <a:buNone/>
            </a:pPr>
            <a:r>
              <a:rPr lang="en-GB" sz="3600" b="1" dirty="0"/>
              <a:t>Modulus: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%: Modulus (remainder)</a:t>
            </a:r>
          </a:p>
          <a:p>
            <a:pPr marL="0" indent="0">
              <a:buNone/>
            </a:pPr>
            <a:r>
              <a:rPr lang="en-GB" sz="3600" b="1" dirty="0"/>
              <a:t>Addition and Subtraction: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+: Addition</a:t>
            </a:r>
          </a:p>
          <a:p>
            <a:pPr marL="0" indent="0">
              <a:buNone/>
            </a:pPr>
            <a:r>
              <a:rPr lang="en-GB" sz="3600" dirty="0"/>
              <a:t>-: </a:t>
            </a:r>
            <a:r>
              <a:rPr lang="en-GB" sz="3600" dirty="0" smtClean="0"/>
              <a:t>Subtraction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96947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/>
              <a:t>Bitwise Shifts: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&lt;&lt;, &gt;&gt;: Bitwise </a:t>
            </a:r>
            <a:r>
              <a:rPr lang="en-GB" sz="3600" dirty="0" smtClean="0"/>
              <a:t>shifts</a:t>
            </a:r>
          </a:p>
          <a:p>
            <a:pPr marL="0" indent="0">
              <a:buNone/>
            </a:pPr>
            <a:r>
              <a:rPr lang="en-GB" sz="3600" b="1" dirty="0"/>
              <a:t>Bitwise AND, XOR, and OR: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&amp;: Bitwise AND</a:t>
            </a:r>
          </a:p>
          <a:p>
            <a:pPr marL="0" indent="0">
              <a:buNone/>
            </a:pPr>
            <a:r>
              <a:rPr lang="en-GB" sz="3600" dirty="0"/>
              <a:t>^: Bitwise XOR (exclusive OR)</a:t>
            </a:r>
          </a:p>
          <a:p>
            <a:pPr marL="0" indent="0">
              <a:buNone/>
            </a:pPr>
            <a:r>
              <a:rPr lang="en-GB" sz="3600" dirty="0"/>
              <a:t>|: Bitwise OR (inclusive OR)</a:t>
            </a:r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318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/>
              <a:t>Comparison Operators: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&lt;, &lt;=, &gt;, &gt;=: Less than, Less than or equal, Greater than, Greater than or equal</a:t>
            </a:r>
          </a:p>
          <a:p>
            <a:pPr marL="0" indent="0">
              <a:buNone/>
            </a:pPr>
            <a:r>
              <a:rPr lang="en-GB" sz="3600" dirty="0"/>
              <a:t>==, !=: Equal, Not </a:t>
            </a:r>
            <a:r>
              <a:rPr lang="en-GB" sz="3600" dirty="0" smtClean="0"/>
              <a:t>equal</a:t>
            </a:r>
          </a:p>
          <a:p>
            <a:pPr marL="0" indent="0">
              <a:buNone/>
            </a:pPr>
            <a:r>
              <a:rPr lang="en-GB" sz="3600" b="1" dirty="0"/>
              <a:t>Logical NOT, AND, OR: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not: Logical NOT</a:t>
            </a:r>
          </a:p>
          <a:p>
            <a:pPr marL="0" indent="0">
              <a:buNone/>
            </a:pPr>
            <a:r>
              <a:rPr lang="en-GB" sz="3600" dirty="0"/>
              <a:t>and: Logical AND</a:t>
            </a:r>
          </a:p>
          <a:p>
            <a:pPr marL="0" indent="0">
              <a:buNone/>
            </a:pPr>
            <a:r>
              <a:rPr lang="en-GB" sz="3600" dirty="0"/>
              <a:t>or: Logical OR</a:t>
            </a:r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33898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/>
              <a:t>Conditional Expression (Ternary Operator):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x if condition else y: The ternary operator provides a concise way to write conditional expressions.</a:t>
            </a:r>
          </a:p>
          <a:p>
            <a:pPr marL="0" indent="0">
              <a:buNone/>
            </a:pPr>
            <a:r>
              <a:rPr lang="en-GB" sz="3600" b="1" dirty="0"/>
              <a:t>Assignment Operators:</a:t>
            </a:r>
            <a:endParaRPr lang="en-GB" sz="3600" dirty="0"/>
          </a:p>
          <a:p>
            <a:pPr marL="0" indent="0">
              <a:buNone/>
            </a:pPr>
            <a:r>
              <a:rPr lang="en-GB" sz="3600" dirty="0"/>
              <a:t>=, +=, -=, *=, /=, //=, %=, **=: Assignment operators are used to assign values to variables.</a:t>
            </a:r>
          </a:p>
        </p:txBody>
      </p:sp>
    </p:spTree>
    <p:extLst>
      <p:ext uri="{BB962C8B-B14F-4D97-AF65-F5344CB8AC3E}">
        <p14:creationId xmlns:p14="http://schemas.microsoft.com/office/powerpoint/2010/main" val="42556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Operators and their priorities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An example of an expression with multiple </a:t>
            </a:r>
            <a:r>
              <a:rPr lang="en-GB" sz="3600" dirty="0" smtClean="0"/>
              <a:t>parentheses is </a:t>
            </a:r>
            <a:r>
              <a:rPr lang="en-GB" sz="3600" dirty="0"/>
              <a:t>here: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US" sz="3600" dirty="0"/>
              <a:t>print((5 * ((25 % 13) + 100) / (2 * 13)) // 2)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637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Operations on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In Python, strings are sequences of characters, and you can perform various operations on strings. Here are some common string operations: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12160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Operations on strings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305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05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Operations on strings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762999" cy="541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2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Operations on strings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839199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6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/>
          </a:bodyPr>
          <a:lstStyle/>
          <a:p>
            <a:r>
              <a:rPr lang="en-GB" sz="3600" dirty="0"/>
              <a:t>So far, we have looked at the elements of a program—variables, expressions, </a:t>
            </a:r>
            <a:r>
              <a:rPr lang="en-GB" sz="3600" dirty="0" smtClean="0"/>
              <a:t>and statements—in </a:t>
            </a:r>
            <a:r>
              <a:rPr lang="en-GB" sz="3600" dirty="0"/>
              <a:t>isolation, without talking about how to combine </a:t>
            </a:r>
            <a:r>
              <a:rPr lang="en-GB" sz="3600" dirty="0" smtClean="0"/>
              <a:t>them. One </a:t>
            </a:r>
            <a:r>
              <a:rPr lang="en-GB" sz="3600" dirty="0"/>
              <a:t>of the most useful features of programming languages is their ability to </a:t>
            </a:r>
            <a:r>
              <a:rPr lang="en-GB" sz="3600" dirty="0" smtClean="0"/>
              <a:t>take small </a:t>
            </a:r>
            <a:r>
              <a:rPr lang="en-GB" sz="3600" dirty="0"/>
              <a:t>building blocks and compose them. 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40906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5400" b="1" dirty="0"/>
              <a:t>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5867400"/>
          </a:xfrm>
        </p:spPr>
        <p:txBody>
          <a:bodyPr>
            <a:noAutofit/>
          </a:bodyPr>
          <a:lstStyle/>
          <a:p>
            <a:r>
              <a:rPr lang="en-GB" sz="3400" dirty="0"/>
              <a:t>For example, we know how to </a:t>
            </a:r>
            <a:r>
              <a:rPr lang="en-GB" sz="3400" dirty="0" smtClean="0"/>
              <a:t>add numbers </a:t>
            </a:r>
            <a:r>
              <a:rPr lang="en-GB" sz="3400" dirty="0"/>
              <a:t>and we know how to print; it turns out we can do both at the same time:</a:t>
            </a:r>
          </a:p>
          <a:p>
            <a:pPr marL="0" indent="0">
              <a:buNone/>
            </a:pPr>
            <a:r>
              <a:rPr lang="en-US" sz="3400" dirty="0"/>
              <a:t>&gt;&gt;&gt; print 17 + 3</a:t>
            </a:r>
          </a:p>
          <a:p>
            <a:pPr marL="0" indent="0">
              <a:buNone/>
            </a:pPr>
            <a:r>
              <a:rPr lang="en-US" sz="3400" dirty="0" smtClean="0"/>
              <a:t>20</a:t>
            </a:r>
          </a:p>
          <a:p>
            <a:r>
              <a:rPr lang="en-GB" sz="3400" dirty="0"/>
              <a:t>In reality, the addition has to happen before the printing, so the actions </a:t>
            </a:r>
            <a:r>
              <a:rPr lang="en-GB" sz="3400" dirty="0" smtClean="0"/>
              <a:t>aren’t actually </a:t>
            </a:r>
            <a:r>
              <a:rPr lang="en-GB" sz="3400" dirty="0"/>
              <a:t>happening at the same time. The point is that any expression </a:t>
            </a:r>
            <a:r>
              <a:rPr lang="en-GB" sz="3400" dirty="0" smtClean="0"/>
              <a:t>involving numbers</a:t>
            </a:r>
            <a:r>
              <a:rPr lang="en-GB" sz="3400" dirty="0"/>
              <a:t>, strings, and variables can be used inside a print statement.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694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 lnSpcReduction="10000"/>
          </a:bodyPr>
          <a:lstStyle/>
          <a:p>
            <a:r>
              <a:rPr lang="en-GB" sz="3600" dirty="0" smtClean="0"/>
              <a:t>As </a:t>
            </a:r>
            <a:r>
              <a:rPr lang="en-GB" sz="3600" dirty="0"/>
              <a:t>programs get bigger and </a:t>
            </a:r>
            <a:r>
              <a:rPr lang="en-GB" sz="3600" dirty="0" smtClean="0"/>
              <a:t>more complicated</a:t>
            </a:r>
            <a:r>
              <a:rPr lang="en-GB" sz="3600" dirty="0"/>
              <a:t>, they get more difficult to </a:t>
            </a:r>
            <a:r>
              <a:rPr lang="en-GB" sz="3600" dirty="0" smtClean="0"/>
              <a:t>read. Formal </a:t>
            </a:r>
            <a:r>
              <a:rPr lang="en-GB" sz="3600" dirty="0"/>
              <a:t>languages are dense, and it is often difficult to look at a piece of code </a:t>
            </a:r>
            <a:r>
              <a:rPr lang="en-GB" sz="3600" dirty="0" smtClean="0"/>
              <a:t>and figure </a:t>
            </a:r>
            <a:r>
              <a:rPr lang="en-GB" sz="3600" dirty="0"/>
              <a:t>out what it is doing, or why</a:t>
            </a:r>
            <a:r>
              <a:rPr lang="en-GB" sz="3600" dirty="0" smtClean="0"/>
              <a:t>.</a:t>
            </a:r>
          </a:p>
          <a:p>
            <a:r>
              <a:rPr lang="en-GB" sz="3600" dirty="0"/>
              <a:t>For this reason, it is a good idea to add notes to your programs to explain </a:t>
            </a:r>
            <a:r>
              <a:rPr lang="en-GB" sz="3600" dirty="0" smtClean="0"/>
              <a:t>in natural </a:t>
            </a:r>
            <a:r>
              <a:rPr lang="en-GB" sz="3600" dirty="0"/>
              <a:t>language what the program is doing. These notes are called </a:t>
            </a:r>
            <a:r>
              <a:rPr lang="en-GB" sz="3600" dirty="0" smtClean="0"/>
              <a:t>comments, and </a:t>
            </a:r>
            <a:r>
              <a:rPr lang="en-GB" sz="3600" dirty="0"/>
              <a:t>they are marked with the # symbol: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7657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/>
          </a:bodyPr>
          <a:lstStyle/>
          <a:p>
            <a:r>
              <a:rPr lang="en-GB" sz="3600" dirty="0"/>
              <a:t># compute the percentage of the hour that has </a:t>
            </a:r>
            <a:r>
              <a:rPr lang="en-GB" sz="3600" dirty="0" smtClean="0"/>
              <a:t>elapsed </a:t>
            </a:r>
            <a:r>
              <a:rPr lang="en-US" sz="3600" dirty="0" smtClean="0"/>
              <a:t>percentage </a:t>
            </a:r>
            <a:r>
              <a:rPr lang="en-US" sz="3600" dirty="0"/>
              <a:t>= (minute * 100) / </a:t>
            </a:r>
            <a:r>
              <a:rPr lang="en-US" sz="3600" dirty="0" smtClean="0"/>
              <a:t>60 </a:t>
            </a:r>
            <a:r>
              <a:rPr lang="en-GB" sz="3600" dirty="0" smtClean="0"/>
              <a:t>In </a:t>
            </a:r>
            <a:r>
              <a:rPr lang="en-GB" sz="3600" dirty="0"/>
              <a:t>this case, the comment appears on a line by itself. You can also put </a:t>
            </a:r>
            <a:r>
              <a:rPr lang="en-GB" sz="3600" dirty="0" smtClean="0"/>
              <a:t>comments at </a:t>
            </a:r>
            <a:r>
              <a:rPr lang="en-GB" sz="3600" dirty="0"/>
              <a:t>the end of a </a:t>
            </a:r>
            <a:r>
              <a:rPr lang="en-GB" sz="3600" dirty="0" smtClean="0"/>
              <a:t>line: </a:t>
            </a:r>
            <a:r>
              <a:rPr lang="en-US" sz="3600" dirty="0" smtClean="0"/>
              <a:t>percentage </a:t>
            </a:r>
            <a:r>
              <a:rPr lang="en-US" sz="3600" dirty="0"/>
              <a:t>= (minute * 100) / 60 # caution: integer division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37314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/>
          </a:bodyPr>
          <a:lstStyle/>
          <a:p>
            <a:r>
              <a:rPr lang="en-GB" sz="3600" dirty="0"/>
              <a:t>Everything from the # to the end of the line is ignored—it has no effect on </a:t>
            </a:r>
            <a:r>
              <a:rPr lang="en-GB" sz="3600" dirty="0" smtClean="0"/>
              <a:t>the program</a:t>
            </a:r>
            <a:r>
              <a:rPr lang="en-GB" sz="3600" dirty="0"/>
              <a:t>. The message is intended for </a:t>
            </a:r>
            <a:r>
              <a:rPr lang="en-GB" sz="3600" dirty="0" smtClean="0"/>
              <a:t>the programmer </a:t>
            </a:r>
            <a:r>
              <a:rPr lang="en-GB" sz="3600" dirty="0"/>
              <a:t>or for future </a:t>
            </a:r>
            <a:r>
              <a:rPr lang="en-GB" sz="3600" dirty="0" smtClean="0"/>
              <a:t>programmers who </a:t>
            </a:r>
            <a:r>
              <a:rPr lang="en-GB" sz="3600" dirty="0"/>
              <a:t>might use this code. In this case, it reminds the reader about the </a:t>
            </a:r>
            <a:r>
              <a:rPr lang="en-GB" sz="3600" dirty="0" err="1" smtClean="0"/>
              <a:t>eversurprising</a:t>
            </a:r>
            <a:r>
              <a:rPr lang="en-GB" sz="3600" dirty="0"/>
              <a:t> </a:t>
            </a:r>
            <a:r>
              <a:rPr lang="en-US" sz="3600" dirty="0" smtClean="0"/>
              <a:t>behavior </a:t>
            </a:r>
            <a:r>
              <a:rPr lang="en-US" sz="3600" dirty="0"/>
              <a:t>of integer division.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23427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/>
          </a:bodyPr>
          <a:lstStyle/>
          <a:p>
            <a:r>
              <a:rPr lang="en-GB" sz="3600" dirty="0"/>
              <a:t>This sort of comment is less necessary if you use the integer division operation</a:t>
            </a:r>
            <a:r>
              <a:rPr lang="en-GB" sz="3600" dirty="0" smtClean="0"/>
              <a:t>, //. </a:t>
            </a:r>
            <a:r>
              <a:rPr lang="en-GB" sz="3600" dirty="0"/>
              <a:t>It has the same effect as the division operator1, but it signals that the </a:t>
            </a:r>
            <a:r>
              <a:rPr lang="en-GB" sz="3600" dirty="0" smtClean="0"/>
              <a:t>effect </a:t>
            </a:r>
            <a:r>
              <a:rPr lang="en-US" sz="3600" dirty="0" smtClean="0"/>
              <a:t>is deliberate. percentage </a:t>
            </a:r>
            <a:r>
              <a:rPr lang="en-US" sz="3600" dirty="0"/>
              <a:t>= (minute * 100) // </a:t>
            </a:r>
            <a:r>
              <a:rPr lang="en-US" sz="3600" dirty="0" smtClean="0"/>
              <a:t>60 </a:t>
            </a:r>
            <a:r>
              <a:rPr lang="en-GB" sz="3600" dirty="0" smtClean="0"/>
              <a:t>The </a:t>
            </a:r>
            <a:r>
              <a:rPr lang="en-GB" sz="3600" dirty="0"/>
              <a:t>integer division operator is like a comment that says, “I know this is </a:t>
            </a:r>
            <a:r>
              <a:rPr lang="en-GB" sz="3600" dirty="0" smtClean="0"/>
              <a:t>integer division</a:t>
            </a:r>
            <a:r>
              <a:rPr lang="en-GB" sz="3600" dirty="0"/>
              <a:t>, and I like it that way!”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9742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14400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Quiz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715000"/>
          </a:xfrm>
        </p:spPr>
        <p:txBody>
          <a:bodyPr>
            <a:noAutofit/>
          </a:bodyPr>
          <a:lstStyle/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600" dirty="0"/>
              <a:t>print((-2 / 4), (2 / 4), (2 // 4), (-2 // 4))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600" dirty="0"/>
              <a:t>print((2 ** 4), (2 * 4.), (2 * 4)) 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600" dirty="0"/>
              <a:t>print((2 % -4), (2 % 4), (2 ** 3 ** 2))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600" dirty="0"/>
              <a:t>print((5 * ((25 % 13) + 100) / (2 * 13)) // 2)</a:t>
            </a:r>
          </a:p>
          <a:p>
            <a:pPr marL="514350" indent="-514350">
              <a:spcAft>
                <a:spcPts val="600"/>
              </a:spcAft>
              <a:buSzPts val="3200"/>
              <a:buFont typeface="+mj-lt"/>
              <a:buAutoNum type="arabicPeriod"/>
            </a:pPr>
            <a:r>
              <a:rPr lang="en-US" sz="3600" dirty="0"/>
              <a:t>print (3 + 2 + 1 - 5 + 4 % 2 - 1.0 / 4 + 6)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81755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3300</TotalTime>
  <Words>2343</Words>
  <Application>Microsoft Office PowerPoint</Application>
  <PresentationFormat>On-screen Show (4:3)</PresentationFormat>
  <Paragraphs>321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PYTHON PROGRAMMING</vt:lpstr>
      <vt:lpstr>Values and types</vt:lpstr>
      <vt:lpstr>Values and types</vt:lpstr>
      <vt:lpstr>Values and types</vt:lpstr>
      <vt:lpstr>Values and types</vt:lpstr>
      <vt:lpstr>Values and types</vt:lpstr>
      <vt:lpstr>Values and types</vt:lpstr>
      <vt:lpstr>Values and types</vt:lpstr>
      <vt:lpstr>Values and types</vt:lpstr>
      <vt:lpstr>Variables</vt:lpstr>
      <vt:lpstr>Variables</vt:lpstr>
      <vt:lpstr>Variables</vt:lpstr>
      <vt:lpstr>Variables</vt:lpstr>
      <vt:lpstr>Variables</vt:lpstr>
      <vt:lpstr>Variables</vt:lpstr>
      <vt:lpstr>How Variables Works</vt:lpstr>
      <vt:lpstr>How Variables Works</vt:lpstr>
      <vt:lpstr>Variables</vt:lpstr>
      <vt:lpstr>Variables</vt:lpstr>
      <vt:lpstr>Variables</vt:lpstr>
      <vt:lpstr>Variables</vt:lpstr>
      <vt:lpstr>Variables</vt:lpstr>
      <vt:lpstr>Rules for Valid Variables Names</vt:lpstr>
      <vt:lpstr>Rules for Valid Variables Names</vt:lpstr>
      <vt:lpstr>Rules for Valid Variables Names</vt:lpstr>
      <vt:lpstr>Rules for Valid Variables Names</vt:lpstr>
      <vt:lpstr>Rules for Valid Variables Names</vt:lpstr>
      <vt:lpstr>Descriptive Names </vt:lpstr>
      <vt:lpstr>Python Variable Naming Conventions</vt:lpstr>
      <vt:lpstr>Python Variable Naming Conventions</vt:lpstr>
      <vt:lpstr>Variable names and keywords</vt:lpstr>
      <vt:lpstr>Variable names and keywords</vt:lpstr>
      <vt:lpstr>Variable names and keywords</vt:lpstr>
      <vt:lpstr>Variable names and keywords</vt:lpstr>
      <vt:lpstr>Variable names and keywords</vt:lpstr>
      <vt:lpstr>Statements</vt:lpstr>
      <vt:lpstr>Statements</vt:lpstr>
      <vt:lpstr>Statements</vt:lpstr>
      <vt:lpstr>Statements</vt:lpstr>
      <vt:lpstr>Evaluating expressions</vt:lpstr>
      <vt:lpstr>Evaluating expressions</vt:lpstr>
      <vt:lpstr>Operators and operands</vt:lpstr>
      <vt:lpstr>Arithmetic operators: exponentiation</vt:lpstr>
      <vt:lpstr>PowerPoint Presentation</vt:lpstr>
      <vt:lpstr>Arithmetic operators: multiplication</vt:lpstr>
      <vt:lpstr>Arithmetic operators: division</vt:lpstr>
      <vt:lpstr>Arithmetic operators: integer division</vt:lpstr>
      <vt:lpstr>Arithmetic operators: integer division</vt:lpstr>
      <vt:lpstr>Arithmetic operators: remainder (modulo)</vt:lpstr>
      <vt:lpstr>Arithmetic operators: how not to divide</vt:lpstr>
      <vt:lpstr>The subtraction operator, unary and binary operators</vt:lpstr>
      <vt:lpstr>The subtraction operator, unary and binary operators</vt:lpstr>
      <vt:lpstr>Operators and their priorities</vt:lpstr>
      <vt:lpstr>Operators and their priorities</vt:lpstr>
      <vt:lpstr>Operators and their priorities</vt:lpstr>
      <vt:lpstr>Operators and their priorities</vt:lpstr>
      <vt:lpstr>Operators and their priorities</vt:lpstr>
      <vt:lpstr>Operators and their priorities</vt:lpstr>
      <vt:lpstr>Operators and their priorities</vt:lpstr>
      <vt:lpstr>Operations on strings</vt:lpstr>
      <vt:lpstr>Operations on strings</vt:lpstr>
      <vt:lpstr>Operations on strings</vt:lpstr>
      <vt:lpstr>Operations on strings</vt:lpstr>
      <vt:lpstr>Composition</vt:lpstr>
      <vt:lpstr>Composition</vt:lpstr>
      <vt:lpstr>Comments</vt:lpstr>
      <vt:lpstr>Comments</vt:lpstr>
      <vt:lpstr>Comments</vt:lpstr>
      <vt:lpstr>Comments</vt:lpstr>
      <vt:lpstr>Quiz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PROGRAMMING</dc:title>
  <dc:creator>HP</dc:creator>
  <cp:lastModifiedBy>HP</cp:lastModifiedBy>
  <cp:revision>100</cp:revision>
  <dcterms:created xsi:type="dcterms:W3CDTF">2023-11-21T06:05:59Z</dcterms:created>
  <dcterms:modified xsi:type="dcterms:W3CDTF">2023-12-09T11:42:36Z</dcterms:modified>
</cp:coreProperties>
</file>