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AB5CA-2C3E-46D1-88F2-E07AD17585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SECURITY PRINCIPLES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25A3C-4349-4140-8EED-4295E0A6AD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MIS. ZUBEDA S KILUA</a:t>
            </a:r>
          </a:p>
        </p:txBody>
      </p:sp>
    </p:spTree>
    <p:extLst>
      <p:ext uri="{BB962C8B-B14F-4D97-AF65-F5344CB8AC3E}">
        <p14:creationId xmlns:p14="http://schemas.microsoft.com/office/powerpoint/2010/main" val="37867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BC855-CE17-4E69-9AA6-837CC3A37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EEC20-0718-4B03-B78D-E7E66D5D2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905000"/>
            <a:ext cx="9980612" cy="40062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Security principles are foundational concepts that guide the development and implementation of secure systems, processes, and policies.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 They are designed to protect information, systems, and networks from unauthorized access, use, disclosure, disruption, modification, or destruction</a:t>
            </a:r>
          </a:p>
        </p:txBody>
      </p:sp>
    </p:spTree>
    <p:extLst>
      <p:ext uri="{BB962C8B-B14F-4D97-AF65-F5344CB8AC3E}">
        <p14:creationId xmlns:p14="http://schemas.microsoft.com/office/powerpoint/2010/main" val="164504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867F6-3044-4F3A-93B4-890653FF0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key security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47463-07EB-4313-B5D7-F75FCEA13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4025" y="1905000"/>
            <a:ext cx="9494837" cy="42005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1. Confidentiality</a:t>
            </a:r>
          </a:p>
          <a:p>
            <a:r>
              <a:rPr lang="en-US" sz="2800" dirty="0"/>
              <a:t>Ensures that sensitive information is accessed only by authorized individuals or systems.</a:t>
            </a:r>
          </a:p>
          <a:p>
            <a:r>
              <a:rPr lang="en-US" sz="2800" dirty="0"/>
              <a:t>Techniques: Encryption, access control, data masking.</a:t>
            </a:r>
          </a:p>
          <a:p>
            <a:pPr marL="0" indent="0">
              <a:buNone/>
            </a:pPr>
            <a:r>
              <a:rPr lang="en-US" sz="2800" b="1" dirty="0"/>
              <a:t>2. Integrity</a:t>
            </a:r>
          </a:p>
          <a:p>
            <a:r>
              <a:rPr lang="en-US" sz="2800" dirty="0"/>
              <a:t>Ensures that data remains accurate, consistent, and unaltered unless modified by authorized means.</a:t>
            </a:r>
          </a:p>
          <a:p>
            <a:r>
              <a:rPr lang="en-US" sz="2800" dirty="0"/>
              <a:t>Techniques: Hashing, checksums, digital signatures.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247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7C33E-61B3-44F8-B2A9-1F7C6782F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164A6-22C0-491F-8E82-6CE0EFA7C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6762" y="1762125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3. Availability</a:t>
            </a:r>
          </a:p>
          <a:p>
            <a:r>
              <a:rPr lang="en-US" sz="3200" dirty="0"/>
              <a:t>Ensures that systems, applications, and data are accessible when needed by authorized users.</a:t>
            </a:r>
          </a:p>
          <a:p>
            <a:r>
              <a:rPr lang="en-US" sz="3200" dirty="0"/>
              <a:t>Techniques: Redundancy, failover mechanisms, backups, disaster recovery planning.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53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5A5A8-EBDC-4585-BD9E-9DDA3C65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2C324-D992-4C05-AEA4-FECCE142D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4. Authentication</a:t>
            </a:r>
          </a:p>
          <a:p>
            <a:r>
              <a:rPr lang="en-US" sz="2800" dirty="0"/>
              <a:t>Confirms the identity of a user, device, or system before granting access.</a:t>
            </a:r>
          </a:p>
          <a:p>
            <a:r>
              <a:rPr lang="en-US" sz="2800" dirty="0"/>
              <a:t>Techniques: Passwords, multi-factor authentication (MFA), biometrics.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9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1E62-41A2-49CA-ABD3-205786358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8004B-1AF1-4531-9732-B5D2FEC49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8237" y="1905000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5. Authorization</a:t>
            </a:r>
          </a:p>
          <a:p>
            <a:r>
              <a:rPr lang="en-US" sz="2800" dirty="0"/>
              <a:t>Determines the level of access or permissions granted to authenticated users or systems.</a:t>
            </a:r>
          </a:p>
          <a:p>
            <a:r>
              <a:rPr lang="en-US" sz="2800" dirty="0"/>
              <a:t>Techniques: Role-based access control (RBAC), least privilege principle.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535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51AB7-699B-414B-AD3F-C1798E91A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9D771-D9F2-4705-BEEB-343412110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8712" y="1905000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6. Non-Repudiation</a:t>
            </a:r>
          </a:p>
          <a:p>
            <a:r>
              <a:rPr lang="en-US" sz="2800" dirty="0"/>
              <a:t>Prevents denial of actions or communications by ensuring proof of origin or authenticity.</a:t>
            </a:r>
          </a:p>
          <a:p>
            <a:r>
              <a:rPr lang="en-US" sz="2800" dirty="0"/>
              <a:t>Techniques: Digital signatures, audit trails, logging.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30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084E-5661-45FD-A302-5864D3EA0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724" y="576485"/>
            <a:ext cx="8911687" cy="1280890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0CFF2-32AD-47A9-A959-C9E2B72B1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/>
              <a:t>7. Least Privilege</a:t>
            </a:r>
          </a:p>
          <a:p>
            <a:r>
              <a:rPr lang="en-US" sz="2800" dirty="0"/>
              <a:t>Grants only the minimum necessary access or permissions required to perform a task.</a:t>
            </a:r>
          </a:p>
          <a:p>
            <a:r>
              <a:rPr lang="en-US" sz="2800" dirty="0"/>
              <a:t>Reduces attack surface and limits potential damage from breaches.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156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39177-A518-4AF8-B115-4D6CE743C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B15E9-8A8E-4B71-BF47-4CB6D30B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8. Defense in Depth</a:t>
            </a:r>
          </a:p>
          <a:p>
            <a:r>
              <a:rPr lang="en-US" sz="2800" dirty="0"/>
              <a:t>Employs multiple layers of security controls to provide redundancy and mitigate risks.</a:t>
            </a:r>
          </a:p>
          <a:p>
            <a:r>
              <a:rPr lang="en-US" sz="2800" dirty="0"/>
              <a:t>Layers: Firewalls, intrusion detection systems, endpoint protection.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609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D0328-A59F-4AF6-A12C-977849464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CB4C8-C990-46B7-A1AA-959D06801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962" y="1905000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9. Accountability</a:t>
            </a:r>
          </a:p>
          <a:p>
            <a:r>
              <a:rPr lang="en-US" sz="2800" dirty="0"/>
              <a:t>Assigns responsibility for actions, ensuring that systems and users can be held accountable for their activities.</a:t>
            </a:r>
          </a:p>
          <a:p>
            <a:r>
              <a:rPr lang="en-US" sz="2800" dirty="0"/>
              <a:t>Techniques: Logging, monitoring, and audit trails.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384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56B4B-F5E5-494B-B577-5DA54DC71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BA746-CAF8-4AE9-AB2E-7A24FA1BB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/>
              <a:t>10. Resilience</a:t>
            </a:r>
          </a:p>
          <a:p>
            <a:r>
              <a:rPr lang="en-US" sz="2800" dirty="0"/>
              <a:t>Ensures systems can continue operating, recover quickly, and withstand attacks or failures.</a:t>
            </a:r>
          </a:p>
          <a:p>
            <a:r>
              <a:rPr lang="en-US" sz="2800" dirty="0"/>
              <a:t>Techniques: Incident response plans, resilient architecture, system updates.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854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C5950-7F98-4A45-B27E-743010C9E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CB377-1861-430A-8EEE-3CB0A7B90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8324" y="1781175"/>
            <a:ext cx="10106025" cy="4452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11. Privacy</a:t>
            </a:r>
          </a:p>
          <a:p>
            <a:r>
              <a:rPr lang="en-US" sz="2800" dirty="0"/>
              <a:t>Protects personal or sensitive information and ensures compliance with data protection laws.</a:t>
            </a:r>
          </a:p>
          <a:p>
            <a:r>
              <a:rPr lang="en-US" sz="2800" dirty="0"/>
              <a:t>Example: General Data Protection Regulation (GDPR), data anonymization.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These principles form the basis for creating robust security policies, designing secure systems, and responding to evolving cybersecurity threats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149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A8723-8745-41CF-9CE6-18CB79364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Windows vs Linux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892A7-9322-478C-9E2E-42C891D73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37776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Windows and Linux are two prominent operating systems that follow core security principles while implementing their own mechanisms and tools to address security. </a:t>
            </a:r>
          </a:p>
        </p:txBody>
      </p:sp>
    </p:spTree>
    <p:extLst>
      <p:ext uri="{BB962C8B-B14F-4D97-AF65-F5344CB8AC3E}">
        <p14:creationId xmlns:p14="http://schemas.microsoft.com/office/powerpoint/2010/main" val="1731499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87469-64B5-4683-9A7F-4F853FBED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comparison of how they align with standard security principles: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172C0-5DD2-4B42-BDDC-2B6A3FEA7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133600"/>
            <a:ext cx="9675812" cy="37776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b="1" dirty="0"/>
              <a:t>1. Confidentiality</a:t>
            </a:r>
          </a:p>
          <a:p>
            <a:r>
              <a:rPr lang="en-US" sz="2800" b="1" dirty="0"/>
              <a:t>Windows:</a:t>
            </a:r>
            <a:endParaRPr lang="en-US" sz="2800" dirty="0"/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Access Control</a:t>
            </a:r>
            <a:r>
              <a:rPr lang="en-US" sz="2800" dirty="0"/>
              <a:t>: Uses Access Control Lists (ACLs) and Group Policies to define user and group permissions.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Encryption</a:t>
            </a:r>
            <a:r>
              <a:rPr lang="en-US" sz="2800" dirty="0"/>
              <a:t>: BitLocker provides full-disk encryption for data protection.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File Permissions</a:t>
            </a:r>
            <a:r>
              <a:rPr lang="en-US" sz="2800" dirty="0"/>
              <a:t>: NTFS supports fine-grained permission settings for files and directories.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219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54A57-11BF-424E-803E-994DB1A22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9ACE4-63D1-4450-B22A-52ADEC8BB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25" y="1904999"/>
            <a:ext cx="9551987" cy="4143375"/>
          </a:xfrm>
        </p:spPr>
        <p:txBody>
          <a:bodyPr/>
          <a:lstStyle/>
          <a:p>
            <a:r>
              <a:rPr lang="en-US" sz="2800" b="1" dirty="0"/>
              <a:t>Linux:</a:t>
            </a:r>
            <a:endParaRPr lang="en-US" sz="2800" dirty="0"/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Access Control</a:t>
            </a:r>
            <a:r>
              <a:rPr lang="en-US" sz="2800" dirty="0"/>
              <a:t>: Implements file permissions (read, write, execute) and more granular access control via Access Control Lists (ACLs).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Encryption</a:t>
            </a:r>
            <a:r>
              <a:rPr lang="en-US" sz="2800" dirty="0"/>
              <a:t>: Offers tools like LUKS for disk encryption and GPG for encrypting files or emails.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 err="1"/>
              <a:t>SELinux</a:t>
            </a:r>
            <a:r>
              <a:rPr lang="en-US" sz="2800" b="1" dirty="0"/>
              <a:t>/</a:t>
            </a:r>
            <a:r>
              <a:rPr lang="en-US" sz="2800" b="1" dirty="0" err="1"/>
              <a:t>AppArmor</a:t>
            </a:r>
            <a:r>
              <a:rPr lang="en-US" sz="2800" dirty="0"/>
              <a:t>: Adds Mandatory Access Control (MAC) for enhanced confidentiality.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221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2F41E-4A12-43CF-9D3E-D8BE3AB04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42765"/>
          </a:xfrm>
        </p:spPr>
        <p:txBody>
          <a:bodyPr/>
          <a:lstStyle/>
          <a:p>
            <a:r>
              <a:rPr lang="en-US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DB3EF-1544-438D-AD74-6C87727EE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7825" y="1885950"/>
            <a:ext cx="9856787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2. Integrity</a:t>
            </a:r>
          </a:p>
          <a:p>
            <a:r>
              <a:rPr lang="en-US" sz="2800" b="1" dirty="0"/>
              <a:t>Windows:</a:t>
            </a:r>
            <a:endParaRPr lang="en-US" sz="2800" dirty="0"/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File Integrity Monitoring (FIM)</a:t>
            </a:r>
            <a:r>
              <a:rPr lang="en-US" sz="2800" dirty="0"/>
              <a:t>: Tools like System File Checker (SFC) and Windows Resource Protection (WRP) ensure critical system files are intact.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Event Logs</a:t>
            </a:r>
            <a:r>
              <a:rPr lang="en-US" sz="2800" dirty="0"/>
              <a:t>: The Windows Event Viewer tracks changes for audit purposes.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682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49A99-8DD8-4DC1-9F54-04555434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47515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D0F91-9568-4A9C-ACA5-D760BEB1D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6287" y="1676400"/>
            <a:ext cx="9317038" cy="4000500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Linux:</a:t>
            </a:r>
            <a:endParaRPr lang="en-US" sz="2800" dirty="0"/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File Integrity</a:t>
            </a:r>
            <a:r>
              <a:rPr lang="en-US" sz="2800" dirty="0"/>
              <a:t>: Tools like AIDE (Advanced Intrusion Detection Environment) and Tripwire monitor file changes.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Package Management</a:t>
            </a:r>
            <a:r>
              <a:rPr lang="en-US" sz="2800" dirty="0"/>
              <a:t>: Uses cryptographic checksums and signatures (e.g., GPG) to ensure software integrity.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 err="1"/>
              <a:t>SELinux</a:t>
            </a:r>
            <a:r>
              <a:rPr lang="en-US" sz="2800" b="1" dirty="0"/>
              <a:t>/</a:t>
            </a:r>
            <a:r>
              <a:rPr lang="en-US" sz="2800" b="1" dirty="0" err="1"/>
              <a:t>AppArmor</a:t>
            </a:r>
            <a:r>
              <a:rPr lang="en-US" sz="2800" dirty="0"/>
              <a:t>: Enforces policies to prevent unauthorized changes.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519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015C9-16AD-427F-8554-0D9CA8C41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85615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A555C-A7FB-4141-9FFE-EF342673C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463" y="1704974"/>
            <a:ext cx="9310149" cy="4528915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3. Availability</a:t>
            </a:r>
          </a:p>
          <a:p>
            <a:r>
              <a:rPr lang="en-US" sz="2800" b="1" dirty="0"/>
              <a:t>Windows:</a:t>
            </a:r>
            <a:endParaRPr lang="en-US" sz="2800" dirty="0"/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System Restore</a:t>
            </a:r>
            <a:r>
              <a:rPr lang="en-US" sz="2800" dirty="0"/>
              <a:t>: Provides a mechanism to roll back changes to ensure system availability.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Failover Clustering</a:t>
            </a:r>
            <a:r>
              <a:rPr lang="en-US" sz="2800" dirty="0"/>
              <a:t>: Enhances availability for critical applications.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Patch Management</a:t>
            </a:r>
            <a:r>
              <a:rPr lang="en-US" sz="2800" dirty="0"/>
              <a:t>: Windows Update automates security updates to reduce vulnerabilities.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905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B17D3-B870-4B02-818E-FE6886D6A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66565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C9180-A54C-46B8-8CA8-9E5DF20FD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25" y="1828799"/>
            <a:ext cx="9555700" cy="4124325"/>
          </a:xfrm>
        </p:spPr>
        <p:txBody>
          <a:bodyPr>
            <a:normAutofit/>
          </a:bodyPr>
          <a:lstStyle/>
          <a:p>
            <a:r>
              <a:rPr lang="en-US" sz="2800" b="1" dirty="0"/>
              <a:t>Linux: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Redundancy</a:t>
            </a:r>
            <a:r>
              <a:rPr lang="en-US" sz="2800" dirty="0"/>
              <a:t>: Services like </a:t>
            </a:r>
            <a:r>
              <a:rPr lang="en-US" sz="2800" dirty="0" err="1"/>
              <a:t>HAProxy</a:t>
            </a:r>
            <a:r>
              <a:rPr lang="en-US" sz="2800" dirty="0"/>
              <a:t> and clustering tools (e.g., Pacemaker) ensure availability.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Service Management</a:t>
            </a:r>
            <a:r>
              <a:rPr lang="en-US" sz="2800" dirty="0"/>
              <a:t>: Tools like </a:t>
            </a:r>
            <a:r>
              <a:rPr lang="en-US" sz="2800" dirty="0" err="1"/>
              <a:t>systemd</a:t>
            </a:r>
            <a:r>
              <a:rPr lang="en-US" sz="2800" dirty="0"/>
              <a:t> manage and restart failed services.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Kernel Updates</a:t>
            </a:r>
            <a:r>
              <a:rPr lang="en-US" sz="2800" dirty="0"/>
              <a:t>: Live patching tools like </a:t>
            </a:r>
            <a:r>
              <a:rPr lang="en-US" sz="2800" dirty="0" err="1"/>
              <a:t>Ksplice</a:t>
            </a:r>
            <a:r>
              <a:rPr lang="en-US" sz="2800" dirty="0"/>
              <a:t> minimize downtime during updates.</a:t>
            </a:r>
          </a:p>
        </p:txBody>
      </p:sp>
    </p:spTree>
    <p:extLst>
      <p:ext uri="{BB962C8B-B14F-4D97-AF65-F5344CB8AC3E}">
        <p14:creationId xmlns:p14="http://schemas.microsoft.com/office/powerpoint/2010/main" val="2757104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13FAA-9698-4730-9345-68FFE7775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0865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DCE0A-2519-44AB-B23D-E1E506699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9775" y="1704975"/>
            <a:ext cx="9498550" cy="421005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4. Authentication</a:t>
            </a:r>
          </a:p>
          <a:p>
            <a:r>
              <a:rPr lang="en-US" sz="2800" b="1" dirty="0"/>
              <a:t>Windows:</a:t>
            </a:r>
            <a:endParaRPr lang="en-US" sz="2800" dirty="0"/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Active Directory (AD)</a:t>
            </a:r>
            <a:r>
              <a:rPr lang="en-US" sz="2800" dirty="0"/>
              <a:t>: Centralized authentication and identity management.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Multi-Factor Authentication (MFA)</a:t>
            </a:r>
            <a:r>
              <a:rPr lang="en-US" sz="2800" dirty="0"/>
              <a:t>: Integrated through tools like Azure AD and Windows Hello.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Biometric Authentication</a:t>
            </a:r>
            <a:r>
              <a:rPr lang="en-US" sz="2800" dirty="0"/>
              <a:t>: Supports fingerprint and facial recognition.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580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9D378-F0F8-4A3F-9E43-5B32FF4C0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90390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B4D14-D664-405D-B4FB-6D7A2EF8C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3575" y="1714499"/>
            <a:ext cx="9447212" cy="4067175"/>
          </a:xfrm>
        </p:spPr>
        <p:txBody>
          <a:bodyPr/>
          <a:lstStyle/>
          <a:p>
            <a:r>
              <a:rPr lang="en-US" sz="2800" b="1" dirty="0"/>
              <a:t>Linux:</a:t>
            </a:r>
            <a:endParaRPr lang="en-US" sz="2800" dirty="0"/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Pluggable Authentication Modules (PAM)</a:t>
            </a:r>
            <a:r>
              <a:rPr lang="en-US" sz="2800" dirty="0"/>
              <a:t>: Modular authentication system for various services.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Multi-Factor Authentication (MFA)</a:t>
            </a:r>
            <a:r>
              <a:rPr lang="en-US" sz="2800" dirty="0"/>
              <a:t>: Tools like Google Authenticator or Duo integrate easily.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SSH Keys</a:t>
            </a:r>
            <a:r>
              <a:rPr lang="en-US" sz="2800" dirty="0"/>
              <a:t>: Widely used for secure remote access.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996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182ED-906B-48D1-827C-C25ECF2D4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E142A-83D8-4A41-8EE7-21DED419C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28800"/>
            <a:ext cx="8915400" cy="4082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5. Authorization</a:t>
            </a:r>
          </a:p>
          <a:p>
            <a:r>
              <a:rPr lang="en-US" sz="2800" b="1" dirty="0"/>
              <a:t>Windows:</a:t>
            </a:r>
            <a:endParaRPr lang="en-US" sz="2800" dirty="0"/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User Account Control (UAC)</a:t>
            </a:r>
            <a:r>
              <a:rPr lang="en-US" sz="2800" dirty="0"/>
              <a:t>: Limits administrative access to protect the system.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Group Policy Objects (GPOs)</a:t>
            </a:r>
            <a:r>
              <a:rPr lang="en-US" sz="2800" dirty="0"/>
              <a:t>: Manage user and group permissions centrally.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File Permissions</a:t>
            </a:r>
            <a:r>
              <a:rPr lang="en-US" sz="2800" dirty="0"/>
              <a:t>: Granular ACLs for file and folder access.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113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FBA7B-ACEB-4C70-B028-66ACA0625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99B77-7256-4204-A011-D0E28CBAD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9325" y="2133600"/>
            <a:ext cx="9467849" cy="3777622"/>
          </a:xfrm>
        </p:spPr>
        <p:txBody>
          <a:bodyPr/>
          <a:lstStyle/>
          <a:p>
            <a:r>
              <a:rPr lang="en-US" sz="2800" b="1" dirty="0"/>
              <a:t>Linux:</a:t>
            </a:r>
            <a:endParaRPr lang="en-US" sz="2800" dirty="0"/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File Permissions</a:t>
            </a:r>
            <a:r>
              <a:rPr lang="en-US" sz="2800" dirty="0"/>
              <a:t>: Uses Owner, Group, and Others permission model.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 err="1"/>
              <a:t>sudo</a:t>
            </a:r>
            <a:r>
              <a:rPr lang="en-US" sz="2800" dirty="0"/>
              <a:t>: Grants temporary elevated privileges for administrative tasks.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RBAC</a:t>
            </a:r>
            <a:r>
              <a:rPr lang="en-US" sz="2800" dirty="0"/>
              <a:t>: Tools like </a:t>
            </a:r>
            <a:r>
              <a:rPr lang="en-US" sz="2800" dirty="0" err="1"/>
              <a:t>SELinux</a:t>
            </a:r>
            <a:r>
              <a:rPr lang="en-US" sz="2800" dirty="0"/>
              <a:t> enable role-based access controls.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10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DA007-9B0B-4D10-BE7B-890CB1A5F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09440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4B8AA-683B-4DB5-A7E9-A4D4ED70A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7262" y="1847849"/>
            <a:ext cx="9164638" cy="39338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6. Non-Repudiation</a:t>
            </a:r>
          </a:p>
          <a:p>
            <a:r>
              <a:rPr lang="en-US" sz="2800" b="1" dirty="0"/>
              <a:t>Windows:</a:t>
            </a:r>
            <a:endParaRPr lang="en-US" sz="2800" dirty="0"/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Event Logs</a:t>
            </a:r>
            <a:r>
              <a:rPr lang="en-US" sz="2800" dirty="0"/>
              <a:t>: Comprehensive logging through Event Viewer.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Audit Policies</a:t>
            </a:r>
            <a:r>
              <a:rPr lang="en-US" sz="2800" dirty="0"/>
              <a:t>: Tracks user actions and system changes.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Digital Signatures</a:t>
            </a:r>
            <a:r>
              <a:rPr lang="en-US" sz="2800" dirty="0"/>
              <a:t>: Verifies the authenticity of applications and documents.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965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EFD57-A6C6-42CF-8314-9B209320F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61815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FF9E7-6086-4B9A-A761-B964D34E8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7900" y="1876425"/>
            <a:ext cx="9256712" cy="4034797"/>
          </a:xfrm>
        </p:spPr>
        <p:txBody>
          <a:bodyPr>
            <a:normAutofit/>
          </a:bodyPr>
          <a:lstStyle/>
          <a:p>
            <a:r>
              <a:rPr lang="en-US" sz="2800" b="1" dirty="0"/>
              <a:t>Linux: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System Logs: </a:t>
            </a:r>
            <a:r>
              <a:rPr lang="en-US" sz="2800" dirty="0"/>
              <a:t>Maintains logs in /var/log, which can be further managed by tools like </a:t>
            </a:r>
            <a:r>
              <a:rPr lang="en-US" sz="2800" dirty="0" err="1"/>
              <a:t>rsyslog</a:t>
            </a:r>
            <a:r>
              <a:rPr lang="en-US" sz="2800" dirty="0"/>
              <a:t> or </a:t>
            </a:r>
            <a:r>
              <a:rPr lang="en-US" sz="2800" dirty="0" err="1"/>
              <a:t>journald</a:t>
            </a:r>
            <a:r>
              <a:rPr lang="en-US" sz="2800" dirty="0"/>
              <a:t>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 err="1"/>
              <a:t>Auditd</a:t>
            </a:r>
            <a:r>
              <a:rPr lang="en-US" sz="2800" b="1" dirty="0"/>
              <a:t>: </a:t>
            </a:r>
            <a:r>
              <a:rPr lang="en-US" sz="2800" dirty="0"/>
              <a:t>Auditing daemon for tracking system events.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Digital Signatures: </a:t>
            </a:r>
            <a:r>
              <a:rPr lang="en-US" sz="2800" dirty="0"/>
              <a:t>Cryptographic tools like GPG ensure non-repudiation.</a:t>
            </a:r>
          </a:p>
        </p:txBody>
      </p:sp>
    </p:spTree>
    <p:extLst>
      <p:ext uri="{BB962C8B-B14F-4D97-AF65-F5344CB8AC3E}">
        <p14:creationId xmlns:p14="http://schemas.microsoft.com/office/powerpoint/2010/main" val="3609372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CD836-9DFB-4F5B-A6A1-8EEEF92F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52290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3120B-553F-455C-AF94-A44AB85AB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009775"/>
            <a:ext cx="8915400" cy="3901447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7. Least Privilege</a:t>
            </a:r>
          </a:p>
          <a:p>
            <a:r>
              <a:rPr lang="en-US" sz="2800" b="1" dirty="0"/>
              <a:t>Windows:</a:t>
            </a:r>
            <a:endParaRPr lang="en-US" sz="2800" dirty="0"/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Standard User Accounts</a:t>
            </a:r>
            <a:r>
              <a:rPr lang="en-US" sz="2800" dirty="0"/>
              <a:t>: Encourages limiting administrative rights.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UAC</a:t>
            </a:r>
            <a:r>
              <a:rPr lang="en-US" sz="2800" dirty="0"/>
              <a:t>: Prompts for elevation only when necessary.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b="1" dirty="0"/>
              <a:t>Policy Enforcement</a:t>
            </a:r>
            <a:r>
              <a:rPr lang="en-US" sz="2800" dirty="0"/>
              <a:t>: Managed through GPOs.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52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596B3-4E16-43E6-9DD9-59C9F352C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23715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90739-158C-48DD-8B2A-0F6ED9D1D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81175"/>
            <a:ext cx="8915400" cy="4130047"/>
          </a:xfrm>
        </p:spPr>
        <p:txBody>
          <a:bodyPr/>
          <a:lstStyle/>
          <a:p>
            <a:r>
              <a:rPr lang="en-US" sz="2800" b="1" dirty="0"/>
              <a:t>Linux:</a:t>
            </a:r>
            <a:endParaRPr lang="en-US" sz="2800" dirty="0"/>
          </a:p>
          <a:p>
            <a:pPr marL="400050" indent="-400050">
              <a:buFont typeface="+mj-lt"/>
              <a:buAutoNum type="romanLcPeriod"/>
            </a:pPr>
            <a:r>
              <a:rPr lang="en-US" sz="2800" b="1" dirty="0" err="1"/>
              <a:t>sudo</a:t>
            </a:r>
            <a:r>
              <a:rPr lang="en-US" sz="2800" dirty="0"/>
              <a:t>: Allows running specific commands with elevated privileges without full root access.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Permission Management</a:t>
            </a:r>
            <a:r>
              <a:rPr lang="en-US" sz="2800" dirty="0"/>
              <a:t>: Granular control over who can access or modify files.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Chroot</a:t>
            </a:r>
            <a:r>
              <a:rPr lang="en-US" sz="2800" dirty="0"/>
              <a:t>: Restricts application environments for isolation.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20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A8453-A087-40F0-AD64-85BDF7864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5820D-5A56-41F3-B3FF-EE10F054D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2175" y="1905000"/>
            <a:ext cx="9342437" cy="40062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/>
              <a:t>8. Defense in Depth</a:t>
            </a:r>
          </a:p>
          <a:p>
            <a:r>
              <a:rPr lang="en-US" sz="2800" b="1" dirty="0"/>
              <a:t>Windows:</a:t>
            </a:r>
            <a:endParaRPr lang="en-US" sz="2800" dirty="0"/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Built-In Antivirus</a:t>
            </a:r>
            <a:r>
              <a:rPr lang="en-US" sz="2800" dirty="0"/>
              <a:t>: Windows Defender provides real-time protection.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Firewall</a:t>
            </a:r>
            <a:r>
              <a:rPr lang="en-US" sz="2800" dirty="0"/>
              <a:t>: Windows Firewall offers network protection.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Network Access Protection (NAP)</a:t>
            </a:r>
            <a:r>
              <a:rPr lang="en-US" sz="2800" dirty="0"/>
              <a:t>: Validates the health of devices connecting to the network.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4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B0889-1B06-4199-B8AC-F2A280BEE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C670B-563E-4FDA-AE3E-AF9556D3A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24025"/>
            <a:ext cx="8915400" cy="4187197"/>
          </a:xfrm>
        </p:spPr>
        <p:txBody>
          <a:bodyPr/>
          <a:lstStyle/>
          <a:p>
            <a:r>
              <a:rPr lang="en-US" sz="2800" b="1" dirty="0"/>
              <a:t>Linux:</a:t>
            </a:r>
            <a:endParaRPr lang="en-US" sz="2800" dirty="0"/>
          </a:p>
          <a:p>
            <a:pPr marL="400050" indent="-400050">
              <a:buFont typeface="+mj-lt"/>
              <a:buAutoNum type="romanLcPeriod"/>
            </a:pPr>
            <a:r>
              <a:rPr lang="en-US" sz="2800" b="1" dirty="0" err="1"/>
              <a:t>SELinux</a:t>
            </a:r>
            <a:r>
              <a:rPr lang="en-US" sz="2800" b="1" dirty="0"/>
              <a:t>/</a:t>
            </a:r>
            <a:r>
              <a:rPr lang="en-US" sz="2800" b="1" dirty="0" err="1"/>
              <a:t>AppArmor</a:t>
            </a:r>
            <a:r>
              <a:rPr lang="en-US" sz="2800" dirty="0"/>
              <a:t>: Provides mandatory access control.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Firewall</a:t>
            </a:r>
            <a:r>
              <a:rPr lang="en-US" sz="2800" dirty="0"/>
              <a:t>: iptables/</a:t>
            </a:r>
            <a:r>
              <a:rPr lang="en-US" sz="2800" dirty="0" err="1"/>
              <a:t>nftables</a:t>
            </a:r>
            <a:r>
              <a:rPr lang="en-US" sz="2800" dirty="0"/>
              <a:t> manage network traffic rules.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b="1" dirty="0"/>
              <a:t>Intrusion Detection</a:t>
            </a:r>
            <a:r>
              <a:rPr lang="en-US" sz="2800" dirty="0"/>
              <a:t>: Tools like Snort and Fail2Ban protect against attacks.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3954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A23B0-25E8-4549-B5C3-8CBDC8374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33F04-08E0-4090-AB9D-8647F515A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Both systems strive to implement these principles, but their methods and tools may differ due to their architectural philosophies and user base. </a:t>
            </a:r>
          </a:p>
        </p:txBody>
      </p:sp>
    </p:spTree>
    <p:extLst>
      <p:ext uri="{BB962C8B-B14F-4D97-AF65-F5344CB8AC3E}">
        <p14:creationId xmlns:p14="http://schemas.microsoft.com/office/powerpoint/2010/main" val="1697979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1FD3A-DD68-4ECE-A9CE-016AF34E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Class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DC779-0796-4E0E-8DAC-F5F791539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i="1" dirty="0"/>
              <a:t>With the help of commands show how GPG and </a:t>
            </a:r>
            <a:r>
              <a:rPr lang="en-US" sz="3200" b="1" i="1" dirty="0" err="1"/>
              <a:t>SELinux</a:t>
            </a:r>
            <a:r>
              <a:rPr lang="en-US" sz="3200" b="1" i="1" dirty="0"/>
              <a:t>  works</a:t>
            </a:r>
          </a:p>
        </p:txBody>
      </p:sp>
    </p:spTree>
    <p:extLst>
      <p:ext uri="{BB962C8B-B14F-4D97-AF65-F5344CB8AC3E}">
        <p14:creationId xmlns:p14="http://schemas.microsoft.com/office/powerpoint/2010/main" val="278411344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56</TotalTime>
  <Words>1187</Words>
  <Application>Microsoft Office PowerPoint</Application>
  <PresentationFormat>Widescreen</PresentationFormat>
  <Paragraphs>142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Century Gothic</vt:lpstr>
      <vt:lpstr>Wingdings</vt:lpstr>
      <vt:lpstr>Wingdings 3</vt:lpstr>
      <vt:lpstr>Wisp</vt:lpstr>
      <vt:lpstr>SECURITY PRINCIPLES</vt:lpstr>
      <vt:lpstr>INTRODUCTION</vt:lpstr>
      <vt:lpstr>The key security principles</vt:lpstr>
      <vt:lpstr>Cont..</vt:lpstr>
      <vt:lpstr>Cont..</vt:lpstr>
      <vt:lpstr>Cont..</vt:lpstr>
      <vt:lpstr>Cont..</vt:lpstr>
      <vt:lpstr>Cont..</vt:lpstr>
      <vt:lpstr>Cont..</vt:lpstr>
      <vt:lpstr>Cont..</vt:lpstr>
      <vt:lpstr>Cont..</vt:lpstr>
      <vt:lpstr>Cont..</vt:lpstr>
      <vt:lpstr>Windows vs Linux </vt:lpstr>
      <vt:lpstr>comparison of how they align with standard security principles:</vt:lpstr>
      <vt:lpstr>Cont..</vt:lpstr>
      <vt:lpstr>Cont..</vt:lpstr>
      <vt:lpstr>Cont..</vt:lpstr>
      <vt:lpstr>Cont..</vt:lpstr>
      <vt:lpstr>Cont..</vt:lpstr>
      <vt:lpstr>Cont..</vt:lpstr>
      <vt:lpstr>Cont..</vt:lpstr>
      <vt:lpstr>cont..</vt:lpstr>
      <vt:lpstr>Cont..</vt:lpstr>
      <vt:lpstr>Cont..</vt:lpstr>
      <vt:lpstr>Cont..</vt:lpstr>
      <vt:lpstr>Cont..</vt:lpstr>
      <vt:lpstr>Cont..</vt:lpstr>
      <vt:lpstr>Cont..</vt:lpstr>
      <vt:lpstr>Cont..</vt:lpstr>
      <vt:lpstr>Cont..</vt:lpstr>
      <vt:lpstr>Class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25</cp:revision>
  <dcterms:created xsi:type="dcterms:W3CDTF">2024-11-27T13:57:40Z</dcterms:created>
  <dcterms:modified xsi:type="dcterms:W3CDTF">2024-11-27T14:54:02Z</dcterms:modified>
</cp:coreProperties>
</file>