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8" r:id="rId18"/>
    <p:sldId id="272" r:id="rId19"/>
    <p:sldId id="273" r:id="rId20"/>
    <p:sldId id="274" r:id="rId21"/>
    <p:sldId id="275" r:id="rId22"/>
    <p:sldId id="276" r:id="rId23"/>
    <p:sldId id="277"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11/26/2024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5674A-897E-4B49-B90B-641D55E4BF90}"/>
              </a:ext>
            </a:extLst>
          </p:cNvPr>
          <p:cNvSpPr>
            <a:spLocks noGrp="1"/>
          </p:cNvSpPr>
          <p:nvPr>
            <p:ph type="ctrTitle"/>
          </p:nvPr>
        </p:nvSpPr>
        <p:spPr/>
        <p:txBody>
          <a:bodyPr/>
          <a:lstStyle/>
          <a:p>
            <a:r>
              <a:rPr lang="en-US" dirty="0"/>
              <a:t>THREATS TO OPERATING SYSTEM</a:t>
            </a:r>
          </a:p>
        </p:txBody>
      </p:sp>
      <p:sp>
        <p:nvSpPr>
          <p:cNvPr id="3" name="Subtitle 2">
            <a:extLst>
              <a:ext uri="{FF2B5EF4-FFF2-40B4-BE49-F238E27FC236}">
                <a16:creationId xmlns:a16="http://schemas.microsoft.com/office/drawing/2014/main" id="{FB726B2C-3AE3-467B-91CB-B37DD25C0743}"/>
              </a:ext>
            </a:extLst>
          </p:cNvPr>
          <p:cNvSpPr>
            <a:spLocks noGrp="1"/>
          </p:cNvSpPr>
          <p:nvPr>
            <p:ph type="subTitle" idx="1"/>
          </p:nvPr>
        </p:nvSpPr>
        <p:spPr/>
        <p:txBody>
          <a:bodyPr/>
          <a:lstStyle/>
          <a:p>
            <a:r>
              <a:rPr lang="en-US" dirty="0"/>
              <a:t>MIS. ZUBEDA KILUA</a:t>
            </a:r>
          </a:p>
        </p:txBody>
      </p:sp>
    </p:spTree>
    <p:extLst>
      <p:ext uri="{BB962C8B-B14F-4D97-AF65-F5344CB8AC3E}">
        <p14:creationId xmlns:p14="http://schemas.microsoft.com/office/powerpoint/2010/main" val="57938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6D49A-B8DC-4E37-B95B-9A94D364D0E3}"/>
              </a:ext>
            </a:extLst>
          </p:cNvPr>
          <p:cNvSpPr>
            <a:spLocks noGrp="1"/>
          </p:cNvSpPr>
          <p:nvPr>
            <p:ph type="title"/>
          </p:nvPr>
        </p:nvSpPr>
        <p:spPr>
          <a:xfrm>
            <a:off x="1609725" y="624110"/>
            <a:ext cx="9894888" cy="1080865"/>
          </a:xfrm>
        </p:spPr>
        <p:txBody>
          <a:bodyPr>
            <a:normAutofit/>
          </a:bodyPr>
          <a:lstStyle/>
          <a:p>
            <a:r>
              <a:rPr lang="en-US" sz="4000" dirty="0"/>
              <a:t>INTRODUCTION</a:t>
            </a:r>
          </a:p>
        </p:txBody>
      </p:sp>
      <p:sp>
        <p:nvSpPr>
          <p:cNvPr id="3" name="Content Placeholder 2">
            <a:extLst>
              <a:ext uri="{FF2B5EF4-FFF2-40B4-BE49-F238E27FC236}">
                <a16:creationId xmlns:a16="http://schemas.microsoft.com/office/drawing/2014/main" id="{A77155D3-D90B-484A-8F75-61D28EC89C96}"/>
              </a:ext>
            </a:extLst>
          </p:cNvPr>
          <p:cNvSpPr>
            <a:spLocks noGrp="1"/>
          </p:cNvSpPr>
          <p:nvPr>
            <p:ph idx="1"/>
          </p:nvPr>
        </p:nvSpPr>
        <p:spPr>
          <a:xfrm>
            <a:off x="1409700" y="1704975"/>
            <a:ext cx="10344150" cy="4762500"/>
          </a:xfrm>
        </p:spPr>
        <p:txBody>
          <a:bodyPr>
            <a:normAutofit/>
          </a:bodyPr>
          <a:lstStyle/>
          <a:p>
            <a:pPr>
              <a:lnSpc>
                <a:spcPct val="150000"/>
              </a:lnSpc>
            </a:pPr>
            <a:r>
              <a:rPr lang="en-US" sz="2800" dirty="0"/>
              <a:t>Operating systems face a variety of threats that can compromise their security, stability, and functionality. </a:t>
            </a:r>
          </a:p>
          <a:p>
            <a:pPr>
              <a:lnSpc>
                <a:spcPct val="150000"/>
              </a:lnSpc>
            </a:pPr>
            <a:r>
              <a:rPr lang="en-US" sz="2800" dirty="0"/>
              <a:t>Operating systems (OS) are critical components of computer systems, responsible for managing hardware and software resources. However, they are also vulnerable to various threats that can compromise their security, integrity, and availability. </a:t>
            </a:r>
          </a:p>
        </p:txBody>
      </p:sp>
    </p:spTree>
    <p:extLst>
      <p:ext uri="{BB962C8B-B14F-4D97-AF65-F5344CB8AC3E}">
        <p14:creationId xmlns:p14="http://schemas.microsoft.com/office/powerpoint/2010/main" val="377371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857C6-21F9-4A41-8E68-08404818B4FD}"/>
              </a:ext>
            </a:extLst>
          </p:cNvPr>
          <p:cNvSpPr>
            <a:spLocks noGrp="1"/>
          </p:cNvSpPr>
          <p:nvPr>
            <p:ph type="title"/>
          </p:nvPr>
        </p:nvSpPr>
        <p:spPr>
          <a:xfrm>
            <a:off x="1731962" y="309785"/>
            <a:ext cx="8911687" cy="1280890"/>
          </a:xfrm>
        </p:spPr>
        <p:txBody>
          <a:bodyPr>
            <a:normAutofit/>
          </a:bodyPr>
          <a:lstStyle/>
          <a:p>
            <a:r>
              <a:rPr lang="en-US" sz="4000" dirty="0"/>
              <a:t>CATEGORIZATION OF THREATS</a:t>
            </a:r>
          </a:p>
        </p:txBody>
      </p:sp>
      <p:sp>
        <p:nvSpPr>
          <p:cNvPr id="3" name="Content Placeholder 2">
            <a:extLst>
              <a:ext uri="{FF2B5EF4-FFF2-40B4-BE49-F238E27FC236}">
                <a16:creationId xmlns:a16="http://schemas.microsoft.com/office/drawing/2014/main" id="{147BBE3B-3C76-4FF7-8223-BFEE5961F972}"/>
              </a:ext>
            </a:extLst>
          </p:cNvPr>
          <p:cNvSpPr>
            <a:spLocks noGrp="1"/>
          </p:cNvSpPr>
          <p:nvPr>
            <p:ph idx="1"/>
          </p:nvPr>
        </p:nvSpPr>
        <p:spPr>
          <a:xfrm>
            <a:off x="1731961" y="1762124"/>
            <a:ext cx="10088563" cy="4352925"/>
          </a:xfrm>
        </p:spPr>
        <p:txBody>
          <a:bodyPr/>
          <a:lstStyle/>
          <a:p>
            <a:pPr marL="0" indent="0">
              <a:buNone/>
            </a:pPr>
            <a:r>
              <a:rPr lang="en-US" sz="2800" b="1" dirty="0"/>
              <a:t>1. Malware Threats/ program Threats</a:t>
            </a:r>
          </a:p>
          <a:p>
            <a:pPr marL="0" indent="0">
              <a:buNone/>
            </a:pPr>
            <a:r>
              <a:rPr lang="en-US" sz="2800" dirty="0"/>
              <a:t>Malware is software designed to harm or exploit a system.</a:t>
            </a:r>
          </a:p>
          <a:p>
            <a:pPr>
              <a:buFont typeface="Arial" panose="020B0604020202020204" pitchFamily="34" charset="0"/>
              <a:buChar char="•"/>
            </a:pPr>
            <a:r>
              <a:rPr lang="en-US" sz="2800" b="1" dirty="0"/>
              <a:t>Viruses</a:t>
            </a:r>
            <a:r>
              <a:rPr lang="en-US" sz="2800" dirty="0"/>
              <a:t>: Programs that replicate themselves and spread across systems, potentially corrupting or deleting data.</a:t>
            </a:r>
          </a:p>
          <a:p>
            <a:pPr>
              <a:buFont typeface="Arial" panose="020B0604020202020204" pitchFamily="34" charset="0"/>
              <a:buChar char="•"/>
            </a:pPr>
            <a:r>
              <a:rPr lang="en-US" sz="2800" b="1" dirty="0"/>
              <a:t>Worms</a:t>
            </a:r>
            <a:r>
              <a:rPr lang="en-US" sz="2800" dirty="0"/>
              <a:t>: Self-replicating programs that exploit vulnerabilities to spread across networks.</a:t>
            </a:r>
          </a:p>
          <a:p>
            <a:endParaRPr lang="en-US" dirty="0"/>
          </a:p>
        </p:txBody>
      </p:sp>
    </p:spTree>
    <p:extLst>
      <p:ext uri="{BB962C8B-B14F-4D97-AF65-F5344CB8AC3E}">
        <p14:creationId xmlns:p14="http://schemas.microsoft.com/office/powerpoint/2010/main" val="3232101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B85F2-A18C-492A-9275-4B0935316A0A}"/>
              </a:ext>
            </a:extLst>
          </p:cNvPr>
          <p:cNvSpPr>
            <a:spLocks noGrp="1"/>
          </p:cNvSpPr>
          <p:nvPr>
            <p:ph type="title"/>
          </p:nvPr>
        </p:nvSpPr>
        <p:spPr>
          <a:xfrm>
            <a:off x="1762125" y="624110"/>
            <a:ext cx="9742488" cy="966566"/>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2F8912DD-DB80-4E74-87B1-C354B593555D}"/>
              </a:ext>
            </a:extLst>
          </p:cNvPr>
          <p:cNvSpPr>
            <a:spLocks noGrp="1"/>
          </p:cNvSpPr>
          <p:nvPr>
            <p:ph idx="1"/>
          </p:nvPr>
        </p:nvSpPr>
        <p:spPr>
          <a:xfrm>
            <a:off x="1695450" y="1876424"/>
            <a:ext cx="9067800" cy="4143375"/>
          </a:xfrm>
        </p:spPr>
        <p:txBody>
          <a:bodyPr>
            <a:normAutofit lnSpcReduction="10000"/>
          </a:bodyPr>
          <a:lstStyle/>
          <a:p>
            <a:pPr>
              <a:lnSpc>
                <a:spcPct val="150000"/>
              </a:lnSpc>
            </a:pPr>
            <a:r>
              <a:rPr lang="en-US" sz="2800" b="1" dirty="0"/>
              <a:t>Trojan Horses</a:t>
            </a:r>
            <a:r>
              <a:rPr lang="en-US" sz="2800" dirty="0"/>
              <a:t>: Malicious programs disguised as legitimate software.</a:t>
            </a:r>
          </a:p>
          <a:p>
            <a:pPr>
              <a:lnSpc>
                <a:spcPct val="150000"/>
              </a:lnSpc>
            </a:pPr>
            <a:r>
              <a:rPr lang="en-US" sz="2800" b="1" dirty="0"/>
              <a:t>Ransomware</a:t>
            </a:r>
            <a:r>
              <a:rPr lang="en-US" sz="2800" dirty="0"/>
              <a:t>: Encrypts data and demands payment for decryption keys.</a:t>
            </a:r>
          </a:p>
          <a:p>
            <a:pPr>
              <a:lnSpc>
                <a:spcPct val="150000"/>
              </a:lnSpc>
            </a:pPr>
            <a:r>
              <a:rPr lang="en-US" sz="2800" b="1" dirty="0"/>
              <a:t>Spyware</a:t>
            </a:r>
            <a:r>
              <a:rPr lang="en-US" sz="2800" dirty="0"/>
              <a:t>: Collects sensitive information without user consent.</a:t>
            </a:r>
          </a:p>
          <a:p>
            <a:endParaRPr lang="en-US" dirty="0"/>
          </a:p>
        </p:txBody>
      </p:sp>
    </p:spTree>
    <p:extLst>
      <p:ext uri="{BB962C8B-B14F-4D97-AF65-F5344CB8AC3E}">
        <p14:creationId xmlns:p14="http://schemas.microsoft.com/office/powerpoint/2010/main" val="715798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209B6-FE7D-49A6-AD87-9758A3E327BB}"/>
              </a:ext>
            </a:extLst>
          </p:cNvPr>
          <p:cNvSpPr>
            <a:spLocks noGrp="1"/>
          </p:cNvSpPr>
          <p:nvPr>
            <p:ph type="title"/>
          </p:nvPr>
        </p:nvSpPr>
        <p:spPr>
          <a:xfrm>
            <a:off x="1640156" y="414560"/>
            <a:ext cx="8911687" cy="1042765"/>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024ADF92-5822-4512-B05A-437A7DC5CAFA}"/>
              </a:ext>
            </a:extLst>
          </p:cNvPr>
          <p:cNvSpPr>
            <a:spLocks noGrp="1"/>
          </p:cNvSpPr>
          <p:nvPr>
            <p:ph idx="1"/>
          </p:nvPr>
        </p:nvSpPr>
        <p:spPr>
          <a:xfrm>
            <a:off x="1647825" y="1533525"/>
            <a:ext cx="9856788" cy="4377697"/>
          </a:xfrm>
        </p:spPr>
        <p:txBody>
          <a:bodyPr>
            <a:normAutofit fontScale="92500" lnSpcReduction="10000"/>
          </a:bodyPr>
          <a:lstStyle/>
          <a:p>
            <a:pPr marL="0" indent="0">
              <a:lnSpc>
                <a:spcPct val="150000"/>
              </a:lnSpc>
              <a:buNone/>
            </a:pPr>
            <a:r>
              <a:rPr lang="en-US" sz="2800" b="1" dirty="0"/>
              <a:t>2. Unauthorized Access</a:t>
            </a:r>
          </a:p>
          <a:p>
            <a:pPr>
              <a:lnSpc>
                <a:spcPct val="150000"/>
              </a:lnSpc>
            </a:pPr>
            <a:r>
              <a:rPr lang="en-US" sz="2800" b="1" dirty="0"/>
              <a:t>Password Attacks</a:t>
            </a:r>
            <a:r>
              <a:rPr lang="en-US" sz="2800" dirty="0"/>
              <a:t>: Brute force, dictionary attacks, or credential stuffing to gain unauthorized access.</a:t>
            </a:r>
          </a:p>
          <a:p>
            <a:pPr>
              <a:lnSpc>
                <a:spcPct val="150000"/>
              </a:lnSpc>
            </a:pPr>
            <a:r>
              <a:rPr lang="en-US" sz="2800" b="1" dirty="0"/>
              <a:t>Privilege Escalation</a:t>
            </a:r>
            <a:r>
              <a:rPr lang="en-US" sz="2800" dirty="0"/>
              <a:t>: Exploiting flaws to gain higher-level access than allowed.</a:t>
            </a:r>
          </a:p>
          <a:p>
            <a:pPr>
              <a:lnSpc>
                <a:spcPct val="150000"/>
              </a:lnSpc>
            </a:pPr>
            <a:r>
              <a:rPr lang="en-US" sz="2800" b="1" dirty="0"/>
              <a:t>Backdoors</a:t>
            </a:r>
            <a:r>
              <a:rPr lang="en-US" sz="2800" dirty="0"/>
              <a:t>: Secret entry points created by attackers or poorly secured software.</a:t>
            </a:r>
          </a:p>
          <a:p>
            <a:endParaRPr lang="en-US" dirty="0"/>
          </a:p>
        </p:txBody>
      </p:sp>
    </p:spTree>
    <p:extLst>
      <p:ext uri="{BB962C8B-B14F-4D97-AF65-F5344CB8AC3E}">
        <p14:creationId xmlns:p14="http://schemas.microsoft.com/office/powerpoint/2010/main" val="3717250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DFD2-9435-4C44-8900-F32BD8F8AFF1}"/>
              </a:ext>
            </a:extLst>
          </p:cNvPr>
          <p:cNvSpPr>
            <a:spLocks noGrp="1"/>
          </p:cNvSpPr>
          <p:nvPr>
            <p:ph type="title"/>
          </p:nvPr>
        </p:nvSpPr>
        <p:spPr>
          <a:xfrm>
            <a:off x="1707100" y="306333"/>
            <a:ext cx="8911687" cy="1008117"/>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0B5F917C-2A79-4DE5-912D-98445173DF1F}"/>
              </a:ext>
            </a:extLst>
          </p:cNvPr>
          <p:cNvSpPr>
            <a:spLocks noGrp="1"/>
          </p:cNvSpPr>
          <p:nvPr>
            <p:ph idx="1"/>
          </p:nvPr>
        </p:nvSpPr>
        <p:spPr>
          <a:xfrm>
            <a:off x="1703387" y="1485900"/>
            <a:ext cx="9869488" cy="4434847"/>
          </a:xfrm>
        </p:spPr>
        <p:txBody>
          <a:bodyPr>
            <a:normAutofit fontScale="92500" lnSpcReduction="20000"/>
          </a:bodyPr>
          <a:lstStyle/>
          <a:p>
            <a:pPr marL="0" indent="0">
              <a:lnSpc>
                <a:spcPct val="150000"/>
              </a:lnSpc>
              <a:buNone/>
            </a:pPr>
            <a:r>
              <a:rPr lang="en-US" sz="3000" b="1" dirty="0"/>
              <a:t>3. Exploitation of Vulnerabilities</a:t>
            </a:r>
          </a:p>
          <a:p>
            <a:pPr>
              <a:lnSpc>
                <a:spcPct val="150000"/>
              </a:lnSpc>
            </a:pPr>
            <a:r>
              <a:rPr lang="en-US" sz="3000" b="1" dirty="0"/>
              <a:t>Zero-Day Exploits</a:t>
            </a:r>
            <a:r>
              <a:rPr lang="en-US" sz="3000" dirty="0"/>
              <a:t>: Attacks exploiting unknown or unpatched vulnerabilities.</a:t>
            </a:r>
          </a:p>
          <a:p>
            <a:pPr>
              <a:lnSpc>
                <a:spcPct val="150000"/>
              </a:lnSpc>
            </a:pPr>
            <a:r>
              <a:rPr lang="en-US" sz="3000" b="1" dirty="0"/>
              <a:t>Buffer Overflow</a:t>
            </a:r>
            <a:r>
              <a:rPr lang="en-US" sz="3000" dirty="0"/>
              <a:t>: Overwriting memory to execute arbitrary code.</a:t>
            </a:r>
          </a:p>
          <a:p>
            <a:pPr>
              <a:lnSpc>
                <a:spcPct val="150000"/>
              </a:lnSpc>
            </a:pPr>
            <a:r>
              <a:rPr lang="en-US" sz="3000" b="1" dirty="0"/>
              <a:t>Code Injection</a:t>
            </a:r>
            <a:r>
              <a:rPr lang="en-US" sz="3000" dirty="0"/>
              <a:t>: Injecting malicious scripts or SQL commands.</a:t>
            </a:r>
          </a:p>
          <a:p>
            <a:endParaRPr lang="en-US" dirty="0"/>
          </a:p>
        </p:txBody>
      </p:sp>
    </p:spTree>
    <p:extLst>
      <p:ext uri="{BB962C8B-B14F-4D97-AF65-F5344CB8AC3E}">
        <p14:creationId xmlns:p14="http://schemas.microsoft.com/office/powerpoint/2010/main" val="111622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60B06-DABE-437C-9206-EFF4E42789D7}"/>
              </a:ext>
            </a:extLst>
          </p:cNvPr>
          <p:cNvSpPr>
            <a:spLocks noGrp="1"/>
          </p:cNvSpPr>
          <p:nvPr>
            <p:ph type="title"/>
          </p:nvPr>
        </p:nvSpPr>
        <p:spPr>
          <a:xfrm>
            <a:off x="1745200" y="486541"/>
            <a:ext cx="8911687" cy="1084317"/>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11F1D2DF-66F5-49A1-8558-6F13A2A9498F}"/>
              </a:ext>
            </a:extLst>
          </p:cNvPr>
          <p:cNvSpPr>
            <a:spLocks noGrp="1"/>
          </p:cNvSpPr>
          <p:nvPr>
            <p:ph idx="1"/>
          </p:nvPr>
        </p:nvSpPr>
        <p:spPr>
          <a:xfrm>
            <a:off x="1745200" y="1895475"/>
            <a:ext cx="9446675" cy="3933825"/>
          </a:xfrm>
        </p:spPr>
        <p:txBody>
          <a:bodyPr/>
          <a:lstStyle/>
          <a:p>
            <a:pPr marL="0" indent="0">
              <a:buNone/>
            </a:pPr>
            <a:r>
              <a:rPr lang="en-US" sz="3200" b="1" dirty="0"/>
              <a:t>4. Denial of Service (DoS) and Distributed DoS (DDoS)</a:t>
            </a:r>
          </a:p>
          <a:p>
            <a:r>
              <a:rPr lang="en-US" sz="3200" dirty="0"/>
              <a:t>Overloading system resources with excessive traffic or malicious requests, leading to slowdowns or crashes.</a:t>
            </a:r>
          </a:p>
          <a:p>
            <a:endParaRPr lang="en-US" dirty="0"/>
          </a:p>
        </p:txBody>
      </p:sp>
    </p:spTree>
    <p:extLst>
      <p:ext uri="{BB962C8B-B14F-4D97-AF65-F5344CB8AC3E}">
        <p14:creationId xmlns:p14="http://schemas.microsoft.com/office/powerpoint/2010/main" val="3981120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87D02-B3E7-4B5C-807D-847B330E8A12}"/>
              </a:ext>
            </a:extLst>
          </p:cNvPr>
          <p:cNvSpPr>
            <a:spLocks noGrp="1"/>
          </p:cNvSpPr>
          <p:nvPr>
            <p:ph type="title"/>
          </p:nvPr>
        </p:nvSpPr>
        <p:spPr>
          <a:xfrm>
            <a:off x="1764250" y="424085"/>
            <a:ext cx="8911687" cy="12808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2E5BDF3D-38E8-4A1E-9EF7-3A59CCAF173B}"/>
              </a:ext>
            </a:extLst>
          </p:cNvPr>
          <p:cNvSpPr>
            <a:spLocks noGrp="1"/>
          </p:cNvSpPr>
          <p:nvPr>
            <p:ph idx="1"/>
          </p:nvPr>
        </p:nvSpPr>
        <p:spPr>
          <a:xfrm>
            <a:off x="1638300" y="1809750"/>
            <a:ext cx="9829800" cy="4229100"/>
          </a:xfrm>
        </p:spPr>
        <p:txBody>
          <a:bodyPr/>
          <a:lstStyle/>
          <a:p>
            <a:pPr marL="0" indent="0">
              <a:buNone/>
            </a:pPr>
            <a:r>
              <a:rPr lang="en-US" sz="3200" b="1" dirty="0"/>
              <a:t>5. Social Engineering Attacks</a:t>
            </a:r>
          </a:p>
          <a:p>
            <a:r>
              <a:rPr lang="en-US" sz="3200" b="1" dirty="0"/>
              <a:t>Phishing</a:t>
            </a:r>
            <a:r>
              <a:rPr lang="en-US" sz="3200" dirty="0"/>
              <a:t>: Trick users into providing sensitive information, such as login credentials.</a:t>
            </a:r>
          </a:p>
          <a:p>
            <a:r>
              <a:rPr lang="en-US" sz="3200" b="1" dirty="0"/>
              <a:t>Pretexting</a:t>
            </a:r>
            <a:r>
              <a:rPr lang="en-US" sz="3200" dirty="0"/>
              <a:t>: Impersonation to gain trust and extract data.</a:t>
            </a:r>
          </a:p>
          <a:p>
            <a:r>
              <a:rPr lang="en-US" sz="3200" b="1" dirty="0"/>
              <a:t>Baiting</a:t>
            </a:r>
            <a:r>
              <a:rPr lang="en-US" sz="3200" dirty="0"/>
              <a:t>: Offering malicious files disguised as useful resources.</a:t>
            </a:r>
          </a:p>
          <a:p>
            <a:endParaRPr lang="en-US" dirty="0"/>
          </a:p>
        </p:txBody>
      </p:sp>
    </p:spTree>
    <p:extLst>
      <p:ext uri="{BB962C8B-B14F-4D97-AF65-F5344CB8AC3E}">
        <p14:creationId xmlns:p14="http://schemas.microsoft.com/office/powerpoint/2010/main" val="2726304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7ACBB-CEE0-4DE9-8FAA-3D6FA12738B6}"/>
              </a:ext>
            </a:extLst>
          </p:cNvPr>
          <p:cNvSpPr>
            <a:spLocks noGrp="1"/>
          </p:cNvSpPr>
          <p:nvPr>
            <p:ph type="title"/>
          </p:nvPr>
        </p:nvSpPr>
        <p:spPr>
          <a:xfrm>
            <a:off x="1754725" y="462185"/>
            <a:ext cx="8911687" cy="12808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ED189C4D-3901-4FF4-9943-3580263E9E96}"/>
              </a:ext>
            </a:extLst>
          </p:cNvPr>
          <p:cNvSpPr>
            <a:spLocks noGrp="1"/>
          </p:cNvSpPr>
          <p:nvPr>
            <p:ph idx="1"/>
          </p:nvPr>
        </p:nvSpPr>
        <p:spPr>
          <a:xfrm>
            <a:off x="1669000" y="1743075"/>
            <a:ext cx="9749887" cy="3777622"/>
          </a:xfrm>
        </p:spPr>
        <p:txBody>
          <a:bodyPr/>
          <a:lstStyle/>
          <a:p>
            <a:pPr marL="0" indent="0">
              <a:buNone/>
            </a:pPr>
            <a:r>
              <a:rPr lang="en-US" sz="3200" b="1" dirty="0"/>
              <a:t>6. Insider Threats</a:t>
            </a:r>
          </a:p>
          <a:p>
            <a:r>
              <a:rPr lang="en-US" sz="3200" b="1" dirty="0"/>
              <a:t>Malicious Insiders</a:t>
            </a:r>
            <a:r>
              <a:rPr lang="en-US" sz="3200" dirty="0"/>
              <a:t>: Employees or trusted parties with malicious intent.</a:t>
            </a:r>
          </a:p>
          <a:p>
            <a:r>
              <a:rPr lang="en-US" sz="3200" b="1" dirty="0"/>
              <a:t>Negligent Users</a:t>
            </a:r>
            <a:r>
              <a:rPr lang="en-US" sz="3200" dirty="0"/>
              <a:t>: Accidental security breaches due to poor practices, such as using weak passwords or falling for phishing.</a:t>
            </a:r>
          </a:p>
          <a:p>
            <a:endParaRPr lang="en-US" dirty="0"/>
          </a:p>
        </p:txBody>
      </p:sp>
    </p:spTree>
    <p:extLst>
      <p:ext uri="{BB962C8B-B14F-4D97-AF65-F5344CB8AC3E}">
        <p14:creationId xmlns:p14="http://schemas.microsoft.com/office/powerpoint/2010/main" val="1546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CD67C-2CA6-456A-A2F6-F174A24C6A60}"/>
              </a:ext>
            </a:extLst>
          </p:cNvPr>
          <p:cNvSpPr>
            <a:spLocks noGrp="1"/>
          </p:cNvSpPr>
          <p:nvPr>
            <p:ph type="title"/>
          </p:nvPr>
        </p:nvSpPr>
        <p:spPr>
          <a:xfrm>
            <a:off x="1849975" y="376460"/>
            <a:ext cx="8911687" cy="110944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16DD5219-34C9-4664-8534-E022A6706A14}"/>
              </a:ext>
            </a:extLst>
          </p:cNvPr>
          <p:cNvSpPr>
            <a:spLocks noGrp="1"/>
          </p:cNvSpPr>
          <p:nvPr>
            <p:ph idx="1"/>
          </p:nvPr>
        </p:nvSpPr>
        <p:spPr>
          <a:xfrm>
            <a:off x="1849974" y="1752599"/>
            <a:ext cx="9675275" cy="4143375"/>
          </a:xfrm>
        </p:spPr>
        <p:txBody>
          <a:bodyPr/>
          <a:lstStyle/>
          <a:p>
            <a:pPr marL="0" indent="0">
              <a:buNone/>
            </a:pPr>
            <a:r>
              <a:rPr lang="en-US" sz="3200" b="1" dirty="0"/>
              <a:t>7. Hardware and Firmware Exploits</a:t>
            </a:r>
          </a:p>
          <a:p>
            <a:r>
              <a:rPr lang="en-US" sz="3200" b="1" dirty="0"/>
              <a:t>Rootkits</a:t>
            </a:r>
            <a:r>
              <a:rPr lang="en-US" sz="3200" dirty="0"/>
              <a:t>: Embedded malware targeting firmware or the kernel to hide malicious activities.</a:t>
            </a:r>
          </a:p>
          <a:p>
            <a:r>
              <a:rPr lang="en-US" sz="3200" b="1" dirty="0"/>
              <a:t>Supply Chain Attacks</a:t>
            </a:r>
            <a:r>
              <a:rPr lang="en-US" sz="3200" dirty="0"/>
              <a:t>: Tampering with hardware or software during manufacturing or distribution.</a:t>
            </a:r>
          </a:p>
          <a:p>
            <a:endParaRPr lang="en-US" dirty="0"/>
          </a:p>
        </p:txBody>
      </p:sp>
    </p:spTree>
    <p:extLst>
      <p:ext uri="{BB962C8B-B14F-4D97-AF65-F5344CB8AC3E}">
        <p14:creationId xmlns:p14="http://schemas.microsoft.com/office/powerpoint/2010/main" val="3343456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6CA9B-DC2B-45E9-854E-35E7723C5CA9}"/>
              </a:ext>
            </a:extLst>
          </p:cNvPr>
          <p:cNvSpPr>
            <a:spLocks noGrp="1"/>
          </p:cNvSpPr>
          <p:nvPr>
            <p:ph type="title"/>
          </p:nvPr>
        </p:nvSpPr>
        <p:spPr>
          <a:xfrm>
            <a:off x="1935700" y="433610"/>
            <a:ext cx="8911687" cy="12808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1B021433-210E-428D-B59C-A23867EF9A69}"/>
              </a:ext>
            </a:extLst>
          </p:cNvPr>
          <p:cNvSpPr>
            <a:spLocks noGrp="1"/>
          </p:cNvSpPr>
          <p:nvPr>
            <p:ph idx="1"/>
          </p:nvPr>
        </p:nvSpPr>
        <p:spPr>
          <a:xfrm>
            <a:off x="1935700" y="2162174"/>
            <a:ext cx="9532400" cy="4162425"/>
          </a:xfrm>
        </p:spPr>
        <p:txBody>
          <a:bodyPr/>
          <a:lstStyle/>
          <a:p>
            <a:pPr marL="0" indent="0">
              <a:buNone/>
            </a:pPr>
            <a:r>
              <a:rPr lang="en-US" sz="2800" b="1" dirty="0"/>
              <a:t>8. Network-Based Attacks</a:t>
            </a:r>
          </a:p>
          <a:p>
            <a:r>
              <a:rPr lang="en-US" sz="2800" b="1" dirty="0"/>
              <a:t>Man-in-the-Middle (</a:t>
            </a:r>
            <a:r>
              <a:rPr lang="en-US" sz="2800" b="1" dirty="0" err="1"/>
              <a:t>MitM</a:t>
            </a:r>
            <a:r>
              <a:rPr lang="en-US" sz="2800" b="1" dirty="0"/>
              <a:t>)</a:t>
            </a:r>
            <a:r>
              <a:rPr lang="en-US" sz="2800" dirty="0"/>
              <a:t>: Intercepting communications to steal or manipulate data.</a:t>
            </a:r>
          </a:p>
          <a:p>
            <a:r>
              <a:rPr lang="en-US" sz="2800" b="1" dirty="0"/>
              <a:t>Eavesdropping</a:t>
            </a:r>
            <a:r>
              <a:rPr lang="en-US" sz="2800" dirty="0"/>
              <a:t>: Monitoring network traffic for sensitive information.</a:t>
            </a:r>
          </a:p>
          <a:p>
            <a:r>
              <a:rPr lang="en-US" sz="2800" b="1" dirty="0"/>
              <a:t>DNS Spoofing</a:t>
            </a:r>
            <a:r>
              <a:rPr lang="en-US" sz="2800" dirty="0"/>
              <a:t>: Redirecting users to malicious websites by corrupting DNS data.</a:t>
            </a:r>
          </a:p>
          <a:p>
            <a:endParaRPr lang="en-US" dirty="0"/>
          </a:p>
        </p:txBody>
      </p:sp>
    </p:spTree>
    <p:extLst>
      <p:ext uri="{BB962C8B-B14F-4D97-AF65-F5344CB8AC3E}">
        <p14:creationId xmlns:p14="http://schemas.microsoft.com/office/powerpoint/2010/main" val="1466250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3B628-F669-4991-BB94-0C00FBB263EF}"/>
              </a:ext>
            </a:extLst>
          </p:cNvPr>
          <p:cNvSpPr>
            <a:spLocks noGrp="1"/>
          </p:cNvSpPr>
          <p:nvPr>
            <p:ph type="title"/>
          </p:nvPr>
        </p:nvSpPr>
        <p:spPr>
          <a:xfrm>
            <a:off x="1926175" y="481235"/>
            <a:ext cx="8911687" cy="12808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3BA8D281-F46F-4AD2-A2B9-331E4CF25C83}"/>
              </a:ext>
            </a:extLst>
          </p:cNvPr>
          <p:cNvSpPr>
            <a:spLocks noGrp="1"/>
          </p:cNvSpPr>
          <p:nvPr>
            <p:ph idx="1"/>
          </p:nvPr>
        </p:nvSpPr>
        <p:spPr>
          <a:xfrm>
            <a:off x="1926175" y="2133600"/>
            <a:ext cx="9578437" cy="3777622"/>
          </a:xfrm>
        </p:spPr>
        <p:txBody>
          <a:bodyPr/>
          <a:lstStyle/>
          <a:p>
            <a:pPr marL="0" indent="0">
              <a:buNone/>
            </a:pPr>
            <a:r>
              <a:rPr lang="en-US" sz="3200" b="1" dirty="0"/>
              <a:t>9. Physical Threats</a:t>
            </a:r>
          </a:p>
          <a:p>
            <a:r>
              <a:rPr lang="en-US" sz="3200" b="1" dirty="0"/>
              <a:t>Theft of Devices</a:t>
            </a:r>
            <a:r>
              <a:rPr lang="en-US" sz="3200" dirty="0"/>
              <a:t>: Loss of physical access can lead to data theft or tampering.</a:t>
            </a:r>
          </a:p>
          <a:p>
            <a:r>
              <a:rPr lang="en-US" sz="3200" b="1" dirty="0"/>
              <a:t>Tampering</a:t>
            </a:r>
            <a:r>
              <a:rPr lang="en-US" sz="3200" dirty="0"/>
              <a:t>: Modifying system hardware to introduce vulnerabilities.</a:t>
            </a:r>
          </a:p>
          <a:p>
            <a:endParaRPr lang="en-US" dirty="0"/>
          </a:p>
        </p:txBody>
      </p:sp>
    </p:spTree>
    <p:extLst>
      <p:ext uri="{BB962C8B-B14F-4D97-AF65-F5344CB8AC3E}">
        <p14:creationId xmlns:p14="http://schemas.microsoft.com/office/powerpoint/2010/main" val="2413053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92BBE-1104-49D3-A800-02902DDBBEBC}"/>
              </a:ext>
            </a:extLst>
          </p:cNvPr>
          <p:cNvSpPr>
            <a:spLocks noGrp="1"/>
          </p:cNvSpPr>
          <p:nvPr>
            <p:ph type="title"/>
          </p:nvPr>
        </p:nvSpPr>
        <p:spPr>
          <a:xfrm>
            <a:off x="1916650" y="519335"/>
            <a:ext cx="8911687" cy="1280890"/>
          </a:xfrm>
        </p:spPr>
        <p:txBody>
          <a:bodyPr/>
          <a:lstStyle/>
          <a:p>
            <a:r>
              <a:rPr lang="en-US" dirty="0"/>
              <a:t>Cont..</a:t>
            </a:r>
          </a:p>
        </p:txBody>
      </p:sp>
      <p:sp>
        <p:nvSpPr>
          <p:cNvPr id="3" name="Content Placeholder 2">
            <a:extLst>
              <a:ext uri="{FF2B5EF4-FFF2-40B4-BE49-F238E27FC236}">
                <a16:creationId xmlns:a16="http://schemas.microsoft.com/office/drawing/2014/main" id="{08DDBB60-5D9C-4E41-874C-3E70AE48882B}"/>
              </a:ext>
            </a:extLst>
          </p:cNvPr>
          <p:cNvSpPr>
            <a:spLocks noGrp="1"/>
          </p:cNvSpPr>
          <p:nvPr>
            <p:ph idx="1"/>
          </p:nvPr>
        </p:nvSpPr>
        <p:spPr>
          <a:xfrm>
            <a:off x="1916650" y="1800224"/>
            <a:ext cx="9513350" cy="4124325"/>
          </a:xfrm>
        </p:spPr>
        <p:txBody>
          <a:bodyPr>
            <a:normAutofit/>
          </a:bodyPr>
          <a:lstStyle/>
          <a:p>
            <a:pPr marL="0" indent="0">
              <a:lnSpc>
                <a:spcPct val="150000"/>
              </a:lnSpc>
              <a:buNone/>
            </a:pPr>
            <a:r>
              <a:rPr lang="en-US" sz="3200" b="1" dirty="0"/>
              <a:t>10. Human Errors</a:t>
            </a:r>
          </a:p>
          <a:p>
            <a:pPr>
              <a:lnSpc>
                <a:spcPct val="150000"/>
              </a:lnSpc>
            </a:pPr>
            <a:r>
              <a:rPr lang="en-US" sz="3200" b="1" dirty="0"/>
              <a:t>Misconfiguration</a:t>
            </a:r>
            <a:r>
              <a:rPr lang="en-US" sz="3200" dirty="0"/>
              <a:t>: Incorrect settings can expose systems to attacks.</a:t>
            </a:r>
          </a:p>
          <a:p>
            <a:pPr>
              <a:lnSpc>
                <a:spcPct val="150000"/>
              </a:lnSpc>
            </a:pPr>
            <a:r>
              <a:rPr lang="en-US" sz="3200" b="1" dirty="0"/>
              <a:t>Weak Password Policies</a:t>
            </a:r>
            <a:r>
              <a:rPr lang="en-US" sz="3200" dirty="0"/>
              <a:t>: Easy-to-guess passwords make systems vulnerable.</a:t>
            </a:r>
          </a:p>
          <a:p>
            <a:endParaRPr lang="en-US" b="1" dirty="0"/>
          </a:p>
        </p:txBody>
      </p:sp>
    </p:spTree>
    <p:extLst>
      <p:ext uri="{BB962C8B-B14F-4D97-AF65-F5344CB8AC3E}">
        <p14:creationId xmlns:p14="http://schemas.microsoft.com/office/powerpoint/2010/main" val="1614773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50EA-D0B3-4830-912E-87F5C7B042DD}"/>
              </a:ext>
            </a:extLst>
          </p:cNvPr>
          <p:cNvSpPr>
            <a:spLocks noGrp="1"/>
          </p:cNvSpPr>
          <p:nvPr>
            <p:ph type="title"/>
          </p:nvPr>
        </p:nvSpPr>
        <p:spPr>
          <a:xfrm>
            <a:off x="1935700" y="462185"/>
            <a:ext cx="8911687" cy="1280890"/>
          </a:xfrm>
        </p:spPr>
        <p:txBody>
          <a:bodyPr>
            <a:normAutofit fontScale="90000"/>
          </a:bodyPr>
          <a:lstStyle/>
          <a:p>
            <a:r>
              <a:rPr lang="en-US" sz="4400" b="1" dirty="0"/>
              <a:t>How to Ensure Operating System Security?</a:t>
            </a:r>
            <a:br>
              <a:rPr lang="en-US" sz="4400" b="1" dirty="0"/>
            </a:br>
            <a:endParaRPr lang="en-US" sz="4400" dirty="0"/>
          </a:p>
        </p:txBody>
      </p:sp>
      <p:sp>
        <p:nvSpPr>
          <p:cNvPr id="3" name="Content Placeholder 2">
            <a:extLst>
              <a:ext uri="{FF2B5EF4-FFF2-40B4-BE49-F238E27FC236}">
                <a16:creationId xmlns:a16="http://schemas.microsoft.com/office/drawing/2014/main" id="{E8219D2D-950D-4B4E-A5DF-E1B5AF900CB6}"/>
              </a:ext>
            </a:extLst>
          </p:cNvPr>
          <p:cNvSpPr>
            <a:spLocks noGrp="1"/>
          </p:cNvSpPr>
          <p:nvPr>
            <p:ph idx="1"/>
          </p:nvPr>
        </p:nvSpPr>
        <p:spPr>
          <a:xfrm>
            <a:off x="1931987" y="2143125"/>
            <a:ext cx="9717088" cy="3777622"/>
          </a:xfrm>
        </p:spPr>
        <p:txBody>
          <a:bodyPr/>
          <a:lstStyle/>
          <a:p>
            <a:pPr marL="0" indent="0">
              <a:buNone/>
            </a:pPr>
            <a:r>
              <a:rPr lang="en-US" sz="3200" b="1" dirty="0"/>
              <a:t>1. Authorization: </a:t>
            </a:r>
            <a:r>
              <a:rPr lang="en-US" sz="3200" dirty="0"/>
              <a:t>It means verification of access to the system  resources</a:t>
            </a:r>
          </a:p>
          <a:p>
            <a:r>
              <a:rPr lang="en-US" sz="3200" dirty="0"/>
              <a:t>Authorization plays a crucial role in maintaining the security and integrity of operating systems by preventing unauthorized access and protecting sensitive resources.</a:t>
            </a:r>
          </a:p>
          <a:p>
            <a:endParaRPr lang="en-US" dirty="0"/>
          </a:p>
        </p:txBody>
      </p:sp>
    </p:spTree>
    <p:extLst>
      <p:ext uri="{BB962C8B-B14F-4D97-AF65-F5344CB8AC3E}">
        <p14:creationId xmlns:p14="http://schemas.microsoft.com/office/powerpoint/2010/main" val="919783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62668-8F1D-49B6-8659-FF0F0D63727B}"/>
              </a:ext>
            </a:extLst>
          </p:cNvPr>
          <p:cNvSpPr>
            <a:spLocks noGrp="1"/>
          </p:cNvSpPr>
          <p:nvPr>
            <p:ph type="title"/>
          </p:nvPr>
        </p:nvSpPr>
        <p:spPr>
          <a:xfrm>
            <a:off x="1800225" y="438150"/>
            <a:ext cx="8911687" cy="100965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A125E6D9-75C1-40A1-9D39-808D69A0A617}"/>
              </a:ext>
            </a:extLst>
          </p:cNvPr>
          <p:cNvSpPr>
            <a:spLocks noGrp="1"/>
          </p:cNvSpPr>
          <p:nvPr>
            <p:ph idx="1"/>
          </p:nvPr>
        </p:nvSpPr>
        <p:spPr>
          <a:xfrm>
            <a:off x="1714500" y="1695450"/>
            <a:ext cx="10210800" cy="4286250"/>
          </a:xfrm>
        </p:spPr>
        <p:txBody>
          <a:bodyPr>
            <a:normAutofit fontScale="92500" lnSpcReduction="20000"/>
          </a:bodyPr>
          <a:lstStyle/>
          <a:p>
            <a:pPr marL="0" indent="0">
              <a:buNone/>
            </a:pPr>
            <a:r>
              <a:rPr lang="en-US" sz="2800" b="1" dirty="0"/>
              <a:t>Examples in OS Authorization</a:t>
            </a:r>
          </a:p>
          <a:p>
            <a:r>
              <a:rPr lang="en-US" sz="2800" b="1" dirty="0"/>
              <a:t>File System</a:t>
            </a:r>
            <a:r>
              <a:rPr lang="en-US" sz="2800" dirty="0"/>
              <a:t>:</a:t>
            </a:r>
          </a:p>
          <a:p>
            <a:pPr lvl="1"/>
            <a:r>
              <a:rPr lang="en-US" sz="2800" dirty="0"/>
              <a:t>A user may have read-only access to a file, while another user has read-write access.</a:t>
            </a:r>
          </a:p>
          <a:p>
            <a:r>
              <a:rPr lang="en-US" sz="2800" b="1" dirty="0"/>
              <a:t>Network Services</a:t>
            </a:r>
            <a:r>
              <a:rPr lang="en-US" sz="2800" dirty="0"/>
              <a:t>:</a:t>
            </a:r>
          </a:p>
          <a:p>
            <a:pPr lvl="1"/>
            <a:r>
              <a:rPr lang="en-US" sz="2800" dirty="0"/>
              <a:t>A user may be authorized to access specific network drives or servers.</a:t>
            </a:r>
          </a:p>
          <a:p>
            <a:r>
              <a:rPr lang="en-US" sz="2800" b="1" dirty="0"/>
              <a:t>Administrative Actions</a:t>
            </a:r>
            <a:r>
              <a:rPr lang="en-US" sz="2800" dirty="0"/>
              <a:t>:</a:t>
            </a:r>
          </a:p>
          <a:p>
            <a:pPr lvl="1"/>
            <a:r>
              <a:rPr lang="en-US" sz="2800" dirty="0"/>
              <a:t>Only users with administrative privileges (e.g., root in Linux) can modify system settings.</a:t>
            </a:r>
          </a:p>
          <a:p>
            <a:endParaRPr lang="en-US" dirty="0"/>
          </a:p>
        </p:txBody>
      </p:sp>
    </p:spTree>
    <p:extLst>
      <p:ext uri="{BB962C8B-B14F-4D97-AF65-F5344CB8AC3E}">
        <p14:creationId xmlns:p14="http://schemas.microsoft.com/office/powerpoint/2010/main" val="549930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83422-9FFB-4E57-AC67-02F08630235F}"/>
              </a:ext>
            </a:extLst>
          </p:cNvPr>
          <p:cNvSpPr>
            <a:spLocks noGrp="1"/>
          </p:cNvSpPr>
          <p:nvPr>
            <p:ph type="title"/>
          </p:nvPr>
        </p:nvSpPr>
        <p:spPr>
          <a:xfrm>
            <a:off x="1973800" y="528860"/>
            <a:ext cx="8911687" cy="1004665"/>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D0EB6A9C-8327-439E-9842-C058B63A8CAD}"/>
              </a:ext>
            </a:extLst>
          </p:cNvPr>
          <p:cNvSpPr>
            <a:spLocks noGrp="1"/>
          </p:cNvSpPr>
          <p:nvPr>
            <p:ph idx="1"/>
          </p:nvPr>
        </p:nvSpPr>
        <p:spPr>
          <a:xfrm>
            <a:off x="1970086" y="1876425"/>
            <a:ext cx="9269413" cy="4381500"/>
          </a:xfrm>
        </p:spPr>
        <p:txBody>
          <a:bodyPr/>
          <a:lstStyle/>
          <a:p>
            <a:pPr marL="0" indent="0">
              <a:buNone/>
            </a:pPr>
            <a:r>
              <a:rPr lang="en-US" sz="2400" b="1" dirty="0"/>
              <a:t>Examples in Popular OS</a:t>
            </a:r>
          </a:p>
          <a:p>
            <a:r>
              <a:rPr lang="en-US" sz="2400" b="1" dirty="0"/>
              <a:t>Windows:</a:t>
            </a:r>
            <a:r>
              <a:rPr lang="en-US" sz="2400" dirty="0"/>
              <a:t> Uses a combination of ACLs and group policies to manage permissions.</a:t>
            </a:r>
          </a:p>
          <a:p>
            <a:r>
              <a:rPr lang="en-US" sz="2400" b="1" dirty="0"/>
              <a:t>Linux/Unix:</a:t>
            </a:r>
            <a:r>
              <a:rPr lang="en-US" sz="2400" dirty="0"/>
              <a:t> Employs a file permission model (read, write, execute) for users, groups, and others, along with more advanced tools like </a:t>
            </a:r>
            <a:r>
              <a:rPr lang="en-US" sz="2400" dirty="0" err="1"/>
              <a:t>SELinux</a:t>
            </a:r>
            <a:r>
              <a:rPr lang="en-US" sz="2400" dirty="0"/>
              <a:t> or </a:t>
            </a:r>
            <a:r>
              <a:rPr lang="en-US" sz="2400" dirty="0" err="1"/>
              <a:t>AppArmor</a:t>
            </a:r>
            <a:r>
              <a:rPr lang="en-US" sz="2400" dirty="0"/>
              <a:t> for finer control.</a:t>
            </a:r>
          </a:p>
          <a:p>
            <a:r>
              <a:rPr lang="en-US" sz="2400" b="1" dirty="0"/>
              <a:t>macOS:</a:t>
            </a:r>
            <a:r>
              <a:rPr lang="en-US" sz="2400" dirty="0"/>
              <a:t> Uses POSIX permissions and additional security frameworks like sandboxing.</a:t>
            </a:r>
          </a:p>
          <a:p>
            <a:endParaRPr lang="en-US" dirty="0"/>
          </a:p>
        </p:txBody>
      </p:sp>
    </p:spTree>
    <p:extLst>
      <p:ext uri="{BB962C8B-B14F-4D97-AF65-F5344CB8AC3E}">
        <p14:creationId xmlns:p14="http://schemas.microsoft.com/office/powerpoint/2010/main" val="2973849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36552-D7A6-4C0E-8454-5F83434D0A3E}"/>
              </a:ext>
            </a:extLst>
          </p:cNvPr>
          <p:cNvSpPr>
            <a:spLocks noGrp="1"/>
          </p:cNvSpPr>
          <p:nvPr>
            <p:ph type="title"/>
          </p:nvPr>
        </p:nvSpPr>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2A3E7509-E5E9-4868-9DCD-6FE44311AE35}"/>
              </a:ext>
            </a:extLst>
          </p:cNvPr>
          <p:cNvSpPr>
            <a:spLocks noGrp="1"/>
          </p:cNvSpPr>
          <p:nvPr>
            <p:ph idx="1"/>
          </p:nvPr>
        </p:nvSpPr>
        <p:spPr>
          <a:xfrm>
            <a:off x="1562100" y="2133600"/>
            <a:ext cx="9942512" cy="3777622"/>
          </a:xfrm>
        </p:spPr>
        <p:txBody>
          <a:bodyPr>
            <a:normAutofit/>
          </a:bodyPr>
          <a:lstStyle/>
          <a:p>
            <a:r>
              <a:rPr lang="en-US" sz="3200" b="1" dirty="0"/>
              <a:t>Apply the Principle of Least Privilege</a:t>
            </a:r>
            <a:r>
              <a:rPr lang="en-US" sz="3200" dirty="0"/>
              <a:t>: Configure user accounts with minimal permissions required for their tasks</a:t>
            </a:r>
            <a:r>
              <a:rPr lang="en-US" sz="4000" dirty="0"/>
              <a:t>.</a:t>
            </a:r>
          </a:p>
        </p:txBody>
      </p:sp>
    </p:spTree>
    <p:extLst>
      <p:ext uri="{BB962C8B-B14F-4D97-AF65-F5344CB8AC3E}">
        <p14:creationId xmlns:p14="http://schemas.microsoft.com/office/powerpoint/2010/main" val="1798749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BC53-AF9C-4036-84F7-B702605DC51E}"/>
              </a:ext>
            </a:extLst>
          </p:cNvPr>
          <p:cNvSpPr>
            <a:spLocks noGrp="1"/>
          </p:cNvSpPr>
          <p:nvPr>
            <p:ph type="title"/>
          </p:nvPr>
        </p:nvSpPr>
        <p:spPr>
          <a:xfrm>
            <a:off x="1983325" y="490760"/>
            <a:ext cx="8911687" cy="1023715"/>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D6F3F4EE-3190-4C7D-890B-2BD907E7E1A5}"/>
              </a:ext>
            </a:extLst>
          </p:cNvPr>
          <p:cNvSpPr>
            <a:spLocks noGrp="1"/>
          </p:cNvSpPr>
          <p:nvPr>
            <p:ph idx="1"/>
          </p:nvPr>
        </p:nvSpPr>
        <p:spPr>
          <a:xfrm>
            <a:off x="1983324" y="1714500"/>
            <a:ext cx="9751476" cy="4381500"/>
          </a:xfrm>
        </p:spPr>
        <p:txBody>
          <a:bodyPr/>
          <a:lstStyle/>
          <a:p>
            <a:pPr marL="0" indent="0">
              <a:buNone/>
            </a:pPr>
            <a:r>
              <a:rPr lang="en-US" sz="3200" b="1" dirty="0"/>
              <a:t>2. Authentication: </a:t>
            </a:r>
            <a:r>
              <a:rPr lang="en-US" sz="3200" dirty="0"/>
              <a:t>Authentication is verification of a user’s identity.</a:t>
            </a:r>
          </a:p>
          <a:p>
            <a:pPr marL="0" indent="0">
              <a:buNone/>
            </a:pPr>
            <a:r>
              <a:rPr lang="en-US" sz="3200" b="1" dirty="0"/>
              <a:t>How Authentication Works in an OS</a:t>
            </a:r>
          </a:p>
          <a:p>
            <a:r>
              <a:rPr lang="en-US" sz="3200" b="1" dirty="0"/>
              <a:t>Credential Submission</a:t>
            </a:r>
            <a:endParaRPr lang="en-US" sz="3200" dirty="0"/>
          </a:p>
          <a:p>
            <a:pPr marL="457200" lvl="1" indent="0">
              <a:buNone/>
            </a:pPr>
            <a:r>
              <a:rPr lang="en-US" sz="3200" dirty="0"/>
              <a:t>Users or entities provide credentials (e.g., username and password, biometric data).</a:t>
            </a:r>
          </a:p>
          <a:p>
            <a:endParaRPr lang="en-US" dirty="0"/>
          </a:p>
        </p:txBody>
      </p:sp>
    </p:spTree>
    <p:extLst>
      <p:ext uri="{BB962C8B-B14F-4D97-AF65-F5344CB8AC3E}">
        <p14:creationId xmlns:p14="http://schemas.microsoft.com/office/powerpoint/2010/main" val="2045731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3BBA6-5CE1-4878-8E20-C15ADE4F69F9}"/>
              </a:ext>
            </a:extLst>
          </p:cNvPr>
          <p:cNvSpPr>
            <a:spLocks noGrp="1"/>
          </p:cNvSpPr>
          <p:nvPr>
            <p:ph type="title"/>
          </p:nvPr>
        </p:nvSpPr>
        <p:spPr>
          <a:xfrm>
            <a:off x="1945225" y="519335"/>
            <a:ext cx="8911687" cy="110944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9F39C517-C860-49E5-A011-4A3ADB121E57}"/>
              </a:ext>
            </a:extLst>
          </p:cNvPr>
          <p:cNvSpPr>
            <a:spLocks noGrp="1"/>
          </p:cNvSpPr>
          <p:nvPr>
            <p:ph idx="1"/>
          </p:nvPr>
        </p:nvSpPr>
        <p:spPr>
          <a:xfrm>
            <a:off x="1838325" y="1628775"/>
            <a:ext cx="9601200" cy="4234822"/>
          </a:xfrm>
        </p:spPr>
        <p:txBody>
          <a:bodyPr>
            <a:normAutofit lnSpcReduction="10000"/>
          </a:bodyPr>
          <a:lstStyle/>
          <a:p>
            <a:r>
              <a:rPr lang="en-US" sz="2800" b="1" dirty="0"/>
              <a:t>Verification</a:t>
            </a:r>
            <a:endParaRPr lang="en-US" sz="2800" dirty="0"/>
          </a:p>
          <a:p>
            <a:pPr marL="457200" lvl="1" indent="0">
              <a:buNone/>
            </a:pPr>
            <a:r>
              <a:rPr lang="en-US" sz="2800" dirty="0"/>
              <a:t>The OS compares the submitted credentials against a stored record, typically in a secure database.</a:t>
            </a:r>
          </a:p>
          <a:p>
            <a:r>
              <a:rPr lang="en-US" sz="2800" b="1" dirty="0"/>
              <a:t>Decision</a:t>
            </a:r>
            <a:endParaRPr lang="en-US" sz="2800" dirty="0"/>
          </a:p>
          <a:p>
            <a:pPr marL="457200" lvl="1" indent="0">
              <a:buNone/>
            </a:pPr>
            <a:r>
              <a:rPr lang="en-US" sz="2800" dirty="0"/>
              <a:t>if the credentials match, the user is authenticated and granted access.</a:t>
            </a:r>
          </a:p>
          <a:p>
            <a:pPr marL="457200" lvl="1" indent="0">
              <a:buNone/>
            </a:pPr>
            <a:r>
              <a:rPr lang="en-US" sz="2800" dirty="0"/>
              <a:t>if the credentials do not match, access is denied, and an error message or security protocol is triggered.</a:t>
            </a:r>
          </a:p>
          <a:p>
            <a:endParaRPr lang="en-US" dirty="0"/>
          </a:p>
        </p:txBody>
      </p:sp>
    </p:spTree>
    <p:extLst>
      <p:ext uri="{BB962C8B-B14F-4D97-AF65-F5344CB8AC3E}">
        <p14:creationId xmlns:p14="http://schemas.microsoft.com/office/powerpoint/2010/main" val="3273900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6F9A-1047-4547-AF58-1BFCE6510ED5}"/>
              </a:ext>
            </a:extLst>
          </p:cNvPr>
          <p:cNvSpPr>
            <a:spLocks noGrp="1"/>
          </p:cNvSpPr>
          <p:nvPr>
            <p:ph type="title"/>
          </p:nvPr>
        </p:nvSpPr>
        <p:spPr>
          <a:xfrm>
            <a:off x="1954750" y="509810"/>
            <a:ext cx="8911687" cy="10522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12B6E475-93EB-4A1A-BDE7-9F2FCE75AFBD}"/>
              </a:ext>
            </a:extLst>
          </p:cNvPr>
          <p:cNvSpPr>
            <a:spLocks noGrp="1"/>
          </p:cNvSpPr>
          <p:nvPr>
            <p:ph idx="1"/>
          </p:nvPr>
        </p:nvSpPr>
        <p:spPr>
          <a:xfrm>
            <a:off x="1954749" y="2076450"/>
            <a:ext cx="9199025" cy="3777622"/>
          </a:xfrm>
        </p:spPr>
        <p:txBody>
          <a:bodyPr>
            <a:normAutofit lnSpcReduction="10000"/>
          </a:bodyPr>
          <a:lstStyle/>
          <a:p>
            <a:pPr marL="0" indent="0">
              <a:buNone/>
            </a:pPr>
            <a:r>
              <a:rPr lang="en-US" sz="2800" b="1" dirty="0"/>
              <a:t>Examples of Authentication in OS</a:t>
            </a:r>
          </a:p>
          <a:p>
            <a:r>
              <a:rPr lang="en-US" sz="2800" b="1" dirty="0"/>
              <a:t>Windows:</a:t>
            </a:r>
            <a:r>
              <a:rPr lang="en-US" sz="2800" dirty="0"/>
              <a:t> User logins via passwords, smartcards, or biometrics (Windows Hello).</a:t>
            </a:r>
          </a:p>
          <a:p>
            <a:r>
              <a:rPr lang="en-US" sz="2800" b="1" dirty="0"/>
              <a:t>Linux/Unix:</a:t>
            </a:r>
            <a:r>
              <a:rPr lang="en-US" sz="2800" dirty="0"/>
              <a:t> Usernames and passwords, SSH keys for remote access, or pluggable authentication modules (PAM).</a:t>
            </a:r>
          </a:p>
          <a:p>
            <a:r>
              <a:rPr lang="en-US" sz="2800" b="1" dirty="0"/>
              <a:t>macOS:</a:t>
            </a:r>
            <a:r>
              <a:rPr lang="en-US" sz="2800" dirty="0"/>
              <a:t> Passwords, Touch ID, or hardware security features like Secure Enclave.</a:t>
            </a:r>
          </a:p>
          <a:p>
            <a:endParaRPr lang="en-US" dirty="0"/>
          </a:p>
        </p:txBody>
      </p:sp>
    </p:spTree>
    <p:extLst>
      <p:ext uri="{BB962C8B-B14F-4D97-AF65-F5344CB8AC3E}">
        <p14:creationId xmlns:p14="http://schemas.microsoft.com/office/powerpoint/2010/main" val="749840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99F01-4C70-40CB-A475-0BB54976CBCF}"/>
              </a:ext>
            </a:extLst>
          </p:cNvPr>
          <p:cNvSpPr>
            <a:spLocks noGrp="1"/>
          </p:cNvSpPr>
          <p:nvPr>
            <p:ph type="title"/>
          </p:nvPr>
        </p:nvSpPr>
        <p:spPr>
          <a:xfrm>
            <a:off x="1992850" y="490760"/>
            <a:ext cx="8911687" cy="1080865"/>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0E52F5A1-D3F9-4D74-B0EE-76E9264B58C1}"/>
              </a:ext>
            </a:extLst>
          </p:cNvPr>
          <p:cNvSpPr>
            <a:spLocks noGrp="1"/>
          </p:cNvSpPr>
          <p:nvPr>
            <p:ph idx="1"/>
          </p:nvPr>
        </p:nvSpPr>
        <p:spPr>
          <a:xfrm>
            <a:off x="1992849" y="1828800"/>
            <a:ext cx="9313325" cy="4091947"/>
          </a:xfrm>
        </p:spPr>
        <p:txBody>
          <a:bodyPr/>
          <a:lstStyle/>
          <a:p>
            <a:pPr marL="0" indent="0">
              <a:buNone/>
            </a:pPr>
            <a:r>
              <a:rPr lang="en-US" sz="2800" b="1" dirty="0"/>
              <a:t>Use Strong Authentication</a:t>
            </a:r>
          </a:p>
          <a:p>
            <a:r>
              <a:rPr lang="en-US" sz="2800" dirty="0"/>
              <a:t>Enforce strong password policies (complexity, length, and expiration).</a:t>
            </a:r>
          </a:p>
          <a:p>
            <a:r>
              <a:rPr lang="en-US" sz="2800" dirty="0"/>
              <a:t>Implement Multi-Factor Authentication (MFA) where possible.</a:t>
            </a:r>
          </a:p>
          <a:p>
            <a:r>
              <a:rPr lang="en-US" sz="2800" dirty="0"/>
              <a:t>Use centralized authentication systems (e.g., LDAP, Active Directory) for better oversight.</a:t>
            </a:r>
          </a:p>
          <a:p>
            <a:endParaRPr lang="en-US" dirty="0"/>
          </a:p>
        </p:txBody>
      </p:sp>
    </p:spTree>
    <p:extLst>
      <p:ext uri="{BB962C8B-B14F-4D97-AF65-F5344CB8AC3E}">
        <p14:creationId xmlns:p14="http://schemas.microsoft.com/office/powerpoint/2010/main" val="1467390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95D39-A59B-451D-AACB-2E0CADF64B9F}"/>
              </a:ext>
            </a:extLst>
          </p:cNvPr>
          <p:cNvSpPr>
            <a:spLocks noGrp="1"/>
          </p:cNvSpPr>
          <p:nvPr>
            <p:ph type="title"/>
          </p:nvPr>
        </p:nvSpPr>
        <p:spPr>
          <a:xfrm>
            <a:off x="1781175" y="624110"/>
            <a:ext cx="9439275" cy="9760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0786CC64-AB4C-4776-A23A-CC5F808D0089}"/>
              </a:ext>
            </a:extLst>
          </p:cNvPr>
          <p:cNvSpPr>
            <a:spLocks noGrp="1"/>
          </p:cNvSpPr>
          <p:nvPr>
            <p:ph idx="1"/>
          </p:nvPr>
        </p:nvSpPr>
        <p:spPr>
          <a:xfrm>
            <a:off x="1781175" y="1914525"/>
            <a:ext cx="9639300" cy="3777622"/>
          </a:xfrm>
        </p:spPr>
        <p:txBody>
          <a:bodyPr>
            <a:normAutofit/>
          </a:bodyPr>
          <a:lstStyle/>
          <a:p>
            <a:pPr marL="0" indent="0">
              <a:buNone/>
            </a:pPr>
            <a:r>
              <a:rPr lang="en-US" sz="2800" b="1" dirty="0"/>
              <a:t>3. Update and Patch Regularly</a:t>
            </a:r>
          </a:p>
          <a:p>
            <a:r>
              <a:rPr lang="en-US" sz="2800" dirty="0"/>
              <a:t>Enable automatic updates for the OS and installed applications.</a:t>
            </a:r>
          </a:p>
          <a:p>
            <a:r>
              <a:rPr lang="en-US" sz="2800" dirty="0"/>
              <a:t>Stay informed about security patches released by the OS vendor.</a:t>
            </a:r>
          </a:p>
          <a:p>
            <a:r>
              <a:rPr lang="en-US" sz="2800" dirty="0"/>
              <a:t>Use tools like Windows Update, yum, apt, or </a:t>
            </a:r>
            <a:r>
              <a:rPr lang="en-US" sz="2800" dirty="0" err="1"/>
              <a:t>zypper</a:t>
            </a:r>
            <a:r>
              <a:rPr lang="en-US" sz="2800" dirty="0"/>
              <a:t> for automatic package management</a:t>
            </a:r>
          </a:p>
        </p:txBody>
      </p:sp>
    </p:spTree>
    <p:extLst>
      <p:ext uri="{BB962C8B-B14F-4D97-AF65-F5344CB8AC3E}">
        <p14:creationId xmlns:p14="http://schemas.microsoft.com/office/powerpoint/2010/main" val="186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C722F-BF23-4CE3-A0DB-6F0BF55212BF}"/>
              </a:ext>
            </a:extLst>
          </p:cNvPr>
          <p:cNvSpPr>
            <a:spLocks noGrp="1"/>
          </p:cNvSpPr>
          <p:nvPr>
            <p:ph type="title"/>
          </p:nvPr>
        </p:nvSpPr>
        <p:spPr>
          <a:xfrm>
            <a:off x="1809750" y="452660"/>
            <a:ext cx="8942387" cy="12808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171E55C9-6DAE-45F4-BA18-1218704080ED}"/>
              </a:ext>
            </a:extLst>
          </p:cNvPr>
          <p:cNvSpPr>
            <a:spLocks noGrp="1"/>
          </p:cNvSpPr>
          <p:nvPr>
            <p:ph idx="1"/>
          </p:nvPr>
        </p:nvSpPr>
        <p:spPr>
          <a:xfrm>
            <a:off x="1809749" y="1733550"/>
            <a:ext cx="9686925" cy="4171950"/>
          </a:xfrm>
        </p:spPr>
        <p:txBody>
          <a:bodyPr>
            <a:normAutofit/>
          </a:bodyPr>
          <a:lstStyle/>
          <a:p>
            <a:pPr marL="0" indent="0">
              <a:buNone/>
            </a:pPr>
            <a:r>
              <a:rPr lang="en-US" sz="2800" b="1" dirty="0"/>
              <a:t>4. Enable Security Features</a:t>
            </a:r>
          </a:p>
          <a:p>
            <a:r>
              <a:rPr lang="en-US" sz="2800" b="1" dirty="0"/>
              <a:t>Data Encryption</a:t>
            </a:r>
            <a:r>
              <a:rPr lang="en-US" sz="2800" dirty="0"/>
              <a:t>: Use disk encryption tools like BitLocker (Windows) or LUKS (Linux).</a:t>
            </a:r>
          </a:p>
          <a:p>
            <a:r>
              <a:rPr lang="en-US" sz="2800" b="1" dirty="0"/>
              <a:t>Secure Boot</a:t>
            </a:r>
            <a:r>
              <a:rPr lang="en-US" sz="2800" dirty="0"/>
              <a:t>: Prevent unauthorized software from loading during startup.</a:t>
            </a:r>
          </a:p>
          <a:p>
            <a:r>
              <a:rPr lang="en-US" sz="2800" b="1" dirty="0"/>
              <a:t>Application Control</a:t>
            </a:r>
            <a:r>
              <a:rPr lang="en-US" sz="2800" dirty="0"/>
              <a:t>: Use tools like AppLocker (Windows) or </a:t>
            </a:r>
            <a:r>
              <a:rPr lang="en-US" sz="2800" dirty="0" err="1"/>
              <a:t>SELinux</a:t>
            </a:r>
            <a:r>
              <a:rPr lang="en-US" sz="2800" dirty="0"/>
              <a:t>/</a:t>
            </a:r>
            <a:r>
              <a:rPr lang="en-US" sz="2800" dirty="0" err="1"/>
              <a:t>AppArmor</a:t>
            </a:r>
            <a:r>
              <a:rPr lang="en-US" sz="2800" dirty="0"/>
              <a:t> (Linux) to restrict unauthorized applications.</a:t>
            </a:r>
          </a:p>
          <a:p>
            <a:endParaRPr lang="en-US" dirty="0"/>
          </a:p>
        </p:txBody>
      </p:sp>
    </p:spTree>
    <p:extLst>
      <p:ext uri="{BB962C8B-B14F-4D97-AF65-F5344CB8AC3E}">
        <p14:creationId xmlns:p14="http://schemas.microsoft.com/office/powerpoint/2010/main" val="2619012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A1D18-62FF-4C29-848B-747F5C54E725}"/>
              </a:ext>
            </a:extLst>
          </p:cNvPr>
          <p:cNvSpPr>
            <a:spLocks noGrp="1"/>
          </p:cNvSpPr>
          <p:nvPr>
            <p:ph type="title"/>
          </p:nvPr>
        </p:nvSpPr>
        <p:spPr>
          <a:xfrm>
            <a:off x="1821400" y="519335"/>
            <a:ext cx="8911687" cy="12808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C65BF34D-59F4-464B-9F62-C6D85251792C}"/>
              </a:ext>
            </a:extLst>
          </p:cNvPr>
          <p:cNvSpPr>
            <a:spLocks noGrp="1"/>
          </p:cNvSpPr>
          <p:nvPr>
            <p:ph idx="1"/>
          </p:nvPr>
        </p:nvSpPr>
        <p:spPr>
          <a:xfrm>
            <a:off x="1821400" y="1800225"/>
            <a:ext cx="9665750" cy="3777622"/>
          </a:xfrm>
        </p:spPr>
        <p:txBody>
          <a:bodyPr/>
          <a:lstStyle/>
          <a:p>
            <a:pPr marL="0" indent="0">
              <a:buNone/>
            </a:pPr>
            <a:r>
              <a:rPr lang="en-US" sz="3200" b="1" dirty="0"/>
              <a:t>5. Network Security</a:t>
            </a:r>
          </a:p>
          <a:p>
            <a:r>
              <a:rPr lang="en-US" sz="3200" dirty="0"/>
              <a:t>Use VPNs to secure remote access.</a:t>
            </a:r>
          </a:p>
          <a:p>
            <a:r>
              <a:rPr lang="en-US" sz="3200" dirty="0"/>
              <a:t>Segregate networks to limit lateral movement in case of a breach.</a:t>
            </a:r>
          </a:p>
          <a:p>
            <a:r>
              <a:rPr lang="en-US" sz="3200" dirty="0"/>
              <a:t>Implement intrusion detection/prevention systems (IDS/IPS).</a:t>
            </a:r>
          </a:p>
          <a:p>
            <a:endParaRPr lang="en-US" dirty="0"/>
          </a:p>
        </p:txBody>
      </p:sp>
    </p:spTree>
    <p:extLst>
      <p:ext uri="{BB962C8B-B14F-4D97-AF65-F5344CB8AC3E}">
        <p14:creationId xmlns:p14="http://schemas.microsoft.com/office/powerpoint/2010/main" val="4110305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68EC-90BB-418E-AFFC-E9EC60C2F27F}"/>
              </a:ext>
            </a:extLst>
          </p:cNvPr>
          <p:cNvSpPr>
            <a:spLocks noGrp="1"/>
          </p:cNvSpPr>
          <p:nvPr>
            <p:ph type="title"/>
          </p:nvPr>
        </p:nvSpPr>
        <p:spPr>
          <a:xfrm>
            <a:off x="1954750" y="443135"/>
            <a:ext cx="8911687" cy="12808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D3464042-0781-4B0D-9ACC-A2655E414D7D}"/>
              </a:ext>
            </a:extLst>
          </p:cNvPr>
          <p:cNvSpPr>
            <a:spLocks noGrp="1"/>
          </p:cNvSpPr>
          <p:nvPr>
            <p:ph idx="1"/>
          </p:nvPr>
        </p:nvSpPr>
        <p:spPr>
          <a:xfrm>
            <a:off x="1954750" y="2076450"/>
            <a:ext cx="9475250" cy="3777622"/>
          </a:xfrm>
        </p:spPr>
        <p:txBody>
          <a:bodyPr>
            <a:normAutofit/>
          </a:bodyPr>
          <a:lstStyle/>
          <a:p>
            <a:pPr marL="0" indent="0">
              <a:buNone/>
            </a:pPr>
            <a:r>
              <a:rPr lang="en-US" sz="2800" b="1" dirty="0"/>
              <a:t>Examples of Segmentation/segregation in Action</a:t>
            </a:r>
          </a:p>
          <a:p>
            <a:r>
              <a:rPr lang="en-US" sz="2800" b="1" dirty="0"/>
              <a:t>Separating IT Services</a:t>
            </a:r>
            <a:r>
              <a:rPr lang="en-US" sz="2800" dirty="0"/>
              <a:t>:</a:t>
            </a:r>
          </a:p>
          <a:p>
            <a:pPr lvl="1"/>
            <a:r>
              <a:rPr lang="en-US" sz="2800" dirty="0"/>
              <a:t>Place critical services (e.g., Active Directory, DNS, email servers) in their own secure segments.</a:t>
            </a:r>
          </a:p>
          <a:p>
            <a:pPr lvl="1"/>
            <a:r>
              <a:rPr lang="en-US" sz="2800" dirty="0"/>
              <a:t>Block end-user devices from directly accessing these servers.</a:t>
            </a:r>
          </a:p>
          <a:p>
            <a:endParaRPr lang="en-US" dirty="0"/>
          </a:p>
        </p:txBody>
      </p:sp>
    </p:spTree>
    <p:extLst>
      <p:ext uri="{BB962C8B-B14F-4D97-AF65-F5344CB8AC3E}">
        <p14:creationId xmlns:p14="http://schemas.microsoft.com/office/powerpoint/2010/main" val="3748703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2A70-D9A8-470C-BFFB-27AD8F75B9B5}"/>
              </a:ext>
            </a:extLst>
          </p:cNvPr>
          <p:cNvSpPr>
            <a:spLocks noGrp="1"/>
          </p:cNvSpPr>
          <p:nvPr>
            <p:ph type="title"/>
          </p:nvPr>
        </p:nvSpPr>
        <p:spPr>
          <a:xfrm>
            <a:off x="1935700" y="452660"/>
            <a:ext cx="8911687" cy="12808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2CA45164-7F32-4B96-9C79-A104A90A41AF}"/>
              </a:ext>
            </a:extLst>
          </p:cNvPr>
          <p:cNvSpPr>
            <a:spLocks noGrp="1"/>
          </p:cNvSpPr>
          <p:nvPr>
            <p:ph idx="1"/>
          </p:nvPr>
        </p:nvSpPr>
        <p:spPr>
          <a:xfrm>
            <a:off x="1931987" y="1838325"/>
            <a:ext cx="9507538" cy="4091947"/>
          </a:xfrm>
        </p:spPr>
        <p:txBody>
          <a:bodyPr>
            <a:normAutofit/>
          </a:bodyPr>
          <a:lstStyle/>
          <a:p>
            <a:r>
              <a:rPr lang="en-US" sz="2800" b="1" dirty="0"/>
              <a:t>Restricting IoT Devices</a:t>
            </a:r>
            <a:r>
              <a:rPr lang="en-US" sz="2800" dirty="0"/>
              <a:t>:</a:t>
            </a:r>
          </a:p>
          <a:p>
            <a:pPr lvl="1"/>
            <a:r>
              <a:rPr lang="en-US" sz="2800" dirty="0"/>
              <a:t>Isolate IoT devices (e.g., cameras, thermostats) into a VLAN to prevent attackers from using them as entry points to the corporate network.</a:t>
            </a:r>
          </a:p>
          <a:p>
            <a:r>
              <a:rPr lang="en-US" sz="2800" b="1" dirty="0"/>
              <a:t>Creating DMZs</a:t>
            </a:r>
            <a:r>
              <a:rPr lang="en-US" sz="2800" dirty="0"/>
              <a:t>:</a:t>
            </a:r>
          </a:p>
          <a:p>
            <a:pPr lvl="1"/>
            <a:r>
              <a:rPr lang="en-US" sz="2800" dirty="0"/>
              <a:t>Use a Demilitarized Zone (DMZ) for public-facing services (e.g., web servers) and isolate it from internal systems.</a:t>
            </a:r>
          </a:p>
          <a:p>
            <a:endParaRPr lang="en-US" dirty="0"/>
          </a:p>
        </p:txBody>
      </p:sp>
    </p:spTree>
    <p:extLst>
      <p:ext uri="{BB962C8B-B14F-4D97-AF65-F5344CB8AC3E}">
        <p14:creationId xmlns:p14="http://schemas.microsoft.com/office/powerpoint/2010/main" val="1678852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AB1CC-24E5-4283-9E5E-9329D50F6CED}"/>
              </a:ext>
            </a:extLst>
          </p:cNvPr>
          <p:cNvSpPr>
            <a:spLocks noGrp="1"/>
          </p:cNvSpPr>
          <p:nvPr>
            <p:ph type="title"/>
          </p:nvPr>
        </p:nvSpPr>
        <p:spPr>
          <a:xfrm>
            <a:off x="1935700" y="405035"/>
            <a:ext cx="8911687" cy="107134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CB487E47-AD19-4903-B251-2225ED1D7763}"/>
              </a:ext>
            </a:extLst>
          </p:cNvPr>
          <p:cNvSpPr>
            <a:spLocks noGrp="1"/>
          </p:cNvSpPr>
          <p:nvPr>
            <p:ph idx="1"/>
          </p:nvPr>
        </p:nvSpPr>
        <p:spPr>
          <a:xfrm>
            <a:off x="1552575" y="1666874"/>
            <a:ext cx="9886950" cy="4162425"/>
          </a:xfrm>
        </p:spPr>
        <p:txBody>
          <a:bodyPr>
            <a:normAutofit fontScale="92500"/>
          </a:bodyPr>
          <a:lstStyle/>
          <a:p>
            <a:pPr marL="0" indent="0">
              <a:buNone/>
            </a:pPr>
            <a:r>
              <a:rPr lang="en-US" sz="2800" b="1" dirty="0"/>
              <a:t>6. Use Antivirus and Anti-Malware</a:t>
            </a:r>
          </a:p>
          <a:p>
            <a:r>
              <a:rPr lang="en-US" sz="2800" dirty="0"/>
              <a:t>Install reputable security software and keep it updated.</a:t>
            </a:r>
          </a:p>
          <a:p>
            <a:r>
              <a:rPr lang="en-US" sz="2800" dirty="0"/>
              <a:t>Schedule regular scans and real-time protection.</a:t>
            </a:r>
          </a:p>
          <a:p>
            <a:pPr marL="0" indent="0">
              <a:buNone/>
            </a:pPr>
            <a:r>
              <a:rPr lang="en-US" sz="2800" b="1" dirty="0"/>
              <a:t>7. Monitor and Audit</a:t>
            </a:r>
          </a:p>
          <a:p>
            <a:r>
              <a:rPr lang="en-US" sz="2800" dirty="0"/>
              <a:t>Enable logging for critical system and application events.</a:t>
            </a:r>
          </a:p>
          <a:p>
            <a:r>
              <a:rPr lang="en-US" sz="2800" dirty="0"/>
              <a:t>Use Security Information and Event Management (SIEM) tools to analyze logs.</a:t>
            </a:r>
          </a:p>
          <a:p>
            <a:r>
              <a:rPr lang="en-US" sz="2800" dirty="0"/>
              <a:t>Regularly audit system configurations and permissions.</a:t>
            </a:r>
          </a:p>
          <a:p>
            <a:endParaRPr lang="en-US" dirty="0"/>
          </a:p>
        </p:txBody>
      </p:sp>
    </p:spTree>
    <p:extLst>
      <p:ext uri="{BB962C8B-B14F-4D97-AF65-F5344CB8AC3E}">
        <p14:creationId xmlns:p14="http://schemas.microsoft.com/office/powerpoint/2010/main" val="2482851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A0788-0A07-4592-BCA1-9A876AC70F63}"/>
              </a:ext>
            </a:extLst>
          </p:cNvPr>
          <p:cNvSpPr>
            <a:spLocks noGrp="1"/>
          </p:cNvSpPr>
          <p:nvPr>
            <p:ph type="title"/>
          </p:nvPr>
        </p:nvSpPr>
        <p:spPr>
          <a:xfrm>
            <a:off x="1859500" y="443135"/>
            <a:ext cx="8911687" cy="10522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6DD64175-7289-43E6-A7E0-1E0FAB756C94}"/>
              </a:ext>
            </a:extLst>
          </p:cNvPr>
          <p:cNvSpPr>
            <a:spLocks noGrp="1"/>
          </p:cNvSpPr>
          <p:nvPr>
            <p:ph idx="1"/>
          </p:nvPr>
        </p:nvSpPr>
        <p:spPr>
          <a:xfrm>
            <a:off x="1859499" y="1714499"/>
            <a:ext cx="10113425" cy="4181475"/>
          </a:xfrm>
        </p:spPr>
        <p:txBody>
          <a:bodyPr/>
          <a:lstStyle/>
          <a:p>
            <a:pPr marL="0" indent="0">
              <a:buNone/>
            </a:pPr>
            <a:r>
              <a:rPr lang="en-US" sz="2400" b="1" dirty="0"/>
              <a:t>8 Backups and Recovery</a:t>
            </a:r>
          </a:p>
          <a:p>
            <a:r>
              <a:rPr lang="en-US" sz="2400" dirty="0"/>
              <a:t>Perform regular, secure backups.</a:t>
            </a:r>
          </a:p>
          <a:p>
            <a:r>
              <a:rPr lang="en-US" sz="2400" dirty="0"/>
              <a:t>Test recovery processes to ensure data integrity and accessibility during a breach.</a:t>
            </a:r>
          </a:p>
          <a:p>
            <a:pPr marL="0" indent="0">
              <a:buNone/>
            </a:pPr>
            <a:r>
              <a:rPr lang="en-US" sz="2400" b="1" dirty="0"/>
              <a:t>9. Train and Educate Users</a:t>
            </a:r>
          </a:p>
          <a:p>
            <a:r>
              <a:rPr lang="en-US" sz="2400" dirty="0"/>
              <a:t>Conduct regular training on phishing, social engineering, and secure practices.</a:t>
            </a:r>
          </a:p>
          <a:p>
            <a:r>
              <a:rPr lang="en-US" sz="2400" dirty="0"/>
              <a:t>Limit the use of admin accounts for daily tasks</a:t>
            </a:r>
          </a:p>
          <a:p>
            <a:endParaRPr lang="en-US" sz="2400" dirty="0"/>
          </a:p>
          <a:p>
            <a:endParaRPr lang="en-US" dirty="0"/>
          </a:p>
        </p:txBody>
      </p:sp>
    </p:spTree>
    <p:extLst>
      <p:ext uri="{BB962C8B-B14F-4D97-AF65-F5344CB8AC3E}">
        <p14:creationId xmlns:p14="http://schemas.microsoft.com/office/powerpoint/2010/main" val="29631699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D402-C613-40F1-B712-BAF66FB76E42}"/>
              </a:ext>
            </a:extLst>
          </p:cNvPr>
          <p:cNvSpPr>
            <a:spLocks noGrp="1"/>
          </p:cNvSpPr>
          <p:nvPr>
            <p:ph type="title"/>
          </p:nvPr>
        </p:nvSpPr>
        <p:spPr>
          <a:xfrm>
            <a:off x="1859500" y="424085"/>
            <a:ext cx="8911687" cy="110944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9AE17F94-E16C-4C9C-AE9B-654B9AFB0C7B}"/>
              </a:ext>
            </a:extLst>
          </p:cNvPr>
          <p:cNvSpPr>
            <a:spLocks noGrp="1"/>
          </p:cNvSpPr>
          <p:nvPr>
            <p:ph idx="1"/>
          </p:nvPr>
        </p:nvSpPr>
        <p:spPr>
          <a:xfrm>
            <a:off x="1859500" y="1647824"/>
            <a:ext cx="10103900" cy="4219575"/>
          </a:xfrm>
        </p:spPr>
        <p:txBody>
          <a:bodyPr>
            <a:normAutofit lnSpcReduction="10000"/>
          </a:bodyPr>
          <a:lstStyle/>
          <a:p>
            <a:pPr marL="0" indent="0">
              <a:buNone/>
            </a:pPr>
            <a:r>
              <a:rPr lang="en-US" sz="3200" b="1" dirty="0"/>
              <a:t>10. Regular Penetration Testing</a:t>
            </a:r>
          </a:p>
          <a:p>
            <a:r>
              <a:rPr lang="en-US" sz="3200" dirty="0"/>
              <a:t>Perform vulnerability scans and penetration tests to identify weak points.</a:t>
            </a:r>
          </a:p>
          <a:p>
            <a:r>
              <a:rPr lang="en-US" sz="3200" dirty="0"/>
              <a:t>Address discovered vulnerabilities promptly.</a:t>
            </a:r>
          </a:p>
          <a:p>
            <a:pPr>
              <a:buFont typeface="Wingdings" panose="05000000000000000000" pitchFamily="2" charset="2"/>
              <a:buChar char="v"/>
            </a:pPr>
            <a:r>
              <a:rPr lang="en-US" sz="3200" dirty="0"/>
              <a:t>By combining these practices, you can significantly enhance the security of your operating system, whether it's a server or a personal computer</a:t>
            </a:r>
          </a:p>
          <a:p>
            <a:endParaRPr lang="en-US" dirty="0"/>
          </a:p>
        </p:txBody>
      </p:sp>
    </p:spTree>
    <p:extLst>
      <p:ext uri="{BB962C8B-B14F-4D97-AF65-F5344CB8AC3E}">
        <p14:creationId xmlns:p14="http://schemas.microsoft.com/office/powerpoint/2010/main" val="3818792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EB0D-5981-455E-A3A5-F7307421C88D}"/>
              </a:ext>
            </a:extLst>
          </p:cNvPr>
          <p:cNvSpPr>
            <a:spLocks noGrp="1"/>
          </p:cNvSpPr>
          <p:nvPr>
            <p:ph type="title"/>
          </p:nvPr>
        </p:nvSpPr>
        <p:spPr>
          <a:xfrm>
            <a:off x="1945225" y="433610"/>
            <a:ext cx="8911687" cy="1099915"/>
          </a:xfrm>
        </p:spPr>
        <p:txBody>
          <a:bodyPr>
            <a:normAutofit/>
          </a:bodyPr>
          <a:lstStyle/>
          <a:p>
            <a:r>
              <a:rPr lang="en-US" sz="4000" dirty="0"/>
              <a:t>Class task</a:t>
            </a:r>
          </a:p>
        </p:txBody>
      </p:sp>
      <p:sp>
        <p:nvSpPr>
          <p:cNvPr id="3" name="Content Placeholder 2">
            <a:extLst>
              <a:ext uri="{FF2B5EF4-FFF2-40B4-BE49-F238E27FC236}">
                <a16:creationId xmlns:a16="http://schemas.microsoft.com/office/drawing/2014/main" id="{7FCCD44E-F9E3-4F1C-B15A-6EE1F4E5F40A}"/>
              </a:ext>
            </a:extLst>
          </p:cNvPr>
          <p:cNvSpPr>
            <a:spLocks noGrp="1"/>
          </p:cNvSpPr>
          <p:nvPr>
            <p:ph idx="1"/>
          </p:nvPr>
        </p:nvSpPr>
        <p:spPr>
          <a:xfrm>
            <a:off x="1941511" y="1762125"/>
            <a:ext cx="9669463" cy="3777622"/>
          </a:xfrm>
        </p:spPr>
        <p:txBody>
          <a:bodyPr>
            <a:normAutofit fontScale="77500" lnSpcReduction="20000"/>
          </a:bodyPr>
          <a:lstStyle/>
          <a:p>
            <a:pPr>
              <a:lnSpc>
                <a:spcPct val="150000"/>
              </a:lnSpc>
              <a:buFont typeface="+mj-lt"/>
              <a:buAutoNum type="arabicPeriod"/>
            </a:pPr>
            <a:r>
              <a:rPr lang="en-US" sz="3200" b="1" i="1" dirty="0"/>
              <a:t>What is system security?</a:t>
            </a:r>
          </a:p>
          <a:p>
            <a:pPr>
              <a:lnSpc>
                <a:spcPct val="150000"/>
              </a:lnSpc>
              <a:buFont typeface="+mj-lt"/>
              <a:buAutoNum type="arabicPeriod"/>
            </a:pPr>
            <a:r>
              <a:rPr lang="en-US" sz="3200" b="1" i="1" dirty="0"/>
              <a:t>What are the security problems in OS?</a:t>
            </a:r>
          </a:p>
          <a:p>
            <a:pPr>
              <a:lnSpc>
                <a:spcPct val="150000"/>
              </a:lnSpc>
              <a:buFont typeface="+mj-lt"/>
              <a:buAutoNum type="arabicPeriod"/>
            </a:pPr>
            <a:r>
              <a:rPr lang="en-US" sz="3200" b="1" i="1" dirty="0"/>
              <a:t>Why is operating system security important?</a:t>
            </a:r>
          </a:p>
          <a:p>
            <a:pPr marL="0" indent="0">
              <a:lnSpc>
                <a:spcPct val="150000"/>
              </a:lnSpc>
              <a:buNone/>
            </a:pPr>
            <a:r>
              <a:rPr lang="en-US" sz="3200" b="1" i="1" dirty="0"/>
              <a:t>Submission on Monday </a:t>
            </a:r>
            <a:r>
              <a:rPr lang="en-US" sz="3200" b="1" i="1"/>
              <a:t>(hardcopy) </a:t>
            </a:r>
            <a:r>
              <a:rPr lang="en-US" sz="3200" b="1" i="1" dirty="0"/>
              <a:t>group work </a:t>
            </a:r>
            <a:r>
              <a:rPr lang="en-US" sz="3200" b="1" i="1"/>
              <a:t>10 students </a:t>
            </a:r>
            <a:r>
              <a:rPr lang="en-US" sz="3200" b="1" i="1" dirty="0"/>
              <a:t>per each group. </a:t>
            </a:r>
          </a:p>
          <a:p>
            <a:pPr marL="0" indent="0">
              <a:lnSpc>
                <a:spcPct val="150000"/>
              </a:lnSpc>
              <a:buNone/>
            </a:pPr>
            <a:r>
              <a:rPr lang="en-US" sz="3200" b="1" i="1" dirty="0"/>
              <a:t>NB: no copying to each other </a:t>
            </a:r>
          </a:p>
          <a:p>
            <a:endParaRPr lang="en-US" dirty="0"/>
          </a:p>
        </p:txBody>
      </p:sp>
    </p:spTree>
    <p:extLst>
      <p:ext uri="{BB962C8B-B14F-4D97-AF65-F5344CB8AC3E}">
        <p14:creationId xmlns:p14="http://schemas.microsoft.com/office/powerpoint/2010/main" val="13514707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95</TotalTime>
  <Words>1322</Words>
  <Application>Microsoft Office PowerPoint</Application>
  <PresentationFormat>Widescreen</PresentationFormat>
  <Paragraphs>143</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Century Gothic</vt:lpstr>
      <vt:lpstr>Wingdings</vt:lpstr>
      <vt:lpstr>Wingdings 3</vt:lpstr>
      <vt:lpstr>Wisp</vt:lpstr>
      <vt:lpstr>THREATS TO OPERATING SYSTEM</vt:lpstr>
      <vt:lpstr>INTRODUCTION</vt:lpstr>
      <vt:lpstr>CATEGORIZATION OF THREATS</vt:lpstr>
      <vt:lpstr>Cont..</vt:lpstr>
      <vt:lpstr>Cont..</vt:lpstr>
      <vt:lpstr>Cont.…</vt:lpstr>
      <vt:lpstr>Cont.…</vt:lpstr>
      <vt:lpstr>Cont.…</vt:lpstr>
      <vt:lpstr>Cont.…</vt:lpstr>
      <vt:lpstr>Cont...</vt:lpstr>
      <vt:lpstr>Cont.…</vt:lpstr>
      <vt:lpstr>Cont..</vt:lpstr>
      <vt:lpstr>Cont..</vt:lpstr>
      <vt:lpstr>How to Ensure Operating System Security? </vt:lpstr>
      <vt:lpstr>Cont..</vt:lpstr>
      <vt:lpstr>Cont..</vt:lpstr>
      <vt:lpstr>Cont..</vt:lpstr>
      <vt:lpstr>Cont..</vt:lpstr>
      <vt:lpstr>Cont..</vt:lpstr>
      <vt:lpstr>Cont..</vt:lpstr>
      <vt:lpstr>Cont..</vt:lpstr>
      <vt:lpstr>Cont..</vt:lpstr>
      <vt:lpstr>Cont..</vt:lpstr>
      <vt:lpstr>Cont..</vt:lpstr>
      <vt:lpstr>Cont..</vt:lpstr>
      <vt:lpstr>Cont..</vt:lpstr>
      <vt:lpstr>Cont..</vt:lpstr>
      <vt:lpstr>Cont..</vt:lpstr>
      <vt:lpstr>Cont..</vt:lpstr>
      <vt:lpstr>Class task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THREATS TO OPERATING SYSTEM</dc:title>
  <dc:creator>HP</dc:creator>
  <cp:lastModifiedBy>HP</cp:lastModifiedBy>
  <cp:revision>30</cp:revision>
  <dcterms:created xsi:type="dcterms:W3CDTF">2024-11-21T09:30:15Z</dcterms:created>
  <dcterms:modified xsi:type="dcterms:W3CDTF">2024-11-27T07:46:45Z</dcterms:modified>
</cp:coreProperties>
</file>