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9523" y="1924811"/>
            <a:ext cx="1577339" cy="1565148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683499" y="966089"/>
            <a:ext cx="4308475" cy="941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84860">
              <a:lnSpc>
                <a:spcPct val="140600"/>
              </a:lnSpc>
              <a:spcBef>
                <a:spcPts val="100"/>
              </a:spcBef>
            </a:pPr>
            <a:r>
              <a:rPr dirty="0" sz="1550" b="1">
                <a:latin typeface="Times New Roman"/>
                <a:cs typeface="Times New Roman"/>
              </a:rPr>
              <a:t>THE</a:t>
            </a:r>
            <a:r>
              <a:rPr dirty="0" sz="1550" spc="8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UNIVERSITY</a:t>
            </a:r>
            <a:r>
              <a:rPr dirty="0" sz="1550" spc="13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OF</a:t>
            </a:r>
            <a:r>
              <a:rPr dirty="0" sz="1550" spc="50" b="1">
                <a:latin typeface="Times New Roman"/>
                <a:cs typeface="Times New Roman"/>
              </a:rPr>
              <a:t> </a:t>
            </a:r>
            <a:r>
              <a:rPr dirty="0" sz="1550" spc="-10" b="1">
                <a:latin typeface="Times New Roman"/>
                <a:cs typeface="Times New Roman"/>
              </a:rPr>
              <a:t>DODOMA </a:t>
            </a:r>
            <a:r>
              <a:rPr dirty="0" sz="1550" b="1">
                <a:latin typeface="Times New Roman"/>
                <a:cs typeface="Times New Roman"/>
              </a:rPr>
              <a:t>COLLEGE</a:t>
            </a:r>
            <a:r>
              <a:rPr dirty="0" sz="1550" spc="10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OF</a:t>
            </a:r>
            <a:r>
              <a:rPr dirty="0" sz="1550" spc="114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INFORMATICS</a:t>
            </a:r>
            <a:r>
              <a:rPr dirty="0" sz="1550" spc="95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AND</a:t>
            </a:r>
            <a:r>
              <a:rPr dirty="0" sz="1550" spc="165" b="1">
                <a:latin typeface="Times New Roman"/>
                <a:cs typeface="Times New Roman"/>
              </a:rPr>
              <a:t> </a:t>
            </a:r>
            <a:r>
              <a:rPr dirty="0" sz="1550" spc="-10" b="1">
                <a:latin typeface="Times New Roman"/>
                <a:cs typeface="Times New Roman"/>
              </a:rPr>
              <a:t>VIRTUAL</a:t>
            </a:r>
            <a:endParaRPr sz="1550">
              <a:latin typeface="Times New Roman"/>
              <a:cs typeface="Times New Roman"/>
            </a:endParaRPr>
          </a:p>
          <a:p>
            <a:pPr marL="1618615">
              <a:lnSpc>
                <a:spcPct val="100000"/>
              </a:lnSpc>
              <a:spcBef>
                <a:spcPts val="120"/>
              </a:spcBef>
            </a:pPr>
            <a:r>
              <a:rPr dirty="0" sz="1550" spc="-10" b="1">
                <a:latin typeface="Times New Roman"/>
                <a:cs typeface="Times New Roman"/>
              </a:rPr>
              <a:t>EDUCATION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55395" y="3960748"/>
            <a:ext cx="5441315" cy="3137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3020">
              <a:lnSpc>
                <a:spcPct val="100000"/>
              </a:lnSpc>
              <a:spcBef>
                <a:spcPts val="100"/>
              </a:spcBef>
            </a:pPr>
            <a:r>
              <a:rPr dirty="0" sz="1550" b="1">
                <a:latin typeface="Times New Roman"/>
                <a:cs typeface="Times New Roman"/>
              </a:rPr>
              <a:t>COLLEGE</a:t>
            </a:r>
            <a:r>
              <a:rPr dirty="0" sz="1550" spc="-6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OF</a:t>
            </a:r>
            <a:r>
              <a:rPr dirty="0" sz="1550" spc="-6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INFORMATIC</a:t>
            </a:r>
            <a:r>
              <a:rPr dirty="0" sz="1550" spc="-6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AND</a:t>
            </a:r>
            <a:r>
              <a:rPr dirty="0" sz="1550" spc="-6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VIRTUAL</a:t>
            </a:r>
            <a:r>
              <a:rPr dirty="0" sz="1550" spc="-60" b="1">
                <a:latin typeface="Times New Roman"/>
                <a:cs typeface="Times New Roman"/>
              </a:rPr>
              <a:t> </a:t>
            </a:r>
            <a:r>
              <a:rPr dirty="0" sz="1550" spc="-10" b="1">
                <a:latin typeface="Times New Roman"/>
                <a:cs typeface="Times New Roman"/>
              </a:rPr>
              <a:t>EDUCATION</a:t>
            </a:r>
            <a:endParaRPr sz="15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485"/>
              </a:spcBef>
            </a:pPr>
            <a:r>
              <a:rPr dirty="0" sz="1550" b="1">
                <a:latin typeface="Times New Roman"/>
                <a:cs typeface="Times New Roman"/>
              </a:rPr>
              <a:t>DEPARTMENT</a:t>
            </a:r>
            <a:r>
              <a:rPr dirty="0" sz="1550" spc="13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OF</a:t>
            </a:r>
            <a:r>
              <a:rPr dirty="0" sz="1550" spc="12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COMPUTER</a:t>
            </a:r>
            <a:r>
              <a:rPr dirty="0" sz="1550" spc="12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SCIENCE</a:t>
            </a:r>
            <a:r>
              <a:rPr dirty="0" sz="1550" spc="120" b="1">
                <a:latin typeface="Times New Roman"/>
                <a:cs typeface="Times New Roman"/>
              </a:rPr>
              <a:t> </a:t>
            </a:r>
            <a:r>
              <a:rPr dirty="0" sz="1550" spc="-10" b="1">
                <a:latin typeface="Times New Roman"/>
                <a:cs typeface="Times New Roman"/>
              </a:rPr>
              <a:t>ENGINEERING</a:t>
            </a:r>
            <a:endParaRPr sz="1550">
              <a:latin typeface="Times New Roman"/>
              <a:cs typeface="Times New Roman"/>
            </a:endParaRPr>
          </a:p>
          <a:p>
            <a:pPr algn="ctr" marL="253365">
              <a:lnSpc>
                <a:spcPct val="100000"/>
              </a:lnSpc>
              <a:spcBef>
                <a:spcPts val="335"/>
              </a:spcBef>
            </a:pPr>
            <a:r>
              <a:rPr dirty="0" sz="1550" spc="-10" b="1">
                <a:latin typeface="Times New Roman"/>
                <a:cs typeface="Times New Roman"/>
              </a:rPr>
              <a:t>(CSE)</a:t>
            </a:r>
            <a:endParaRPr sz="1550">
              <a:latin typeface="Times New Roman"/>
              <a:cs typeface="Times New Roman"/>
            </a:endParaRPr>
          </a:p>
          <a:p>
            <a:pPr marL="1842770" marR="1120775" indent="-443865">
              <a:lnSpc>
                <a:spcPct val="206500"/>
              </a:lnSpc>
              <a:spcBef>
                <a:spcPts val="675"/>
              </a:spcBef>
            </a:pPr>
            <a:r>
              <a:rPr dirty="0" sz="1550" b="1">
                <a:latin typeface="Times New Roman"/>
                <a:cs typeface="Times New Roman"/>
              </a:rPr>
              <a:t>COURSE</a:t>
            </a:r>
            <a:r>
              <a:rPr dirty="0" sz="1550" spc="-6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TITLE:</a:t>
            </a:r>
            <a:r>
              <a:rPr dirty="0" sz="1550" spc="-5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OS</a:t>
            </a:r>
            <a:r>
              <a:rPr dirty="0" sz="1550" spc="-40" b="1">
                <a:latin typeface="Times New Roman"/>
                <a:cs typeface="Times New Roman"/>
              </a:rPr>
              <a:t> </a:t>
            </a:r>
            <a:r>
              <a:rPr dirty="0" sz="1550" spc="-10" b="1">
                <a:latin typeface="Times New Roman"/>
                <a:cs typeface="Times New Roman"/>
              </a:rPr>
              <a:t>SECURITY </a:t>
            </a:r>
            <a:r>
              <a:rPr dirty="0" sz="1550" b="1">
                <a:latin typeface="Times New Roman"/>
                <a:cs typeface="Times New Roman"/>
              </a:rPr>
              <a:t>COURSE</a:t>
            </a:r>
            <a:r>
              <a:rPr dirty="0" sz="1550" spc="-55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CODE:</a:t>
            </a:r>
            <a:r>
              <a:rPr dirty="0" sz="1550" spc="-4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IA</a:t>
            </a:r>
            <a:r>
              <a:rPr dirty="0" sz="1550" spc="-40" b="1">
                <a:latin typeface="Times New Roman"/>
                <a:cs typeface="Times New Roman"/>
              </a:rPr>
              <a:t> </a:t>
            </a:r>
            <a:r>
              <a:rPr dirty="0" sz="1550" spc="-25" b="1">
                <a:latin typeface="Times New Roman"/>
                <a:cs typeface="Times New Roman"/>
              </a:rPr>
              <a:t>313</a:t>
            </a:r>
            <a:endParaRPr sz="1550">
              <a:latin typeface="Times New Roman"/>
              <a:cs typeface="Times New Roman"/>
            </a:endParaRPr>
          </a:p>
          <a:p>
            <a:pPr marL="1847214" marR="1370330" indent="-733425">
              <a:lnSpc>
                <a:spcPct val="218100"/>
              </a:lnSpc>
              <a:spcBef>
                <a:spcPts val="635"/>
              </a:spcBef>
            </a:pPr>
            <a:r>
              <a:rPr dirty="0" sz="1550" b="1">
                <a:latin typeface="Times New Roman"/>
                <a:cs typeface="Times New Roman"/>
              </a:rPr>
              <a:t>GROUP</a:t>
            </a:r>
            <a:r>
              <a:rPr dirty="0" sz="1550" spc="-60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ASIGNMENT:</a:t>
            </a:r>
            <a:r>
              <a:rPr dirty="0" sz="1550" spc="-55" b="1">
                <a:latin typeface="Times New Roman"/>
                <a:cs typeface="Times New Roman"/>
              </a:rPr>
              <a:t> </a:t>
            </a:r>
            <a:r>
              <a:rPr dirty="0" sz="1550" b="1">
                <a:latin typeface="Times New Roman"/>
                <a:cs typeface="Times New Roman"/>
              </a:rPr>
              <a:t>GROUP</a:t>
            </a:r>
            <a:r>
              <a:rPr dirty="0" sz="1550" spc="-50" b="1">
                <a:latin typeface="Times New Roman"/>
                <a:cs typeface="Times New Roman"/>
              </a:rPr>
              <a:t> 1 </a:t>
            </a:r>
            <a:r>
              <a:rPr dirty="0" sz="1550" b="1">
                <a:latin typeface="Times New Roman"/>
                <a:cs typeface="Times New Roman"/>
              </a:rPr>
              <a:t>PROGRAM:</a:t>
            </a:r>
            <a:r>
              <a:rPr dirty="0" sz="1550" spc="-60" b="1">
                <a:latin typeface="Times New Roman"/>
                <a:cs typeface="Times New Roman"/>
              </a:rPr>
              <a:t> </a:t>
            </a:r>
            <a:r>
              <a:rPr dirty="0" sz="1550" spc="-10" b="1">
                <a:latin typeface="Times New Roman"/>
                <a:cs typeface="Times New Roman"/>
              </a:rPr>
              <a:t>CNISE3</a:t>
            </a:r>
            <a:endParaRPr sz="15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134360" y="1390268"/>
            <a:ext cx="1507490" cy="200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>
                <a:latin typeface="Times New Roman"/>
                <a:cs typeface="Times New Roman"/>
              </a:rPr>
              <a:t>NAME</a:t>
            </a:r>
            <a:r>
              <a:rPr dirty="0" sz="1150" spc="6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OF</a:t>
            </a:r>
            <a:r>
              <a:rPr dirty="0" sz="1150" spc="7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STUDENTS</a:t>
            </a:r>
            <a:endParaRPr sz="1150">
              <a:latin typeface="Times New Roman"/>
              <a:cs typeface="Times New Roman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657351" y="1600835"/>
          <a:ext cx="6029325" cy="5743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3760"/>
                <a:gridCol w="2447290"/>
                <a:gridCol w="2625725"/>
              </a:tblGrid>
              <a:tr h="525780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 spc="-20">
                          <a:latin typeface="Times New Roman"/>
                          <a:cs typeface="Times New Roman"/>
                        </a:rPr>
                        <a:t>S/NO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>
                          <a:latin typeface="Times New Roman"/>
                          <a:cs typeface="Times New Roman"/>
                        </a:rPr>
                        <a:t>NAME</a:t>
                      </a:r>
                      <a:r>
                        <a:rPr dirty="0" sz="115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>
                          <a:latin typeface="Times New Roman"/>
                          <a:cs typeface="Times New Roman"/>
                        </a:rPr>
                        <a:t>OF</a:t>
                      </a:r>
                      <a:r>
                        <a:rPr dirty="0" sz="115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STUDENT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>
                          <a:latin typeface="Times New Roman"/>
                          <a:cs typeface="Times New Roman"/>
                        </a:rPr>
                        <a:t>REGISTRATION</a:t>
                      </a:r>
                      <a:r>
                        <a:rPr dirty="0" sz="1150" spc="2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NAMBER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 spc="-50">
                          <a:latin typeface="Times New Roman"/>
                          <a:cs typeface="Times New Roman"/>
                        </a:rPr>
                        <a:t>1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>
                          <a:latin typeface="Times New Roman"/>
                          <a:cs typeface="Times New Roman"/>
                        </a:rPr>
                        <a:t>REBECA</a:t>
                      </a:r>
                      <a:r>
                        <a:rPr dirty="0" sz="1150" spc="1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KUBANDA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T22-03-00585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 spc="-50">
                          <a:latin typeface="Times New Roman"/>
                          <a:cs typeface="Times New Roman"/>
                        </a:rPr>
                        <a:t>2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>
                          <a:latin typeface="Times New Roman"/>
                          <a:cs typeface="Times New Roman"/>
                        </a:rPr>
                        <a:t>HASSAN</a:t>
                      </a:r>
                      <a:r>
                        <a:rPr dirty="0" sz="1150" spc="1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20">
                          <a:latin typeface="Times New Roman"/>
                          <a:cs typeface="Times New Roman"/>
                        </a:rPr>
                        <a:t>NDEE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T22-03-11585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1334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150" spc="-50">
                          <a:latin typeface="Times New Roman"/>
                          <a:cs typeface="Times New Roman"/>
                        </a:rPr>
                        <a:t>3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58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150">
                          <a:latin typeface="Times New Roman"/>
                          <a:cs typeface="Times New Roman"/>
                        </a:rPr>
                        <a:t>UPENDO</a:t>
                      </a:r>
                      <a:r>
                        <a:rPr dirty="0" sz="1150" spc="1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20">
                          <a:latin typeface="Times New Roman"/>
                          <a:cs typeface="Times New Roman"/>
                        </a:rPr>
                        <a:t>MNUO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58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T22-03-02481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58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150" spc="-50">
                          <a:latin typeface="Times New Roman"/>
                          <a:cs typeface="Times New Roman"/>
                        </a:rPr>
                        <a:t>4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58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150">
                          <a:latin typeface="Times New Roman"/>
                          <a:cs typeface="Times New Roman"/>
                        </a:rPr>
                        <a:t>OXTRA</a:t>
                      </a:r>
                      <a:r>
                        <a:rPr dirty="0" sz="1150" spc="1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KABANZA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58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T22-03-02518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58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1150" spc="-50">
                          <a:latin typeface="Times New Roman"/>
                          <a:cs typeface="Times New Roman"/>
                        </a:rPr>
                        <a:t>5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09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1150">
                          <a:latin typeface="Times New Roman"/>
                          <a:cs typeface="Times New Roman"/>
                        </a:rPr>
                        <a:t>EVA</a:t>
                      </a:r>
                      <a:r>
                        <a:rPr dirty="0" sz="115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BAHATI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09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T22-03-12824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09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1334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 spc="-50">
                          <a:latin typeface="Times New Roman"/>
                          <a:cs typeface="Times New Roman"/>
                        </a:rPr>
                        <a:t>6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>
                          <a:latin typeface="Times New Roman"/>
                          <a:cs typeface="Times New Roman"/>
                        </a:rPr>
                        <a:t>MATHAYO</a:t>
                      </a:r>
                      <a:r>
                        <a:rPr dirty="0" sz="1150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YOHANA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T22-03-04402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 spc="-50">
                          <a:latin typeface="Times New Roman"/>
                          <a:cs typeface="Times New Roman"/>
                        </a:rPr>
                        <a:t>7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>
                          <a:latin typeface="Times New Roman"/>
                          <a:cs typeface="Times New Roman"/>
                        </a:rPr>
                        <a:t>NYAMIZI</a:t>
                      </a:r>
                      <a:r>
                        <a:rPr dirty="0" sz="115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SHIJA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T22-03-02725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 spc="-50">
                          <a:latin typeface="Times New Roman"/>
                          <a:cs typeface="Times New Roman"/>
                        </a:rPr>
                        <a:t>8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>
                          <a:latin typeface="Times New Roman"/>
                          <a:cs typeface="Times New Roman"/>
                        </a:rPr>
                        <a:t>KAREN</a:t>
                      </a:r>
                      <a:r>
                        <a:rPr dirty="0" sz="1150" spc="1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SANYA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T22-03-08678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5620"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 spc="-50">
                          <a:latin typeface="Times New Roman"/>
                          <a:cs typeface="Times New Roman"/>
                        </a:rPr>
                        <a:t>9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>
                          <a:latin typeface="Times New Roman"/>
                          <a:cs typeface="Times New Roman"/>
                        </a:rPr>
                        <a:t>CHELSEA</a:t>
                      </a:r>
                      <a:r>
                        <a:rPr dirty="0" sz="1150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MAKARANGA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T22-03-02549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651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25145">
                <a:tc>
                  <a:txBody>
                    <a:bodyPr/>
                    <a:lstStyle/>
                    <a:p>
                      <a:pPr marL="10922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1150" spc="-25">
                          <a:latin typeface="Times New Roman"/>
                          <a:cs typeface="Times New Roman"/>
                        </a:rPr>
                        <a:t>10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09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1150">
                          <a:latin typeface="Times New Roman"/>
                          <a:cs typeface="Times New Roman"/>
                        </a:rPr>
                        <a:t>LOVENESS</a:t>
                      </a:r>
                      <a:r>
                        <a:rPr dirty="0" sz="1150" spc="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THOMAS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09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dirty="0" sz="1150" spc="-10">
                          <a:latin typeface="Times New Roman"/>
                          <a:cs typeface="Times New Roman"/>
                        </a:rPr>
                        <a:t>T22-03-05595</a:t>
                      </a: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096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95959" y="1584198"/>
            <a:ext cx="6308090" cy="806640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1400" b="1">
                <a:latin typeface="Times New Roman"/>
                <a:cs typeface="Times New Roman"/>
              </a:rPr>
              <a:t>QUESTION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ONE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(10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Marks)</a:t>
            </a:r>
            <a:endParaRPr sz="1400">
              <a:latin typeface="Times New Roman"/>
              <a:cs typeface="Times New Roman"/>
            </a:endParaRPr>
          </a:p>
          <a:p>
            <a:pPr marL="17145" marR="100330" indent="-5080">
              <a:lnSpc>
                <a:spcPct val="121400"/>
              </a:lnSpc>
              <a:spcBef>
                <a:spcPts val="10"/>
              </a:spcBef>
              <a:buAutoNum type="alphaLcParenR"/>
              <a:tabLst>
                <a:tab pos="17145" algn="l"/>
                <a:tab pos="193040" algn="l"/>
              </a:tabLst>
            </a:pP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Discuss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implementation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SELinux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part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hardening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security. </a:t>
            </a:r>
            <a:r>
              <a:rPr dirty="0" sz="1400">
                <a:latin typeface="Times New Roman"/>
                <a:cs typeface="Times New Roman"/>
              </a:rPr>
              <a:t>Explain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how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you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would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configure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these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tools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unauthorized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access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critical </a:t>
            </a:r>
            <a:r>
              <a:rPr dirty="0" sz="1400">
                <a:latin typeface="Times New Roman"/>
                <a:cs typeface="Times New Roman"/>
              </a:rPr>
              <a:t>system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resources.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(3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Marks)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1400" spc="-10" b="1">
                <a:latin typeface="Times New Roman"/>
                <a:cs typeface="Times New Roman"/>
              </a:rPr>
              <a:t>Answer</a:t>
            </a:r>
            <a:r>
              <a:rPr dirty="0" sz="1400" spc="-1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7145" marR="5080" indent="-5080">
              <a:lnSpc>
                <a:spcPct val="121200"/>
              </a:lnSpc>
              <a:spcBef>
                <a:spcPts val="20"/>
              </a:spcBef>
            </a:pPr>
            <a:r>
              <a:rPr dirty="0" sz="1400" spc="-10">
                <a:latin typeface="Times New Roman"/>
                <a:cs typeface="Times New Roman"/>
              </a:rPr>
              <a:t>Security-</a:t>
            </a:r>
            <a:r>
              <a:rPr dirty="0" sz="1400">
                <a:latin typeface="Times New Roman"/>
                <a:cs typeface="Times New Roman"/>
              </a:rPr>
              <a:t>Enhanced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Linux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(SELinux)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security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framework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implements</a:t>
            </a:r>
            <a:r>
              <a:rPr dirty="0" sz="1400" spc="5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Mandatory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Access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Control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(MAC),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designed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enhance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security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Linux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system. </a:t>
            </a:r>
            <a:r>
              <a:rPr dirty="0" sz="1400">
                <a:latin typeface="Times New Roman"/>
                <a:cs typeface="Times New Roman"/>
              </a:rPr>
              <a:t>SELinux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defines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access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control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policies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regulate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how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processes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interact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with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each </a:t>
            </a:r>
            <a:r>
              <a:rPr dirty="0" sz="1400">
                <a:latin typeface="Times New Roman"/>
                <a:cs typeface="Times New Roman"/>
              </a:rPr>
              <a:t>other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resources.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unauthorized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access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resources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by </a:t>
            </a:r>
            <a:r>
              <a:rPr dirty="0" sz="1400">
                <a:latin typeface="Times New Roman"/>
                <a:cs typeface="Times New Roman"/>
              </a:rPr>
              <a:t>enforcing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strict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security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policies.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Configuration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to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Prevent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Unauthorized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Access:</a:t>
            </a:r>
            <a:endParaRPr sz="1400">
              <a:latin typeface="Times New Roman"/>
              <a:cs typeface="Times New Roman"/>
            </a:endParaRPr>
          </a:p>
          <a:p>
            <a:pPr marL="17145" marR="371475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Set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SELinux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to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Enforcing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Mode: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Ensure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SELinux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enabled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enforcing </a:t>
            </a:r>
            <a:r>
              <a:rPr dirty="0" sz="1400">
                <a:latin typeface="Times New Roman"/>
                <a:cs typeface="Times New Roman"/>
              </a:rPr>
              <a:t>mode,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which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actively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blocks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unauthorized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actions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generates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logs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violations.</a:t>
            </a:r>
            <a:endParaRPr sz="1400">
              <a:latin typeface="Times New Roman"/>
              <a:cs typeface="Times New Roman"/>
            </a:endParaRPr>
          </a:p>
          <a:p>
            <a:pPr marL="17145" marR="60960" indent="-5080">
              <a:lnSpc>
                <a:spcPct val="121400"/>
              </a:lnSpc>
            </a:pPr>
            <a:r>
              <a:rPr dirty="0" sz="1400">
                <a:latin typeface="Times New Roman"/>
                <a:cs typeface="Times New Roman"/>
              </a:rPr>
              <a:t>Use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SELinux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Contexts: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Label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files,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processes,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other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resources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with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security </a:t>
            </a:r>
            <a:r>
              <a:rPr dirty="0" sz="1400">
                <a:latin typeface="Times New Roman"/>
                <a:cs typeface="Times New Roman"/>
              </a:rPr>
              <a:t>contexts.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For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example,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only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specific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should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allowed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read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modify </a:t>
            </a:r>
            <a:r>
              <a:rPr dirty="0" sz="1400">
                <a:latin typeface="Times New Roman"/>
                <a:cs typeface="Times New Roman"/>
              </a:rPr>
              <a:t>certain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files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(e.g.,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/etc/passwd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should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only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accessible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root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process).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426720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Create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Custom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Policies</a:t>
            </a:r>
            <a:r>
              <a:rPr dirty="0" sz="1400">
                <a:latin typeface="Times New Roman"/>
                <a:cs typeface="Times New Roman"/>
              </a:rPr>
              <a:t>: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Develop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specific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policies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restrict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actions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of </a:t>
            </a:r>
            <a:r>
              <a:rPr dirty="0" sz="1400">
                <a:latin typeface="Times New Roman"/>
                <a:cs typeface="Times New Roman"/>
              </a:rPr>
              <a:t>applications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users,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ensuring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only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authorized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users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can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access </a:t>
            </a:r>
            <a:r>
              <a:rPr dirty="0" sz="1400">
                <a:latin typeface="Times New Roman"/>
                <a:cs typeface="Times New Roman"/>
              </a:rPr>
              <a:t>critical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resources.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95885" indent="-5080">
              <a:lnSpc>
                <a:spcPct val="121200"/>
              </a:lnSpc>
              <a:buAutoNum type="alphaLcParenR" startAt="2"/>
              <a:tabLst>
                <a:tab pos="17145" algn="l"/>
                <a:tab pos="203200" algn="l"/>
              </a:tabLst>
            </a:pP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university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large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number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students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staff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using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Linux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OS</a:t>
            </a:r>
            <a:r>
              <a:rPr dirty="0" sz="1400" spc="-10">
                <a:latin typeface="Times New Roman"/>
                <a:cs typeface="Times New Roman"/>
              </a:rPr>
              <a:t> laptops. </a:t>
            </a:r>
            <a:r>
              <a:rPr dirty="0" sz="1400">
                <a:latin typeface="Times New Roman"/>
                <a:cs typeface="Times New Roman"/>
              </a:rPr>
              <a:t>Recently,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malware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been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spreading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across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network.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What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operating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system- </a:t>
            </a:r>
            <a:r>
              <a:rPr dirty="0" sz="1400">
                <a:latin typeface="Times New Roman"/>
                <a:cs typeface="Times New Roman"/>
              </a:rPr>
              <a:t>level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security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measures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would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you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recommend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malware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infections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limit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spread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within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organization?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(7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Marks)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400" spc="-10" b="1">
                <a:latin typeface="Times New Roman"/>
                <a:cs typeface="Times New Roman"/>
              </a:rPr>
              <a:t>Answer:</a:t>
            </a:r>
            <a:endParaRPr sz="1400">
              <a:latin typeface="Times New Roman"/>
              <a:cs typeface="Times New Roman"/>
            </a:endParaRPr>
          </a:p>
          <a:p>
            <a:pPr marL="17145" marR="659130" indent="-5080">
              <a:lnSpc>
                <a:spcPct val="121400"/>
              </a:lnSpc>
            </a:pP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malware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infections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limit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spread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within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organization,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the </a:t>
            </a:r>
            <a:r>
              <a:rPr dirty="0" sz="1400">
                <a:latin typeface="Times New Roman"/>
                <a:cs typeface="Times New Roman"/>
              </a:rPr>
              <a:t>following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OS-</a:t>
            </a:r>
            <a:r>
              <a:rPr dirty="0" sz="1400">
                <a:latin typeface="Times New Roman"/>
                <a:cs typeface="Times New Roman"/>
              </a:rPr>
              <a:t>level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security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measures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should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implemented: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5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Regular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Software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Updates: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Ensure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both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operating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applications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95959" y="602741"/>
            <a:ext cx="6207760" cy="5989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 marR="542925">
              <a:lnSpc>
                <a:spcPct val="1214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are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regularly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updated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with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security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patches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close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vulnerabilities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exploited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by </a:t>
            </a:r>
            <a:r>
              <a:rPr dirty="0" sz="1400" spc="-10">
                <a:latin typeface="Times New Roman"/>
                <a:cs typeface="Times New Roman"/>
              </a:rPr>
              <a:t>malware.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5080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Antivirus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and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Anti-</a:t>
            </a:r>
            <a:r>
              <a:rPr dirty="0" sz="1400" b="1">
                <a:latin typeface="Times New Roman"/>
                <a:cs typeface="Times New Roman"/>
              </a:rPr>
              <a:t>malware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Tools: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Install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trusted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antivirus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software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configure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it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regularly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scan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files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directories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for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malware,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blocking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known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threats.</a:t>
            </a:r>
            <a:endParaRPr sz="1400">
              <a:latin typeface="Times New Roman"/>
              <a:cs typeface="Times New Roman"/>
            </a:endParaRPr>
          </a:p>
          <a:p>
            <a:pPr marL="17145" marR="19685" indent="-5080">
              <a:lnSpc>
                <a:spcPct val="121100"/>
              </a:lnSpc>
              <a:spcBef>
                <a:spcPts val="15"/>
              </a:spcBef>
            </a:pPr>
            <a:r>
              <a:rPr dirty="0" sz="1400">
                <a:latin typeface="Times New Roman"/>
                <a:cs typeface="Times New Roman"/>
              </a:rPr>
              <a:t>SELinux/AppArmor: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Implement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SELinux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AppArmor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enforce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mandatory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access </a:t>
            </a:r>
            <a:r>
              <a:rPr dirty="0" sz="1400">
                <a:latin typeface="Times New Roman"/>
                <a:cs typeface="Times New Roman"/>
              </a:rPr>
              <a:t>control,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malware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interacting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with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sensitive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resources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if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gains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access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10">
                <a:latin typeface="Times New Roman"/>
                <a:cs typeface="Times New Roman"/>
              </a:rPr>
              <a:t> system.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70485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Firewalls: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firewalls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(both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host-</a:t>
            </a:r>
            <a:r>
              <a:rPr dirty="0" sz="1400">
                <a:latin typeface="Times New Roman"/>
                <a:cs typeface="Times New Roman"/>
              </a:rPr>
              <a:t>based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network-</a:t>
            </a:r>
            <a:r>
              <a:rPr dirty="0" sz="1400">
                <a:latin typeface="Times New Roman"/>
                <a:cs typeface="Times New Roman"/>
              </a:rPr>
              <a:t>based)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restrict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unauthorized </a:t>
            </a:r>
            <a:r>
              <a:rPr dirty="0" sz="1400">
                <a:latin typeface="Times New Roman"/>
                <a:cs typeface="Times New Roman"/>
              </a:rPr>
              <a:t>access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system.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Ensure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only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required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ports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services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are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open,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25">
                <a:latin typeface="Times New Roman"/>
                <a:cs typeface="Times New Roman"/>
              </a:rPr>
              <a:t> use </a:t>
            </a:r>
            <a:r>
              <a:rPr dirty="0" sz="1400">
                <a:latin typeface="Times New Roman"/>
                <a:cs typeface="Times New Roman"/>
              </a:rPr>
              <a:t>Intrusion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Prevention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(IPS)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detect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block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suspicious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activities.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186690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User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Privilege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Management: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Enforce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least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privilege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restricting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user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privileges. </a:t>
            </a:r>
            <a:r>
              <a:rPr dirty="0" sz="1400">
                <a:latin typeface="Times New Roman"/>
                <a:cs typeface="Times New Roman"/>
              </a:rPr>
              <a:t>Ensure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users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not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operate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root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unless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necessary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limit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installation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of </a:t>
            </a:r>
            <a:r>
              <a:rPr dirty="0" sz="1400" spc="-10">
                <a:latin typeface="Times New Roman"/>
                <a:cs typeface="Times New Roman"/>
              </a:rPr>
              <a:t>software.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29209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Network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Segmentation: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Segment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network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isolate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critical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(e.g.,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student </a:t>
            </a:r>
            <a:r>
              <a:rPr dirty="0" sz="1400">
                <a:latin typeface="Times New Roman"/>
                <a:cs typeface="Times New Roman"/>
              </a:rPr>
              <a:t>records,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administrative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data)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other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parts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network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spread</a:t>
            </a:r>
            <a:r>
              <a:rPr dirty="0" sz="1400" spc="-25">
                <a:latin typeface="Times New Roman"/>
                <a:cs typeface="Times New Roman"/>
              </a:rPr>
              <a:t> of </a:t>
            </a:r>
            <a:r>
              <a:rPr dirty="0" sz="1400" spc="-10">
                <a:latin typeface="Times New Roman"/>
                <a:cs typeface="Times New Roman"/>
              </a:rPr>
              <a:t>malware.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277495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Backup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and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Recovery: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Implement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regular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backups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critical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data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ensure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that </a:t>
            </a:r>
            <a:r>
              <a:rPr dirty="0" sz="1400">
                <a:latin typeface="Times New Roman"/>
                <a:cs typeface="Times New Roman"/>
              </a:rPr>
              <a:t>recovery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procedures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place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case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malware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attack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like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ransomware.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95959" y="861822"/>
            <a:ext cx="6221095" cy="884047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1400" b="1">
                <a:latin typeface="Times New Roman"/>
                <a:cs typeface="Times New Roman"/>
              </a:rPr>
              <a:t>QUESTION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TWO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(10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Marks)</a:t>
            </a:r>
            <a:endParaRPr sz="1400">
              <a:latin typeface="Times New Roman"/>
              <a:cs typeface="Times New Roman"/>
            </a:endParaRPr>
          </a:p>
          <a:p>
            <a:pPr marL="17145" marR="128270" indent="-5080">
              <a:lnSpc>
                <a:spcPct val="121400"/>
              </a:lnSpc>
              <a:spcBef>
                <a:spcPts val="5"/>
              </a:spcBef>
              <a:buAutoNum type="alphaLcParenR"/>
              <a:tabLst>
                <a:tab pos="17145" algn="l"/>
                <a:tab pos="193040" algn="l"/>
              </a:tabLst>
            </a:pP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How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does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ensure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cannot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directly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access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modify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memory?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Discuss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role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isolation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security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protecting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OS </a:t>
            </a:r>
            <a:r>
              <a:rPr dirty="0" sz="1400">
                <a:latin typeface="Times New Roman"/>
                <a:cs typeface="Times New Roman"/>
              </a:rPr>
              <a:t>core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attacks.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(5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Marks)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400" spc="-10" b="1">
                <a:latin typeface="Times New Roman"/>
                <a:cs typeface="Times New Roman"/>
              </a:rPr>
              <a:t>Answer:</a:t>
            </a:r>
            <a:endParaRPr sz="1400">
              <a:latin typeface="Times New Roman"/>
              <a:cs typeface="Times New Roman"/>
            </a:endParaRPr>
          </a:p>
          <a:p>
            <a:pPr marL="17145" marR="400050" indent="-5080">
              <a:lnSpc>
                <a:spcPct val="121400"/>
              </a:lnSpc>
            </a:pP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core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component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operating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responsible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for </a:t>
            </a:r>
            <a:r>
              <a:rPr dirty="0" sz="1400">
                <a:latin typeface="Times New Roman"/>
                <a:cs typeface="Times New Roman"/>
              </a:rPr>
              <a:t>managing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hardware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resources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executing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privileged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operations.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protect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the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accessed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modified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by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processes,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operating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system </a:t>
            </a:r>
            <a:r>
              <a:rPr dirty="0" sz="1400">
                <a:latin typeface="Times New Roman"/>
                <a:cs typeface="Times New Roman"/>
              </a:rPr>
              <a:t>employs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several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mechanisms: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5080" indent="-5080">
              <a:lnSpc>
                <a:spcPct val="121200"/>
              </a:lnSpc>
            </a:pPr>
            <a:r>
              <a:rPr dirty="0" sz="1400" b="1">
                <a:latin typeface="Times New Roman"/>
                <a:cs typeface="Times New Roman"/>
              </a:rPr>
              <a:t>Separation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of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User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and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Kernel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Space</a:t>
            </a:r>
            <a:r>
              <a:rPr dirty="0" sz="1400">
                <a:latin typeface="Times New Roman"/>
                <a:cs typeface="Times New Roman"/>
              </a:rPr>
              <a:t>: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divides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memory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into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user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space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(for </a:t>
            </a:r>
            <a:r>
              <a:rPr dirty="0" sz="1400">
                <a:latin typeface="Times New Roman"/>
                <a:cs typeface="Times New Roman"/>
              </a:rPr>
              <a:t>user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processes)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space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(for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kernel).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runs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privileged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mode, </a:t>
            </a:r>
            <a:r>
              <a:rPr dirty="0" sz="1400">
                <a:latin typeface="Times New Roman"/>
                <a:cs typeface="Times New Roman"/>
              </a:rPr>
              <a:t>while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user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processes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run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less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privileged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mode,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with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restricted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access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kernel memory.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24130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Memory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Protection: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Modern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processors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memory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protection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mechanisms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(such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as </a:t>
            </a:r>
            <a:r>
              <a:rPr dirty="0" sz="1400">
                <a:latin typeface="Times New Roman"/>
                <a:cs typeface="Times New Roman"/>
              </a:rPr>
              <a:t>paging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segmentation)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accessing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space </a:t>
            </a:r>
            <a:r>
              <a:rPr dirty="0" sz="1400">
                <a:latin typeface="Times New Roman"/>
                <a:cs typeface="Times New Roman"/>
              </a:rPr>
              <a:t>directly.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If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attempts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access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memory,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hardware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triggers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a </a:t>
            </a:r>
            <a:r>
              <a:rPr dirty="0" sz="1400">
                <a:latin typeface="Times New Roman"/>
                <a:cs typeface="Times New Roman"/>
              </a:rPr>
              <a:t>segmentation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fault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page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fault,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operation.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7145" marR="171450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System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Calls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and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Privileged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Operations: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can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only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interact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with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the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through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well-</a:t>
            </a:r>
            <a:r>
              <a:rPr dirty="0" sz="1400">
                <a:latin typeface="Times New Roman"/>
                <a:cs typeface="Times New Roman"/>
              </a:rPr>
              <a:t>defined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calls.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This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direct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memory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manipulation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ensures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user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cannot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bypass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controls.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127635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Kernel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Isolation: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Techniques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like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Address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Space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Layout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Randomization </a:t>
            </a:r>
            <a:r>
              <a:rPr dirty="0" sz="1400">
                <a:latin typeface="Times New Roman"/>
                <a:cs typeface="Times New Roman"/>
              </a:rPr>
              <a:t>(KASLR)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randomize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memory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addresses,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making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more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difficult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for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attackers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exploit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vulnerabilities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guessing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addresses.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7145" marR="146050" indent="-5080">
              <a:lnSpc>
                <a:spcPct val="121100"/>
              </a:lnSpc>
            </a:pPr>
            <a:r>
              <a:rPr dirty="0" sz="1400" b="1">
                <a:latin typeface="Times New Roman"/>
                <a:cs typeface="Times New Roman"/>
              </a:rPr>
              <a:t>Security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Features</a:t>
            </a:r>
            <a:r>
              <a:rPr dirty="0" sz="1400">
                <a:latin typeface="Times New Roman"/>
                <a:cs typeface="Times New Roman"/>
              </a:rPr>
              <a:t>: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Features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such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NX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(No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Execute)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SMEP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(Supervisor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Mode </a:t>
            </a:r>
            <a:r>
              <a:rPr dirty="0" sz="1400">
                <a:latin typeface="Times New Roman"/>
                <a:cs typeface="Times New Roman"/>
              </a:rPr>
              <a:t>Execution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Protection)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execution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malicious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code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memory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prevent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user-</a:t>
            </a:r>
            <a:r>
              <a:rPr dirty="0" sz="1400">
                <a:latin typeface="Times New Roman"/>
                <a:cs typeface="Times New Roman"/>
              </a:rPr>
              <a:t>mode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code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running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space.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690880" indent="-5080">
              <a:lnSpc>
                <a:spcPct val="121400"/>
              </a:lnSpc>
              <a:spcBef>
                <a:spcPts val="5"/>
              </a:spcBef>
              <a:buAutoNum type="alphaLcParenR" startAt="2"/>
              <a:tabLst>
                <a:tab pos="17145" algn="l"/>
                <a:tab pos="203200" algn="l"/>
              </a:tabLst>
            </a:pP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Briefly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explain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how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operating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enforce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protection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mechanisms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a </a:t>
            </a:r>
            <a:r>
              <a:rPr dirty="0" sz="1400">
                <a:latin typeface="Times New Roman"/>
                <a:cs typeface="Times New Roman"/>
              </a:rPr>
              <a:t>virtualized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environment.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(5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Marks)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95959" y="602741"/>
            <a:ext cx="6309360" cy="598932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400" spc="-10" b="1">
                <a:latin typeface="Times New Roman"/>
                <a:cs typeface="Times New Roman"/>
              </a:rPr>
              <a:t>Answer:</a:t>
            </a:r>
            <a:endParaRPr sz="1400">
              <a:latin typeface="Times New Roman"/>
              <a:cs typeface="Times New Roman"/>
            </a:endParaRPr>
          </a:p>
          <a:p>
            <a:pPr marL="17145" marR="33655" indent="-5080">
              <a:lnSpc>
                <a:spcPct val="121400"/>
              </a:lnSpc>
            </a:pP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virtualized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environment,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operating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(OS)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various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mechanisms</a:t>
            </a:r>
            <a:r>
              <a:rPr dirty="0" sz="1400" spc="-25">
                <a:latin typeface="Times New Roman"/>
                <a:cs typeface="Times New Roman"/>
              </a:rPr>
              <a:t> to </a:t>
            </a:r>
            <a:r>
              <a:rPr dirty="0" sz="1400">
                <a:latin typeface="Times New Roman"/>
                <a:cs typeface="Times New Roman"/>
              </a:rPr>
              <a:t>enforce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protection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between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virtual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machines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(VMs)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host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system.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These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include: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5080" indent="-5080">
              <a:lnSpc>
                <a:spcPct val="121100"/>
              </a:lnSpc>
            </a:pPr>
            <a:r>
              <a:rPr dirty="0" sz="1400" spc="-10" b="1">
                <a:latin typeface="Times New Roman"/>
                <a:cs typeface="Times New Roman"/>
              </a:rPr>
              <a:t>Hypervisor-</a:t>
            </a:r>
            <a:r>
              <a:rPr dirty="0" sz="1400" b="1">
                <a:latin typeface="Times New Roman"/>
                <a:cs typeface="Times New Roman"/>
              </a:rPr>
              <a:t>based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Isolation: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hypervisor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(virtual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machine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monitor)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manages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the </a:t>
            </a:r>
            <a:r>
              <a:rPr dirty="0" sz="1400">
                <a:latin typeface="Times New Roman"/>
                <a:cs typeface="Times New Roman"/>
              </a:rPr>
              <a:t>execution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virtual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machines.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It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isolates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each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VM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host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other</a:t>
            </a:r>
            <a:r>
              <a:rPr dirty="0" sz="1400" spc="-20">
                <a:latin typeface="Times New Roman"/>
                <a:cs typeface="Times New Roman"/>
              </a:rPr>
              <a:t> VMs, </a:t>
            </a:r>
            <a:r>
              <a:rPr dirty="0" sz="1400">
                <a:latin typeface="Times New Roman"/>
                <a:cs typeface="Times New Roman"/>
              </a:rPr>
              <a:t>ensuring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compromise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VM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does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not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affect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others.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7145" marR="76835" indent="-5080">
              <a:lnSpc>
                <a:spcPct val="121400"/>
              </a:lnSpc>
              <a:spcBef>
                <a:spcPts val="5"/>
              </a:spcBef>
            </a:pPr>
            <a:r>
              <a:rPr dirty="0" sz="1400" b="1">
                <a:latin typeface="Times New Roman"/>
                <a:cs typeface="Times New Roman"/>
              </a:rPr>
              <a:t>Virtualization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Extensions</a:t>
            </a:r>
            <a:r>
              <a:rPr dirty="0" sz="1400">
                <a:latin typeface="Times New Roman"/>
                <a:cs typeface="Times New Roman"/>
              </a:rPr>
              <a:t>: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Hardware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features,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such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Intel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VT-</a:t>
            </a:r>
            <a:r>
              <a:rPr dirty="0" sz="1400">
                <a:latin typeface="Times New Roman"/>
                <a:cs typeface="Times New Roman"/>
              </a:rPr>
              <a:t>x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AMD-</a:t>
            </a:r>
            <a:r>
              <a:rPr dirty="0" sz="1400">
                <a:latin typeface="Times New Roman"/>
                <a:cs typeface="Times New Roman"/>
              </a:rPr>
              <a:t>V,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provide </a:t>
            </a:r>
            <a:r>
              <a:rPr dirty="0" sz="1400">
                <a:latin typeface="Times New Roman"/>
                <a:cs typeface="Times New Roman"/>
              </a:rPr>
              <a:t>virtualization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support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allow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hypervisor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control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access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resources</a:t>
            </a:r>
            <a:r>
              <a:rPr dirty="0" sz="1400" spc="-25">
                <a:latin typeface="Times New Roman"/>
                <a:cs typeface="Times New Roman"/>
              </a:rPr>
              <a:t> and </a:t>
            </a:r>
            <a:r>
              <a:rPr dirty="0" sz="1400">
                <a:latin typeface="Times New Roman"/>
                <a:cs typeface="Times New Roman"/>
              </a:rPr>
              <a:t>enforce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strict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isolation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between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VMs.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140970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Resource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Allocation: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hypervisor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allocates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resources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(CPU,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memory,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I/O)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each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VM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controlled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manner,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VM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accessing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resources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another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without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proper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permissions.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76835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Secure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Boot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and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TPM: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VMs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can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secure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boot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mechanisms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ensure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only </a:t>
            </a:r>
            <a:r>
              <a:rPr dirty="0" sz="1400">
                <a:latin typeface="Times New Roman"/>
                <a:cs typeface="Times New Roman"/>
              </a:rPr>
              <a:t>trusted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operating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loaded.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Additionally,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Trusted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Platform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Module </a:t>
            </a:r>
            <a:r>
              <a:rPr dirty="0" sz="1400">
                <a:latin typeface="Times New Roman"/>
                <a:cs typeface="Times New Roman"/>
              </a:rPr>
              <a:t>(TPM)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can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ensure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integrity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validating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VM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environment.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45"/>
              </a:spcBef>
            </a:pPr>
            <a:endParaRPr sz="1400">
              <a:latin typeface="Times New Roman"/>
              <a:cs typeface="Times New Roman"/>
            </a:endParaRPr>
          </a:p>
          <a:p>
            <a:pPr marL="17145" marR="320040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Network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Isolation: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Virtualized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networks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(e.g.,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vSwitches)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isolate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VMs'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network </a:t>
            </a:r>
            <a:r>
              <a:rPr dirty="0" sz="1400">
                <a:latin typeface="Times New Roman"/>
                <a:cs typeface="Times New Roman"/>
              </a:rPr>
              <a:t>traffic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another,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preventing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compromised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VM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sniffing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altering </a:t>
            </a:r>
            <a:r>
              <a:rPr dirty="0" sz="1400">
                <a:latin typeface="Times New Roman"/>
                <a:cs typeface="Times New Roman"/>
              </a:rPr>
              <a:t>network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traffic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intended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for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other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VMs.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95959" y="861822"/>
            <a:ext cx="6256020" cy="884364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1400" b="1">
                <a:latin typeface="Times New Roman"/>
                <a:cs typeface="Times New Roman"/>
              </a:rPr>
              <a:t>QUESTION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THREE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(10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Marks)</a:t>
            </a:r>
            <a:endParaRPr sz="1400">
              <a:latin typeface="Times New Roman"/>
              <a:cs typeface="Times New Roman"/>
            </a:endParaRPr>
          </a:p>
          <a:p>
            <a:pPr marL="17145" marR="383540" indent="-5080">
              <a:lnSpc>
                <a:spcPct val="1214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Assume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you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are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hired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Security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Engineer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Company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X.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Briefly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explain,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with </a:t>
            </a:r>
            <a:r>
              <a:rPr dirty="0" sz="1400">
                <a:latin typeface="Times New Roman"/>
                <a:cs typeface="Times New Roman"/>
              </a:rPr>
              <a:t>examples,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domain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protection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mechanisms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you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will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implement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harden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the </a:t>
            </a:r>
            <a:r>
              <a:rPr dirty="0" sz="1400">
                <a:latin typeface="Times New Roman"/>
                <a:cs typeface="Times New Roman"/>
              </a:rPr>
              <a:t>security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of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organization.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(10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Marks)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400" spc="-10" b="1">
                <a:latin typeface="Times New Roman"/>
                <a:cs typeface="Times New Roman"/>
              </a:rPr>
              <a:t>Answer:</a:t>
            </a:r>
            <a:endParaRPr sz="1400">
              <a:latin typeface="Times New Roman"/>
              <a:cs typeface="Times New Roman"/>
            </a:endParaRPr>
          </a:p>
          <a:p>
            <a:pPr marL="17145" marR="482600" indent="-5080">
              <a:lnSpc>
                <a:spcPct val="121400"/>
              </a:lnSpc>
            </a:pPr>
            <a:r>
              <a:rPr dirty="0" sz="1400">
                <a:latin typeface="Times New Roman"/>
                <a:cs typeface="Times New Roman"/>
              </a:rPr>
              <a:t>As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Security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Engineer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Company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X,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would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implement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following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domain </a:t>
            </a:r>
            <a:r>
              <a:rPr dirty="0" sz="1400">
                <a:latin typeface="Times New Roman"/>
                <a:cs typeface="Times New Roman"/>
              </a:rPr>
              <a:t>protection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mechanisms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harden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security: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latin typeface="Times New Roman"/>
                <a:cs typeface="Times New Roman"/>
              </a:rPr>
              <a:t>Access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Control</a:t>
            </a:r>
            <a:r>
              <a:rPr dirty="0" sz="1400" spc="-4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Mechanisms:</a:t>
            </a:r>
            <a:endParaRPr sz="1400">
              <a:latin typeface="Times New Roman"/>
              <a:cs typeface="Times New Roman"/>
            </a:endParaRPr>
          </a:p>
          <a:p>
            <a:pPr marL="17145" marR="106680" indent="-5080">
              <a:lnSpc>
                <a:spcPct val="121400"/>
              </a:lnSpc>
            </a:pPr>
            <a:r>
              <a:rPr dirty="0" sz="1400" spc="-10" b="1">
                <a:latin typeface="Times New Roman"/>
                <a:cs typeface="Times New Roman"/>
              </a:rPr>
              <a:t>Role-</a:t>
            </a:r>
            <a:r>
              <a:rPr dirty="0" sz="1400" b="1">
                <a:latin typeface="Times New Roman"/>
                <a:cs typeface="Times New Roman"/>
              </a:rPr>
              <a:t>Based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Access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Control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(RBAC):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Define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roles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based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job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functions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assign </a:t>
            </a:r>
            <a:r>
              <a:rPr dirty="0" sz="1400">
                <a:latin typeface="Times New Roman"/>
                <a:cs typeface="Times New Roman"/>
              </a:rPr>
              <a:t>permissions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accordingly.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For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example,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only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finance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department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staff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should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have </a:t>
            </a:r>
            <a:r>
              <a:rPr dirty="0" sz="1400">
                <a:latin typeface="Times New Roman"/>
                <a:cs typeface="Times New Roman"/>
              </a:rPr>
              <a:t>access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financial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records,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while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staff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have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broader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administrative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rights.</a:t>
            </a:r>
            <a:endParaRPr sz="1400">
              <a:latin typeface="Times New Roman"/>
              <a:cs typeface="Times New Roman"/>
            </a:endParaRPr>
          </a:p>
          <a:p>
            <a:pPr marL="17145" marR="185420" indent="-5080">
              <a:lnSpc>
                <a:spcPct val="121400"/>
              </a:lnSpc>
            </a:pPr>
            <a:r>
              <a:rPr dirty="0" sz="1400" b="1">
                <a:latin typeface="Times New Roman"/>
                <a:cs typeface="Times New Roman"/>
              </a:rPr>
              <a:t>Discretionary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Access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Control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(DAC):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strict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file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permissions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control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who</a:t>
            </a:r>
            <a:r>
              <a:rPr dirty="0" sz="1400" spc="-25">
                <a:latin typeface="Times New Roman"/>
                <a:cs typeface="Times New Roman"/>
              </a:rPr>
              <a:t> can </a:t>
            </a:r>
            <a:r>
              <a:rPr dirty="0" sz="1400">
                <a:latin typeface="Times New Roman"/>
                <a:cs typeface="Times New Roman"/>
              </a:rPr>
              <a:t>access,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modify,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execute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files.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For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example,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sensitive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files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like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/etc/passwd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should </a:t>
            </a:r>
            <a:r>
              <a:rPr dirty="0" sz="1400">
                <a:latin typeface="Times New Roman"/>
                <a:cs typeface="Times New Roman"/>
              </a:rPr>
              <a:t>only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</a:t>
            </a:r>
            <a:r>
              <a:rPr dirty="0" sz="1400" spc="-10">
                <a:latin typeface="Times New Roman"/>
                <a:cs typeface="Times New Roman"/>
              </a:rPr>
              <a:t> accessible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privileged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users.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1400" b="1">
                <a:latin typeface="Times New Roman"/>
                <a:cs typeface="Times New Roman"/>
              </a:rPr>
              <a:t>Mandatory</a:t>
            </a:r>
            <a:r>
              <a:rPr dirty="0" sz="1400" spc="-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Access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Control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(MAC):</a:t>
            </a:r>
            <a:endParaRPr sz="1400">
              <a:latin typeface="Times New Roman"/>
              <a:cs typeface="Times New Roman"/>
            </a:endParaRPr>
          </a:p>
          <a:p>
            <a:pPr marL="17145" marR="5080" indent="-5080">
              <a:lnSpc>
                <a:spcPct val="121100"/>
              </a:lnSpc>
              <a:spcBef>
                <a:spcPts val="15"/>
              </a:spcBef>
            </a:pPr>
            <a:r>
              <a:rPr dirty="0" sz="1400">
                <a:latin typeface="Times New Roman"/>
                <a:cs typeface="Times New Roman"/>
              </a:rPr>
              <a:t>Implement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SELinux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AppArmor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enforce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strict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policies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resources. </a:t>
            </a:r>
            <a:r>
              <a:rPr dirty="0" sz="1400">
                <a:latin typeface="Times New Roman"/>
                <a:cs typeface="Times New Roman"/>
              </a:rPr>
              <a:t>For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example,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web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server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process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should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restricted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accessing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sensitive </a:t>
            </a:r>
            <a:r>
              <a:rPr dirty="0" sz="1400">
                <a:latin typeface="Times New Roman"/>
                <a:cs typeface="Times New Roman"/>
              </a:rPr>
              <a:t>configuration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files,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preventing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potential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exploits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spreading.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latin typeface="Times New Roman"/>
                <a:cs typeface="Times New Roman"/>
              </a:rPr>
              <a:t>File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Integrity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Monitoring:</a:t>
            </a:r>
            <a:endParaRPr sz="1400">
              <a:latin typeface="Times New Roman"/>
              <a:cs typeface="Times New Roman"/>
            </a:endParaRPr>
          </a:p>
          <a:p>
            <a:pPr algn="just" marL="17145" marR="314325" indent="-5080">
              <a:lnSpc>
                <a:spcPct val="121100"/>
              </a:lnSpc>
              <a:spcBef>
                <a:spcPts val="15"/>
              </a:spcBef>
            </a:pPr>
            <a:r>
              <a:rPr dirty="0" sz="1400">
                <a:latin typeface="Times New Roman"/>
                <a:cs typeface="Times New Roman"/>
              </a:rPr>
              <a:t>Deploy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AIDE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(Advanced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Intrusion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Detection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Environment)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Tripwire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monitor </a:t>
            </a:r>
            <a:r>
              <a:rPr dirty="0" sz="1400">
                <a:latin typeface="Times New Roman"/>
                <a:cs typeface="Times New Roman"/>
              </a:rPr>
              <a:t>critical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files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for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unauthorized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changes.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This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will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help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detect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tampering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with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system </a:t>
            </a:r>
            <a:r>
              <a:rPr dirty="0" sz="1400">
                <a:latin typeface="Times New Roman"/>
                <a:cs typeface="Times New Roman"/>
              </a:rPr>
              <a:t>binaries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configuration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files.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latin typeface="Times New Roman"/>
                <a:cs typeface="Times New Roman"/>
              </a:rPr>
              <a:t>Kernel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and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OS</a:t>
            </a:r>
            <a:r>
              <a:rPr dirty="0" sz="1400" spc="-2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Hardening:</a:t>
            </a:r>
            <a:endParaRPr sz="1400">
              <a:latin typeface="Times New Roman"/>
              <a:cs typeface="Times New Roman"/>
            </a:endParaRPr>
          </a:p>
          <a:p>
            <a:pPr marL="17145" marR="33020" indent="-5080">
              <a:lnSpc>
                <a:spcPct val="121400"/>
              </a:lnSpc>
              <a:spcBef>
                <a:spcPts val="10"/>
              </a:spcBef>
            </a:pPr>
            <a:r>
              <a:rPr dirty="0" sz="1400">
                <a:latin typeface="Times New Roman"/>
                <a:cs typeface="Times New Roman"/>
              </a:rPr>
              <a:t>Implement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Kernel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Address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Space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Layout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Randomization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(KASLR),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SMEP,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NX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to </a:t>
            </a:r>
            <a:r>
              <a:rPr dirty="0" sz="1400">
                <a:latin typeface="Times New Roman"/>
                <a:cs typeface="Times New Roman"/>
              </a:rPr>
              <a:t>protect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against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buffer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overflow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attacks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other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kernel-</a:t>
            </a:r>
            <a:r>
              <a:rPr dirty="0" sz="1400">
                <a:latin typeface="Times New Roman"/>
                <a:cs typeface="Times New Roman"/>
              </a:rPr>
              <a:t>level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exploits.</a:t>
            </a:r>
            <a:endParaRPr sz="1400">
              <a:latin typeface="Times New Roman"/>
              <a:cs typeface="Times New Roman"/>
            </a:endParaRPr>
          </a:p>
          <a:p>
            <a:pPr marL="17145" marR="438150" indent="-5080">
              <a:lnSpc>
                <a:spcPct val="121400"/>
              </a:lnSpc>
            </a:pPr>
            <a:r>
              <a:rPr dirty="0" sz="1400">
                <a:latin typeface="Times New Roman"/>
                <a:cs typeface="Times New Roman"/>
              </a:rPr>
              <a:t>Disable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unused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services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ensure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that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only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necessary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daemons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are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running.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For </a:t>
            </a:r>
            <a:r>
              <a:rPr dirty="0" sz="1400">
                <a:latin typeface="Times New Roman"/>
                <a:cs typeface="Times New Roman"/>
              </a:rPr>
              <a:t>instance,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disable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FTP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if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not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required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configure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SSH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key-based </a:t>
            </a:r>
            <a:r>
              <a:rPr dirty="0" sz="1400">
                <a:latin typeface="Times New Roman"/>
                <a:cs typeface="Times New Roman"/>
              </a:rPr>
              <a:t>authentication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rather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than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passwords.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Network</a:t>
            </a:r>
            <a:r>
              <a:rPr dirty="0" sz="1400" spc="-6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Security: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1400">
                <a:latin typeface="Times New Roman"/>
                <a:cs typeface="Times New Roman"/>
              </a:rPr>
              <a:t>Use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firewalls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(e.g.,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iptables)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VLANs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segment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isolate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networks.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Sensitive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95959" y="602741"/>
            <a:ext cx="6178550" cy="3655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145" marR="594360">
              <a:lnSpc>
                <a:spcPct val="1214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systems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like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database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servers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should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placed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separate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network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segment, inaccessible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general </a:t>
            </a:r>
            <a:r>
              <a:rPr dirty="0" sz="1400" spc="-10">
                <a:latin typeface="Times New Roman"/>
                <a:cs typeface="Times New Roman"/>
              </a:rPr>
              <a:t>users.</a:t>
            </a:r>
            <a:endParaRPr sz="1400">
              <a:latin typeface="Times New Roman"/>
              <a:cs typeface="Times New Roman"/>
            </a:endParaRPr>
          </a:p>
          <a:p>
            <a:pPr marL="17145" marR="494030" indent="-5080">
              <a:lnSpc>
                <a:spcPct val="121400"/>
              </a:lnSpc>
            </a:pPr>
            <a:r>
              <a:rPr dirty="0" sz="1400">
                <a:latin typeface="Times New Roman"/>
                <a:cs typeface="Times New Roman"/>
              </a:rPr>
              <a:t>Deploy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IDS/IPS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solutions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monitor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respond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suspicious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network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traffic, </a:t>
            </a:r>
            <a:r>
              <a:rPr dirty="0" sz="1400">
                <a:latin typeface="Times New Roman"/>
                <a:cs typeface="Times New Roman"/>
              </a:rPr>
              <a:t>alerting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administrators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potential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attacks.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Data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Encryption:</a:t>
            </a:r>
            <a:endParaRPr sz="1400">
              <a:latin typeface="Times New Roman"/>
              <a:cs typeface="Times New Roman"/>
            </a:endParaRPr>
          </a:p>
          <a:p>
            <a:pPr marL="17145" marR="45085" indent="-5080">
              <a:lnSpc>
                <a:spcPct val="121400"/>
              </a:lnSpc>
            </a:pPr>
            <a:r>
              <a:rPr dirty="0" sz="1400">
                <a:latin typeface="Times New Roman"/>
                <a:cs typeface="Times New Roman"/>
              </a:rPr>
              <a:t>Encrypt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sensitive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data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rest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transit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using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strong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encryption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protocols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such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as </a:t>
            </a:r>
            <a:r>
              <a:rPr dirty="0" sz="1400">
                <a:latin typeface="Times New Roman"/>
                <a:cs typeface="Times New Roman"/>
              </a:rPr>
              <a:t>AES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for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stored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data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TLS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for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web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traffic.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This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protects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data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confidentiality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even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if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storage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or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communication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channels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are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compromised.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latin typeface="Times New Roman"/>
                <a:cs typeface="Times New Roman"/>
              </a:rPr>
              <a:t>Auditing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and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Logging:</a:t>
            </a:r>
            <a:endParaRPr sz="1400">
              <a:latin typeface="Times New Roman"/>
              <a:cs typeface="Times New Roman"/>
            </a:endParaRPr>
          </a:p>
          <a:p>
            <a:pPr marL="17145" marR="5080" indent="-5080">
              <a:lnSpc>
                <a:spcPct val="121400"/>
              </a:lnSpc>
            </a:pPr>
            <a:r>
              <a:rPr dirty="0" sz="1400">
                <a:latin typeface="Times New Roman"/>
                <a:cs typeface="Times New Roman"/>
              </a:rPr>
              <a:t>Implement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centralized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logging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with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tools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like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the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ELK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Stack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(Elasticsearch,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Logstash, </a:t>
            </a:r>
            <a:r>
              <a:rPr dirty="0" sz="1400">
                <a:latin typeface="Times New Roman"/>
                <a:cs typeface="Times New Roman"/>
              </a:rPr>
              <a:t>Kibana)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to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monitor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analyze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logs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from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all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systems.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This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helps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identifying </a:t>
            </a:r>
            <a:r>
              <a:rPr dirty="0" sz="1400">
                <a:latin typeface="Times New Roman"/>
                <a:cs typeface="Times New Roman"/>
              </a:rPr>
              <a:t>suspicious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activities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and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provides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evidence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for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incident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response.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/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OXTRA</dc:creator>
  <dc:description/>
  <dcterms:created xsi:type="dcterms:W3CDTF">2025-01-22T12:34:21Z</dcterms:created>
  <dcterms:modified xsi:type="dcterms:W3CDTF">2025-01-22T12:34:21Z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2025-01-22T00:00:00Z</vt:filetime>
  </property>
  <property fmtid="{D5CDD505-2E9C-101B-9397-08002B2CF9AE}" pid="3" name="Creator">
    <vt:lpwstr>WPS Writer</vt:lpwstr>
  </property>
  <property fmtid="{D5CDD505-2E9C-101B-9397-08002B2CF9AE}" pid="4" name="LastSaved">
    <vt:filetime>2025-01-22T00:00:00Z</vt:filetime>
  </property>
  <property fmtid="{D5CDD505-2E9C-101B-9397-08002B2CF9AE}" pid="5" name="SourceModified">
    <vt:lpwstr>D:20250122153311+03'00'</vt:lpwstr>
  </property>
</Properties>
</file>