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1/6/2025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E6D7A-57D8-49CE-9241-5A3CA7F3694A}"/>
              </a:ext>
            </a:extLst>
          </p:cNvPr>
          <p:cNvSpPr>
            <a:spLocks noGrp="1"/>
          </p:cNvSpPr>
          <p:nvPr>
            <p:ph type="ctrTitle"/>
          </p:nvPr>
        </p:nvSpPr>
        <p:spPr/>
        <p:txBody>
          <a:bodyPr/>
          <a:lstStyle/>
          <a:p>
            <a:r>
              <a:rPr lang="en-US" dirty="0"/>
              <a:t>PROCESS CONTOL BLOCK</a:t>
            </a:r>
          </a:p>
        </p:txBody>
      </p:sp>
      <p:sp>
        <p:nvSpPr>
          <p:cNvPr id="3" name="Subtitle 2">
            <a:extLst>
              <a:ext uri="{FF2B5EF4-FFF2-40B4-BE49-F238E27FC236}">
                <a16:creationId xmlns:a16="http://schemas.microsoft.com/office/drawing/2014/main" id="{AC7D7CDA-8013-4569-A08F-914D1899B2A8}"/>
              </a:ext>
            </a:extLst>
          </p:cNvPr>
          <p:cNvSpPr>
            <a:spLocks noGrp="1"/>
          </p:cNvSpPr>
          <p:nvPr>
            <p:ph type="subTitle" idx="1"/>
          </p:nvPr>
        </p:nvSpPr>
        <p:spPr/>
        <p:txBody>
          <a:bodyPr/>
          <a:lstStyle/>
          <a:p>
            <a:r>
              <a:rPr lang="en-US" dirty="0"/>
              <a:t>MIS. ZUBEDA KILUA</a:t>
            </a:r>
          </a:p>
        </p:txBody>
      </p:sp>
    </p:spTree>
    <p:extLst>
      <p:ext uri="{BB962C8B-B14F-4D97-AF65-F5344CB8AC3E}">
        <p14:creationId xmlns:p14="http://schemas.microsoft.com/office/powerpoint/2010/main" val="2993757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BFC4A-8DF7-46AE-965A-DE77B117B22E}"/>
              </a:ext>
            </a:extLst>
          </p:cNvPr>
          <p:cNvSpPr>
            <a:spLocks noGrp="1"/>
          </p:cNvSpPr>
          <p:nvPr>
            <p:ph type="title"/>
          </p:nvPr>
        </p:nvSpPr>
        <p:spPr>
          <a:xfrm>
            <a:off x="2592925" y="624110"/>
            <a:ext cx="8911687" cy="950690"/>
          </a:xfrm>
        </p:spPr>
        <p:txBody>
          <a:bodyPr/>
          <a:lstStyle/>
          <a:p>
            <a:r>
              <a:rPr lang="en-US" dirty="0"/>
              <a:t>INTRODUCTION</a:t>
            </a:r>
          </a:p>
        </p:txBody>
      </p:sp>
      <p:sp>
        <p:nvSpPr>
          <p:cNvPr id="3" name="Content Placeholder 2">
            <a:extLst>
              <a:ext uri="{FF2B5EF4-FFF2-40B4-BE49-F238E27FC236}">
                <a16:creationId xmlns:a16="http://schemas.microsoft.com/office/drawing/2014/main" id="{B91DF82B-E869-497A-AE50-B3EF6B5D8605}"/>
              </a:ext>
            </a:extLst>
          </p:cNvPr>
          <p:cNvSpPr>
            <a:spLocks noGrp="1"/>
          </p:cNvSpPr>
          <p:nvPr>
            <p:ph idx="1"/>
          </p:nvPr>
        </p:nvSpPr>
        <p:spPr>
          <a:xfrm>
            <a:off x="1605280" y="1676400"/>
            <a:ext cx="9818052" cy="4257040"/>
          </a:xfrm>
        </p:spPr>
        <p:txBody>
          <a:bodyPr>
            <a:noAutofit/>
          </a:bodyPr>
          <a:lstStyle/>
          <a:p>
            <a:r>
              <a:rPr lang="en-US" sz="2800" dirty="0"/>
              <a:t>A </a:t>
            </a:r>
            <a:r>
              <a:rPr lang="en-US" sz="2800" b="1" dirty="0"/>
              <a:t>Process Control Block (PCB)</a:t>
            </a:r>
            <a:r>
              <a:rPr lang="en-US" sz="2800" dirty="0"/>
              <a:t> is a data structure used by the operating system to manage processes.</a:t>
            </a:r>
          </a:p>
          <a:p>
            <a:r>
              <a:rPr lang="en-US" sz="2800" dirty="0"/>
              <a:t>It contains important information about a process, which helps the OS to efficiently manage and switch between processes during multitasking</a:t>
            </a:r>
          </a:p>
          <a:p>
            <a:r>
              <a:rPr lang="en-US" sz="2800" dirty="0"/>
              <a:t>While it serves primarily to track the execution context of processes, it also plays a crucial role in ensuring </a:t>
            </a:r>
            <a:r>
              <a:rPr lang="en-US" sz="2800" b="1" dirty="0"/>
              <a:t>security</a:t>
            </a:r>
            <a:r>
              <a:rPr lang="en-US" sz="2800" dirty="0"/>
              <a:t> and </a:t>
            </a:r>
            <a:r>
              <a:rPr lang="en-US" sz="2800" b="1" dirty="0"/>
              <a:t>system integrity</a:t>
            </a:r>
            <a:r>
              <a:rPr lang="en-US" sz="2800" dirty="0"/>
              <a:t> within an operating system.</a:t>
            </a:r>
          </a:p>
        </p:txBody>
      </p:sp>
    </p:spTree>
    <p:extLst>
      <p:ext uri="{BB962C8B-B14F-4D97-AF65-F5344CB8AC3E}">
        <p14:creationId xmlns:p14="http://schemas.microsoft.com/office/powerpoint/2010/main" val="3978397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06509-195B-454B-83D5-3AC0A61A9329}"/>
              </a:ext>
            </a:extLst>
          </p:cNvPr>
          <p:cNvSpPr>
            <a:spLocks noGrp="1"/>
          </p:cNvSpPr>
          <p:nvPr>
            <p:ph type="title"/>
          </p:nvPr>
        </p:nvSpPr>
        <p:spPr>
          <a:xfrm>
            <a:off x="2592925" y="624110"/>
            <a:ext cx="8911687" cy="1103090"/>
          </a:xfrm>
        </p:spPr>
        <p:txBody>
          <a:bodyPr>
            <a:normAutofit/>
          </a:bodyPr>
          <a:lstStyle/>
          <a:p>
            <a:r>
              <a:rPr lang="en-US" sz="4000" b="1" dirty="0"/>
              <a:t>Key components of a PCB:</a:t>
            </a:r>
          </a:p>
        </p:txBody>
      </p:sp>
      <p:sp>
        <p:nvSpPr>
          <p:cNvPr id="3" name="Content Placeholder 2">
            <a:extLst>
              <a:ext uri="{FF2B5EF4-FFF2-40B4-BE49-F238E27FC236}">
                <a16:creationId xmlns:a16="http://schemas.microsoft.com/office/drawing/2014/main" id="{991F5DE9-91E3-432A-9617-B900E87C4BCD}"/>
              </a:ext>
            </a:extLst>
          </p:cNvPr>
          <p:cNvSpPr>
            <a:spLocks noGrp="1"/>
          </p:cNvSpPr>
          <p:nvPr>
            <p:ph idx="1"/>
          </p:nvPr>
        </p:nvSpPr>
        <p:spPr>
          <a:xfrm>
            <a:off x="1625600" y="1838960"/>
            <a:ext cx="9879012" cy="4072262"/>
          </a:xfrm>
        </p:spPr>
        <p:txBody>
          <a:bodyPr>
            <a:normAutofit/>
          </a:bodyPr>
          <a:lstStyle/>
          <a:p>
            <a:r>
              <a:rPr lang="en-US" sz="2800" b="1" dirty="0"/>
              <a:t>Process State: </a:t>
            </a:r>
            <a:r>
              <a:rPr lang="en-US" sz="2800" dirty="0"/>
              <a:t>The current state of the process (e.g., running, waiting, ready, etc.)</a:t>
            </a:r>
          </a:p>
          <a:p>
            <a:r>
              <a:rPr lang="en-US" sz="2800" b="1" dirty="0"/>
              <a:t>Program Counter (PC): </a:t>
            </a:r>
            <a:r>
              <a:rPr lang="en-US" sz="2800" dirty="0"/>
              <a:t>A pointer to the next instruction to be executed by the process.</a:t>
            </a:r>
          </a:p>
          <a:p>
            <a:r>
              <a:rPr lang="en-US" sz="2800" b="1" dirty="0"/>
              <a:t>CPU Registers: </a:t>
            </a:r>
            <a:r>
              <a:rPr lang="en-US" sz="2800" dirty="0"/>
              <a:t>Information about the process's register values, which are saved during context switches so the process can resume its execution.</a:t>
            </a:r>
          </a:p>
        </p:txBody>
      </p:sp>
    </p:spTree>
    <p:extLst>
      <p:ext uri="{BB962C8B-B14F-4D97-AF65-F5344CB8AC3E}">
        <p14:creationId xmlns:p14="http://schemas.microsoft.com/office/powerpoint/2010/main" val="554432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36D27-C07F-4758-8E67-FC643A9C6927}"/>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CA37973A-D509-4D77-A4F2-B64CC6871E24}"/>
              </a:ext>
            </a:extLst>
          </p:cNvPr>
          <p:cNvSpPr>
            <a:spLocks noGrp="1"/>
          </p:cNvSpPr>
          <p:nvPr>
            <p:ph idx="1"/>
          </p:nvPr>
        </p:nvSpPr>
        <p:spPr>
          <a:xfrm>
            <a:off x="1869440" y="1905000"/>
            <a:ext cx="9523412" cy="3777622"/>
          </a:xfrm>
        </p:spPr>
        <p:txBody>
          <a:bodyPr>
            <a:normAutofit/>
          </a:bodyPr>
          <a:lstStyle/>
          <a:p>
            <a:r>
              <a:rPr lang="en-US" sz="2800" b="1" dirty="0"/>
              <a:t>Memory Management Information: </a:t>
            </a:r>
            <a:r>
              <a:rPr lang="en-US" sz="2800" dirty="0"/>
              <a:t>Includes information about the memory allocated to the process, such as base and limit registers, page tables, or segment tables.</a:t>
            </a:r>
          </a:p>
          <a:p>
            <a:r>
              <a:rPr lang="en-US" sz="2800" b="1" dirty="0"/>
              <a:t>Process ID (PID): </a:t>
            </a:r>
            <a:r>
              <a:rPr lang="en-US" sz="2800" dirty="0"/>
              <a:t>A unique identifier assigned to each process.</a:t>
            </a:r>
          </a:p>
        </p:txBody>
      </p:sp>
    </p:spTree>
    <p:extLst>
      <p:ext uri="{BB962C8B-B14F-4D97-AF65-F5344CB8AC3E}">
        <p14:creationId xmlns:p14="http://schemas.microsoft.com/office/powerpoint/2010/main" val="108174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9447-C881-4CFE-953E-E06CDB08D4C0}"/>
              </a:ext>
            </a:extLst>
          </p:cNvPr>
          <p:cNvSpPr>
            <a:spLocks noGrp="1"/>
          </p:cNvSpPr>
          <p:nvPr>
            <p:ph type="title"/>
          </p:nvPr>
        </p:nvSpPr>
        <p:spPr>
          <a:xfrm>
            <a:off x="2592925" y="624110"/>
            <a:ext cx="8911687" cy="930370"/>
          </a:xfrm>
        </p:spPr>
        <p:txBody>
          <a:bodyPr/>
          <a:lstStyle/>
          <a:p>
            <a:r>
              <a:rPr lang="en-US" dirty="0"/>
              <a:t>Cont..</a:t>
            </a:r>
          </a:p>
        </p:txBody>
      </p:sp>
      <p:sp>
        <p:nvSpPr>
          <p:cNvPr id="3" name="Content Placeholder 2">
            <a:extLst>
              <a:ext uri="{FF2B5EF4-FFF2-40B4-BE49-F238E27FC236}">
                <a16:creationId xmlns:a16="http://schemas.microsoft.com/office/drawing/2014/main" id="{3A5C78A1-DE18-40EC-AAEA-E9952520ACFE}"/>
              </a:ext>
            </a:extLst>
          </p:cNvPr>
          <p:cNvSpPr>
            <a:spLocks noGrp="1"/>
          </p:cNvSpPr>
          <p:nvPr>
            <p:ph idx="1"/>
          </p:nvPr>
        </p:nvSpPr>
        <p:spPr>
          <a:xfrm>
            <a:off x="2072640" y="1747520"/>
            <a:ext cx="9435685" cy="4673600"/>
          </a:xfrm>
        </p:spPr>
        <p:txBody>
          <a:bodyPr>
            <a:normAutofit/>
          </a:bodyPr>
          <a:lstStyle/>
          <a:p>
            <a:r>
              <a:rPr lang="en-US" sz="2800" b="1" dirty="0"/>
              <a:t>Scheduling Information: </a:t>
            </a:r>
            <a:r>
              <a:rPr lang="en-US" sz="2800" dirty="0"/>
              <a:t>Information used by the OS scheduler, such as priority, scheduling algorithm, and state transitions.</a:t>
            </a:r>
          </a:p>
          <a:p>
            <a:r>
              <a:rPr lang="en-US" sz="2800" b="1" dirty="0"/>
              <a:t>I/O Status Information: </a:t>
            </a:r>
            <a:r>
              <a:rPr lang="en-US" sz="2800" dirty="0"/>
              <a:t>The list of I/O devices allocated to the process, and the process’s I/O requests or operations.</a:t>
            </a:r>
          </a:p>
          <a:p>
            <a:r>
              <a:rPr lang="en-US" sz="2800" b="1" dirty="0"/>
              <a:t>Owner Information: </a:t>
            </a:r>
            <a:r>
              <a:rPr lang="en-US" sz="2800" dirty="0"/>
              <a:t>Information about the user who owns the process and resource access permissions.</a:t>
            </a:r>
          </a:p>
        </p:txBody>
      </p:sp>
    </p:spTree>
    <p:extLst>
      <p:ext uri="{BB962C8B-B14F-4D97-AF65-F5344CB8AC3E}">
        <p14:creationId xmlns:p14="http://schemas.microsoft.com/office/powerpoint/2010/main" val="3127285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7A9FA-524E-4319-AF4C-56E7B9D1773C}"/>
              </a:ext>
            </a:extLst>
          </p:cNvPr>
          <p:cNvSpPr>
            <a:spLocks noGrp="1"/>
          </p:cNvSpPr>
          <p:nvPr>
            <p:ph type="title"/>
          </p:nvPr>
        </p:nvSpPr>
        <p:spPr>
          <a:xfrm>
            <a:off x="2592925" y="624110"/>
            <a:ext cx="8911687" cy="1062450"/>
          </a:xfrm>
        </p:spPr>
        <p:txBody>
          <a:bodyPr>
            <a:normAutofit/>
          </a:bodyPr>
          <a:lstStyle/>
          <a:p>
            <a:r>
              <a:rPr lang="en-US" sz="4000" b="1" dirty="0"/>
              <a:t>HOW THE PCB TIED TO SECURITY: </a:t>
            </a:r>
          </a:p>
        </p:txBody>
      </p:sp>
      <p:sp>
        <p:nvSpPr>
          <p:cNvPr id="3" name="Content Placeholder 2">
            <a:extLst>
              <a:ext uri="{FF2B5EF4-FFF2-40B4-BE49-F238E27FC236}">
                <a16:creationId xmlns:a16="http://schemas.microsoft.com/office/drawing/2014/main" id="{A7AFF60F-61FA-4D07-A003-1271873A7591}"/>
              </a:ext>
            </a:extLst>
          </p:cNvPr>
          <p:cNvSpPr>
            <a:spLocks noGrp="1"/>
          </p:cNvSpPr>
          <p:nvPr>
            <p:ph idx="1"/>
          </p:nvPr>
        </p:nvSpPr>
        <p:spPr>
          <a:xfrm>
            <a:off x="2032000" y="1930400"/>
            <a:ext cx="9472612" cy="3980822"/>
          </a:xfrm>
        </p:spPr>
        <p:txBody>
          <a:bodyPr/>
          <a:lstStyle/>
          <a:p>
            <a:pPr marL="0" indent="0">
              <a:buNone/>
            </a:pPr>
            <a:r>
              <a:rPr lang="en-US" sz="3200" b="1" dirty="0"/>
              <a:t>1. Protection Against Unauthorized Access</a:t>
            </a:r>
          </a:p>
          <a:p>
            <a:r>
              <a:rPr lang="en-US" sz="2400" b="1" dirty="0"/>
              <a:t>Isolation and Context Switching</a:t>
            </a:r>
            <a:r>
              <a:rPr lang="en-US" sz="2400" dirty="0"/>
              <a:t>: Each process has its own </a:t>
            </a:r>
            <a:r>
              <a:rPr lang="en-US" sz="2400" b="1" dirty="0"/>
              <a:t>PCB</a:t>
            </a:r>
            <a:r>
              <a:rPr lang="en-US" sz="2400" dirty="0"/>
              <a:t>, which holds sensitive information like the program counter, memory pointers, CPU registers, and I/O status. </a:t>
            </a:r>
          </a:p>
          <a:p>
            <a:r>
              <a:rPr lang="en-US" sz="2400" dirty="0"/>
              <a:t>The </a:t>
            </a:r>
            <a:r>
              <a:rPr lang="en-US" sz="2400" b="1" dirty="0"/>
              <a:t>operating system</a:t>
            </a:r>
            <a:r>
              <a:rPr lang="en-US" sz="2400" dirty="0"/>
              <a:t> ensures that processes cannot directly access or modify another process's PCB. This isolation protects the privacy and integrity of each process's data and state, preventing one process from interfering with another, intentionally or accidentally.</a:t>
            </a:r>
          </a:p>
          <a:p>
            <a:endParaRPr lang="en-US" dirty="0"/>
          </a:p>
        </p:txBody>
      </p:sp>
    </p:spTree>
    <p:extLst>
      <p:ext uri="{BB962C8B-B14F-4D97-AF65-F5344CB8AC3E}">
        <p14:creationId xmlns:p14="http://schemas.microsoft.com/office/powerpoint/2010/main" val="3558803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5ADE3-C12F-4439-A580-6E18FDDFA461}"/>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B9EF285C-56EF-419F-83BE-BC571A14620D}"/>
              </a:ext>
            </a:extLst>
          </p:cNvPr>
          <p:cNvSpPr>
            <a:spLocks noGrp="1"/>
          </p:cNvSpPr>
          <p:nvPr>
            <p:ph idx="1"/>
          </p:nvPr>
        </p:nvSpPr>
        <p:spPr>
          <a:xfrm>
            <a:off x="2082800" y="2133600"/>
            <a:ext cx="9421812" cy="3777622"/>
          </a:xfrm>
        </p:spPr>
        <p:txBody>
          <a:bodyPr/>
          <a:lstStyle/>
          <a:p>
            <a:r>
              <a:rPr lang="en-US" sz="2400" b="1" dirty="0"/>
              <a:t>Memory Protection</a:t>
            </a:r>
            <a:r>
              <a:rPr lang="en-US" sz="2400" dirty="0"/>
              <a:t>: Information about a process's memory, such as page tables and memory bounds, is stored in the PCB. </a:t>
            </a:r>
          </a:p>
          <a:p>
            <a:r>
              <a:rPr lang="en-US" sz="2400" dirty="0"/>
              <a:t>The OS uses this information to ensure that a process does not access memory outside its allocated space. </a:t>
            </a:r>
          </a:p>
          <a:p>
            <a:r>
              <a:rPr lang="en-US" sz="2400" dirty="0"/>
              <a:t>This is critical for protecting against buffer overflow attacks, unauthorized memory access, or privilege escalation</a:t>
            </a:r>
            <a:r>
              <a:rPr lang="en-US" dirty="0"/>
              <a:t>.</a:t>
            </a:r>
          </a:p>
        </p:txBody>
      </p:sp>
    </p:spTree>
    <p:extLst>
      <p:ext uri="{BB962C8B-B14F-4D97-AF65-F5344CB8AC3E}">
        <p14:creationId xmlns:p14="http://schemas.microsoft.com/office/powerpoint/2010/main" val="2083382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AFE7-4B99-4A25-9894-1843A57EA936}"/>
              </a:ext>
            </a:extLst>
          </p:cNvPr>
          <p:cNvSpPr>
            <a:spLocks noGrp="1"/>
          </p:cNvSpPr>
          <p:nvPr>
            <p:ph type="title"/>
          </p:nvPr>
        </p:nvSpPr>
        <p:spPr>
          <a:xfrm>
            <a:off x="2592925" y="624110"/>
            <a:ext cx="8911687" cy="950690"/>
          </a:xfrm>
        </p:spPr>
        <p:txBody>
          <a:bodyPr/>
          <a:lstStyle/>
          <a:p>
            <a:r>
              <a:rPr lang="en-US" dirty="0"/>
              <a:t>Cont..</a:t>
            </a:r>
          </a:p>
        </p:txBody>
      </p:sp>
      <p:sp>
        <p:nvSpPr>
          <p:cNvPr id="3" name="Content Placeholder 2">
            <a:extLst>
              <a:ext uri="{FF2B5EF4-FFF2-40B4-BE49-F238E27FC236}">
                <a16:creationId xmlns:a16="http://schemas.microsoft.com/office/drawing/2014/main" id="{04AD955E-7689-45D8-BCD8-22012D696362}"/>
              </a:ext>
            </a:extLst>
          </p:cNvPr>
          <p:cNvSpPr>
            <a:spLocks noGrp="1"/>
          </p:cNvSpPr>
          <p:nvPr>
            <p:ph idx="1"/>
          </p:nvPr>
        </p:nvSpPr>
        <p:spPr>
          <a:xfrm>
            <a:off x="2113280" y="1778000"/>
            <a:ext cx="9387619" cy="4114800"/>
          </a:xfrm>
        </p:spPr>
        <p:txBody>
          <a:bodyPr>
            <a:normAutofit fontScale="92500"/>
          </a:bodyPr>
          <a:lstStyle/>
          <a:p>
            <a:pPr marL="0" indent="0">
              <a:buNone/>
            </a:pPr>
            <a:r>
              <a:rPr lang="en-US" sz="3500" b="1" dirty="0"/>
              <a:t>2. Enforcing Privilege Levels</a:t>
            </a:r>
          </a:p>
          <a:p>
            <a:r>
              <a:rPr lang="en-US" sz="2800" b="1" dirty="0"/>
              <a:t>Privileged and Non-Privileged Operations</a:t>
            </a:r>
            <a:r>
              <a:rPr lang="en-US" sz="2800" dirty="0"/>
              <a:t>: The PCB contains information that helps the OS track whether the process is running in </a:t>
            </a:r>
            <a:r>
              <a:rPr lang="en-US" sz="2800" b="1" dirty="0"/>
              <a:t>user mode</a:t>
            </a:r>
            <a:r>
              <a:rPr lang="en-US" sz="2800" dirty="0"/>
              <a:t> or </a:t>
            </a:r>
            <a:r>
              <a:rPr lang="en-US" sz="2800" b="1" dirty="0"/>
              <a:t>kernel mode</a:t>
            </a:r>
            <a:r>
              <a:rPr lang="en-US" sz="2800" dirty="0"/>
              <a:t>.</a:t>
            </a:r>
          </a:p>
          <a:p>
            <a:r>
              <a:rPr lang="en-US" sz="2800" dirty="0"/>
              <a:t> This distinction is key to </a:t>
            </a:r>
            <a:r>
              <a:rPr lang="en-US" sz="2800" b="1" dirty="0"/>
              <a:t>security</a:t>
            </a:r>
            <a:r>
              <a:rPr lang="en-US" sz="2800" dirty="0"/>
              <a:t>, as the OS can prevent user-mode processes from executing privileged instructions (those that affect system security and resources) by enforcing appropriate </a:t>
            </a:r>
            <a:r>
              <a:rPr lang="en-US" sz="2800" b="1" dirty="0"/>
              <a:t>mode transitions</a:t>
            </a:r>
            <a:r>
              <a:rPr lang="en-US" sz="2800" dirty="0"/>
              <a:t>.</a:t>
            </a:r>
          </a:p>
          <a:p>
            <a:endParaRPr lang="en-US" dirty="0"/>
          </a:p>
        </p:txBody>
      </p:sp>
    </p:spTree>
    <p:extLst>
      <p:ext uri="{BB962C8B-B14F-4D97-AF65-F5344CB8AC3E}">
        <p14:creationId xmlns:p14="http://schemas.microsoft.com/office/powerpoint/2010/main" val="1732854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D00AB-D12A-4C25-A33C-E9114BE6C5C7}"/>
              </a:ext>
            </a:extLst>
          </p:cNvPr>
          <p:cNvSpPr>
            <a:spLocks noGrp="1"/>
          </p:cNvSpPr>
          <p:nvPr>
            <p:ph type="title"/>
          </p:nvPr>
        </p:nvSpPr>
        <p:spPr>
          <a:xfrm>
            <a:off x="2592925" y="624110"/>
            <a:ext cx="8911687" cy="101165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FF5BB5B2-8836-4018-BDC4-2E731742C51F}"/>
              </a:ext>
            </a:extLst>
          </p:cNvPr>
          <p:cNvSpPr>
            <a:spLocks noGrp="1"/>
          </p:cNvSpPr>
          <p:nvPr>
            <p:ph idx="1"/>
          </p:nvPr>
        </p:nvSpPr>
        <p:spPr>
          <a:xfrm>
            <a:off x="1747520" y="1737360"/>
            <a:ext cx="9574212" cy="3838582"/>
          </a:xfrm>
        </p:spPr>
        <p:txBody>
          <a:bodyPr>
            <a:noAutofit/>
          </a:bodyPr>
          <a:lstStyle/>
          <a:p>
            <a:r>
              <a:rPr lang="en-US" sz="2800" b="1" dirty="0"/>
              <a:t>System Call Management</a:t>
            </a:r>
            <a:r>
              <a:rPr lang="en-US" sz="2800" dirty="0"/>
              <a:t>:  The PCB keeps track of which processes are authorized to make system calls and what kind of operations are permissible. </a:t>
            </a:r>
          </a:p>
          <a:p>
            <a:r>
              <a:rPr lang="en-US" sz="2800" dirty="0"/>
              <a:t>It ensures that sensitive operations (e.g., file manipulation, network communication) are performed under the correct conditions and with proper access controls.</a:t>
            </a:r>
          </a:p>
        </p:txBody>
      </p:sp>
    </p:spTree>
    <p:extLst>
      <p:ext uri="{BB962C8B-B14F-4D97-AF65-F5344CB8AC3E}">
        <p14:creationId xmlns:p14="http://schemas.microsoft.com/office/powerpoint/2010/main" val="183574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CCFC6-9C9C-40A7-B8CA-CDE12993BE9B}"/>
              </a:ext>
            </a:extLst>
          </p:cNvPr>
          <p:cNvSpPr>
            <a:spLocks noGrp="1"/>
          </p:cNvSpPr>
          <p:nvPr>
            <p:ph type="title"/>
          </p:nvPr>
        </p:nvSpPr>
        <p:spPr>
          <a:xfrm>
            <a:off x="2592925" y="624110"/>
            <a:ext cx="8911687" cy="108277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3002549C-A283-409A-BC74-7EA40EF95AE5}"/>
              </a:ext>
            </a:extLst>
          </p:cNvPr>
          <p:cNvSpPr>
            <a:spLocks noGrp="1"/>
          </p:cNvSpPr>
          <p:nvPr>
            <p:ph idx="1"/>
          </p:nvPr>
        </p:nvSpPr>
        <p:spPr>
          <a:xfrm>
            <a:off x="1737360" y="1706880"/>
            <a:ext cx="9665652" cy="3777622"/>
          </a:xfrm>
        </p:spPr>
        <p:txBody>
          <a:bodyPr/>
          <a:lstStyle/>
          <a:p>
            <a:pPr marL="0" indent="0">
              <a:buNone/>
            </a:pPr>
            <a:r>
              <a:rPr lang="en-US" sz="3200" b="1" dirty="0"/>
              <a:t>3. Access Control and Auditing</a:t>
            </a:r>
          </a:p>
          <a:p>
            <a:r>
              <a:rPr lang="en-US" sz="2800" b="1" dirty="0"/>
              <a:t>User Permissions</a:t>
            </a:r>
            <a:r>
              <a:rPr lang="en-US" sz="2800" dirty="0"/>
              <a:t>: The PCB may contain security-related information, such as </a:t>
            </a:r>
            <a:r>
              <a:rPr lang="en-US" sz="2800" b="1" dirty="0"/>
              <a:t>user ID (UID)</a:t>
            </a:r>
            <a:r>
              <a:rPr lang="en-US" sz="2800" dirty="0"/>
              <a:t> or </a:t>
            </a:r>
            <a:r>
              <a:rPr lang="en-US" sz="2800" b="1" dirty="0"/>
              <a:t>group ID (GID)</a:t>
            </a:r>
            <a:r>
              <a:rPr lang="en-US" sz="2800" dirty="0"/>
              <a:t>. These identifiers help enforce </a:t>
            </a:r>
            <a:r>
              <a:rPr lang="en-US" sz="2800" b="1" dirty="0"/>
              <a:t>access control</a:t>
            </a:r>
            <a:r>
              <a:rPr lang="en-US" sz="2800" dirty="0"/>
              <a:t> policies, ensuring that only authorized users or groups can perform certain actions on resources.</a:t>
            </a:r>
          </a:p>
          <a:p>
            <a:endParaRPr lang="en-US" dirty="0"/>
          </a:p>
        </p:txBody>
      </p:sp>
    </p:spTree>
    <p:extLst>
      <p:ext uri="{BB962C8B-B14F-4D97-AF65-F5344CB8AC3E}">
        <p14:creationId xmlns:p14="http://schemas.microsoft.com/office/powerpoint/2010/main" val="2341866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8081F-2E22-4DB5-81A4-27AF4FAED0E2}"/>
              </a:ext>
            </a:extLst>
          </p:cNvPr>
          <p:cNvSpPr>
            <a:spLocks noGrp="1"/>
          </p:cNvSpPr>
          <p:nvPr>
            <p:ph type="title"/>
          </p:nvPr>
        </p:nvSpPr>
        <p:spPr>
          <a:xfrm>
            <a:off x="2592925" y="624110"/>
            <a:ext cx="8911687" cy="102181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937FC590-487C-4588-874F-0B0A12C5FF2F}"/>
              </a:ext>
            </a:extLst>
          </p:cNvPr>
          <p:cNvSpPr>
            <a:spLocks noGrp="1"/>
          </p:cNvSpPr>
          <p:nvPr>
            <p:ph idx="1"/>
          </p:nvPr>
        </p:nvSpPr>
        <p:spPr>
          <a:xfrm>
            <a:off x="1940560" y="1899920"/>
            <a:ext cx="9299892" cy="3777622"/>
          </a:xfrm>
        </p:spPr>
        <p:txBody>
          <a:bodyPr>
            <a:normAutofit/>
          </a:bodyPr>
          <a:lstStyle/>
          <a:p>
            <a:r>
              <a:rPr lang="en-US" sz="2800" b="1" dirty="0"/>
              <a:t>Audit Trails</a:t>
            </a:r>
            <a:r>
              <a:rPr lang="en-US" sz="2800" dirty="0"/>
              <a:t>: The OS can use information from the PCB to maintain logs of process activity. For instance, by tracking changes in process state, memory access, or I/O operations, the OS can create an </a:t>
            </a:r>
            <a:r>
              <a:rPr lang="en-US" sz="2800" b="1" dirty="0"/>
              <a:t>audit trail</a:t>
            </a:r>
            <a:r>
              <a:rPr lang="en-US" sz="2800" dirty="0"/>
              <a:t> for security purposes.</a:t>
            </a:r>
          </a:p>
          <a:p>
            <a:r>
              <a:rPr lang="en-US" sz="2800" dirty="0"/>
              <a:t> This helps in detecting unauthorized activities or identifying malicious processes that may compromise system security.</a:t>
            </a:r>
          </a:p>
        </p:txBody>
      </p:sp>
    </p:spTree>
    <p:extLst>
      <p:ext uri="{BB962C8B-B14F-4D97-AF65-F5344CB8AC3E}">
        <p14:creationId xmlns:p14="http://schemas.microsoft.com/office/powerpoint/2010/main" val="189197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7D3F-5072-4600-B1EB-C4645F70D134}"/>
              </a:ext>
            </a:extLst>
          </p:cNvPr>
          <p:cNvSpPr>
            <a:spLocks noGrp="1"/>
          </p:cNvSpPr>
          <p:nvPr>
            <p:ph type="title"/>
          </p:nvPr>
        </p:nvSpPr>
        <p:spPr>
          <a:xfrm>
            <a:off x="2592925" y="624110"/>
            <a:ext cx="8911687" cy="10014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42D393E8-1249-412F-A169-1D356608015C}"/>
              </a:ext>
            </a:extLst>
          </p:cNvPr>
          <p:cNvSpPr>
            <a:spLocks noGrp="1"/>
          </p:cNvSpPr>
          <p:nvPr>
            <p:ph idx="1"/>
          </p:nvPr>
        </p:nvSpPr>
        <p:spPr>
          <a:xfrm>
            <a:off x="1899920" y="1778000"/>
            <a:ext cx="9523412" cy="3777622"/>
          </a:xfrm>
        </p:spPr>
        <p:txBody>
          <a:bodyPr/>
          <a:lstStyle/>
          <a:p>
            <a:pPr marL="0" indent="0">
              <a:buNone/>
            </a:pPr>
            <a:r>
              <a:rPr lang="en-US" sz="3200" b="1" dirty="0"/>
              <a:t>4. Integrity and Validation</a:t>
            </a:r>
          </a:p>
          <a:p>
            <a:r>
              <a:rPr lang="en-US" sz="2400" b="1" dirty="0"/>
              <a:t>Data Integrity</a:t>
            </a:r>
            <a:r>
              <a:rPr lang="en-US" sz="2400" dirty="0"/>
              <a:t>: The PCB holds important data, including the state of the CPU registers and memory information, which is vital for the process's execution.</a:t>
            </a:r>
          </a:p>
          <a:p>
            <a:r>
              <a:rPr lang="en-US" sz="2400" dirty="0"/>
              <a:t> The OS can implement checks on the PCB to ensure that this data has not been tampered with. For instance, </a:t>
            </a:r>
            <a:r>
              <a:rPr lang="en-US" sz="2400" b="1" dirty="0"/>
              <a:t>integrity checks</a:t>
            </a:r>
            <a:r>
              <a:rPr lang="en-US" sz="2400" dirty="0"/>
              <a:t> on PCB data can prevent unauthorized modifications from rogue or compromised processes.</a:t>
            </a:r>
          </a:p>
          <a:p>
            <a:endParaRPr lang="en-US" dirty="0"/>
          </a:p>
        </p:txBody>
      </p:sp>
    </p:spTree>
    <p:extLst>
      <p:ext uri="{BB962C8B-B14F-4D97-AF65-F5344CB8AC3E}">
        <p14:creationId xmlns:p14="http://schemas.microsoft.com/office/powerpoint/2010/main" val="4109037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3EF0-A7DF-431C-8E2F-FACC2A5A0589}"/>
              </a:ext>
            </a:extLst>
          </p:cNvPr>
          <p:cNvSpPr>
            <a:spLocks noGrp="1"/>
          </p:cNvSpPr>
          <p:nvPr>
            <p:ph type="title"/>
          </p:nvPr>
        </p:nvSpPr>
        <p:spPr>
          <a:xfrm>
            <a:off x="2592925" y="624110"/>
            <a:ext cx="8911687" cy="109293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292B2C3C-E8EF-4C2A-80FF-4074C0823382}"/>
              </a:ext>
            </a:extLst>
          </p:cNvPr>
          <p:cNvSpPr>
            <a:spLocks noGrp="1"/>
          </p:cNvSpPr>
          <p:nvPr>
            <p:ph idx="1"/>
          </p:nvPr>
        </p:nvSpPr>
        <p:spPr>
          <a:xfrm>
            <a:off x="1615440" y="1625600"/>
            <a:ext cx="9726612" cy="4419600"/>
          </a:xfrm>
        </p:spPr>
        <p:txBody>
          <a:bodyPr>
            <a:noAutofit/>
          </a:bodyPr>
          <a:lstStyle/>
          <a:p>
            <a:r>
              <a:rPr lang="en-US" sz="2800" b="1" dirty="0"/>
              <a:t>Context Switching Security</a:t>
            </a:r>
            <a:r>
              <a:rPr lang="en-US" sz="2800" dirty="0"/>
              <a:t>: When a context switch occurs (i.e., the OS switches between processes), the PCB is used to save the state of the current process and load the state of the next. Ensuring the integrity of this process is essential. </a:t>
            </a:r>
          </a:p>
          <a:p>
            <a:r>
              <a:rPr lang="en-US" sz="2800" dirty="0"/>
              <a:t>If a malicious process were able to alter the contents of the PCB during a context switch, it could lead to improper execution of other processes or compromise the security of the system.</a:t>
            </a:r>
          </a:p>
        </p:txBody>
      </p:sp>
    </p:spTree>
    <p:extLst>
      <p:ext uri="{BB962C8B-B14F-4D97-AF65-F5344CB8AC3E}">
        <p14:creationId xmlns:p14="http://schemas.microsoft.com/office/powerpoint/2010/main" val="1766977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2B102-830C-47D2-8431-941AA08DEB47}"/>
              </a:ext>
            </a:extLst>
          </p:cNvPr>
          <p:cNvSpPr>
            <a:spLocks noGrp="1"/>
          </p:cNvSpPr>
          <p:nvPr>
            <p:ph type="title"/>
          </p:nvPr>
        </p:nvSpPr>
        <p:spPr>
          <a:xfrm>
            <a:off x="2592925" y="624110"/>
            <a:ext cx="8911687" cy="92021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DB7C2015-BCF1-447F-A987-812746CC495D}"/>
              </a:ext>
            </a:extLst>
          </p:cNvPr>
          <p:cNvSpPr>
            <a:spLocks noGrp="1"/>
          </p:cNvSpPr>
          <p:nvPr>
            <p:ph idx="1"/>
          </p:nvPr>
        </p:nvSpPr>
        <p:spPr>
          <a:xfrm>
            <a:off x="1483360" y="1838960"/>
            <a:ext cx="10021252" cy="3777622"/>
          </a:xfrm>
        </p:spPr>
        <p:txBody>
          <a:bodyPr/>
          <a:lstStyle/>
          <a:p>
            <a:pPr marL="0" indent="0">
              <a:buNone/>
            </a:pPr>
            <a:r>
              <a:rPr lang="en-US" sz="3200" b="1" dirty="0"/>
              <a:t>5. Handling Threats (Malicious or Faulty Processes)</a:t>
            </a:r>
          </a:p>
          <a:p>
            <a:r>
              <a:rPr lang="en-US" sz="2400" b="1" dirty="0"/>
              <a:t>Prevention of Denial of Service (DoS)</a:t>
            </a:r>
            <a:r>
              <a:rPr lang="en-US" sz="2400" dirty="0"/>
              <a:t>: If a malicious process tries to monopolize system resources or perform actions like exhausting memory or CPU cycles, the OS can use the PCB to track resource utilization and enforce limits.</a:t>
            </a:r>
          </a:p>
          <a:p>
            <a:r>
              <a:rPr lang="en-US" sz="2400" dirty="0"/>
              <a:t> For example, the OS may throttle or suspend processes that exceed predefined resource usage limits, which helps prevent DoS attacks.</a:t>
            </a:r>
          </a:p>
          <a:p>
            <a:endParaRPr lang="en-US" dirty="0"/>
          </a:p>
        </p:txBody>
      </p:sp>
    </p:spTree>
    <p:extLst>
      <p:ext uri="{BB962C8B-B14F-4D97-AF65-F5344CB8AC3E}">
        <p14:creationId xmlns:p14="http://schemas.microsoft.com/office/powerpoint/2010/main" val="3601499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7ED66-E291-4DE9-AA82-834B740D16A2}"/>
              </a:ext>
            </a:extLst>
          </p:cNvPr>
          <p:cNvSpPr>
            <a:spLocks noGrp="1"/>
          </p:cNvSpPr>
          <p:nvPr>
            <p:ph type="title"/>
          </p:nvPr>
        </p:nvSpPr>
        <p:spPr>
          <a:xfrm>
            <a:off x="2592925" y="624110"/>
            <a:ext cx="8911687" cy="98117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781976A7-A5CC-4AD4-A2EF-B75D67D74D19}"/>
              </a:ext>
            </a:extLst>
          </p:cNvPr>
          <p:cNvSpPr>
            <a:spLocks noGrp="1"/>
          </p:cNvSpPr>
          <p:nvPr>
            <p:ph idx="1"/>
          </p:nvPr>
        </p:nvSpPr>
        <p:spPr>
          <a:xfrm>
            <a:off x="1625600" y="1879600"/>
            <a:ext cx="9879012" cy="4074160"/>
          </a:xfrm>
        </p:spPr>
        <p:txBody>
          <a:bodyPr>
            <a:noAutofit/>
          </a:bodyPr>
          <a:lstStyle/>
          <a:p>
            <a:r>
              <a:rPr lang="en-US" sz="2800" b="1" dirty="0"/>
              <a:t>Malware Detection</a:t>
            </a:r>
            <a:r>
              <a:rPr lang="en-US" sz="2800" dirty="0"/>
              <a:t>: By monitoring changes in the PCB, such as unusual changes in program counter values or suspicious system calls, the OS can detect signs of malware. </a:t>
            </a:r>
          </a:p>
          <a:p>
            <a:r>
              <a:rPr lang="en-US" sz="2800" dirty="0"/>
              <a:t>For example, if a process repeatedly attempts to access restricted areas of memory or make unauthorized system calls, the OS can flag such behavior as potentially malicious and terminate the process.</a:t>
            </a:r>
          </a:p>
        </p:txBody>
      </p:sp>
    </p:spTree>
    <p:extLst>
      <p:ext uri="{BB962C8B-B14F-4D97-AF65-F5344CB8AC3E}">
        <p14:creationId xmlns:p14="http://schemas.microsoft.com/office/powerpoint/2010/main" val="4203151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0DF3E-64D2-44A4-84D1-D58266916B38}"/>
              </a:ext>
            </a:extLst>
          </p:cNvPr>
          <p:cNvSpPr>
            <a:spLocks noGrp="1"/>
          </p:cNvSpPr>
          <p:nvPr>
            <p:ph type="title"/>
          </p:nvPr>
        </p:nvSpPr>
        <p:spPr>
          <a:xfrm>
            <a:off x="2592925" y="624110"/>
            <a:ext cx="8911687" cy="103197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A7531F6D-E6B2-4DA7-8EDA-E7999F08E937}"/>
              </a:ext>
            </a:extLst>
          </p:cNvPr>
          <p:cNvSpPr>
            <a:spLocks noGrp="1"/>
          </p:cNvSpPr>
          <p:nvPr>
            <p:ph idx="1"/>
          </p:nvPr>
        </p:nvSpPr>
        <p:spPr>
          <a:xfrm>
            <a:off x="1838960" y="1818640"/>
            <a:ext cx="9401492" cy="3777622"/>
          </a:xfrm>
        </p:spPr>
        <p:txBody>
          <a:bodyPr>
            <a:normAutofit lnSpcReduction="10000"/>
          </a:bodyPr>
          <a:lstStyle/>
          <a:p>
            <a:pPr marL="0" indent="0">
              <a:buNone/>
            </a:pPr>
            <a:r>
              <a:rPr lang="en-US" sz="3200" b="1" dirty="0"/>
              <a:t>6. Secure Multi-tasking and Isolation</a:t>
            </a:r>
          </a:p>
          <a:p>
            <a:r>
              <a:rPr lang="en-US" sz="2400" b="1" dirty="0"/>
              <a:t>Segregation of Process States</a:t>
            </a:r>
            <a:r>
              <a:rPr lang="en-US" sz="2400" dirty="0"/>
              <a:t>: The PCB keeps track of different states of the process (e.g., </a:t>
            </a:r>
            <a:r>
              <a:rPr lang="en-US" sz="2400" b="1" dirty="0"/>
              <a:t>running</a:t>
            </a:r>
            <a:r>
              <a:rPr lang="en-US" sz="2400" dirty="0"/>
              <a:t>, </a:t>
            </a:r>
            <a:r>
              <a:rPr lang="en-US" sz="2400" b="1" dirty="0"/>
              <a:t>ready</a:t>
            </a:r>
            <a:r>
              <a:rPr lang="en-US" sz="2400" dirty="0"/>
              <a:t>, </a:t>
            </a:r>
            <a:r>
              <a:rPr lang="en-US" sz="2400" b="1" dirty="0"/>
              <a:t>blocked</a:t>
            </a:r>
            <a:r>
              <a:rPr lang="en-US" sz="2400" dirty="0"/>
              <a:t>). This allows the OS to segregate processes into secure environments, ensuring that processes that are in different states of execution cannot interfere with each other. This is particularly important in </a:t>
            </a:r>
            <a:r>
              <a:rPr lang="en-US" sz="2400" b="1" dirty="0"/>
              <a:t>multitasking systems</a:t>
            </a:r>
            <a:r>
              <a:rPr lang="en-US" sz="2400" dirty="0"/>
              <a:t> where multiple processes run concurrently, ensuring that one compromised or faulty process doesn’t affect the others.</a:t>
            </a:r>
          </a:p>
          <a:p>
            <a:endParaRPr lang="en-US" dirty="0"/>
          </a:p>
        </p:txBody>
      </p:sp>
    </p:spTree>
    <p:extLst>
      <p:ext uri="{BB962C8B-B14F-4D97-AF65-F5344CB8AC3E}">
        <p14:creationId xmlns:p14="http://schemas.microsoft.com/office/powerpoint/2010/main" val="3742156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C235-0D65-46E7-B669-4C7001F585D6}"/>
              </a:ext>
            </a:extLst>
          </p:cNvPr>
          <p:cNvSpPr>
            <a:spLocks noGrp="1"/>
          </p:cNvSpPr>
          <p:nvPr>
            <p:ph type="title"/>
          </p:nvPr>
        </p:nvSpPr>
        <p:spPr>
          <a:xfrm>
            <a:off x="2592925" y="624110"/>
            <a:ext cx="8911687" cy="87957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901B5C5B-B0DD-4D44-BCFC-4FB2869E5A07}"/>
              </a:ext>
            </a:extLst>
          </p:cNvPr>
          <p:cNvSpPr>
            <a:spLocks noGrp="1"/>
          </p:cNvSpPr>
          <p:nvPr>
            <p:ph idx="1"/>
          </p:nvPr>
        </p:nvSpPr>
        <p:spPr>
          <a:xfrm>
            <a:off x="1391920" y="1498600"/>
            <a:ext cx="9408160" cy="4653280"/>
          </a:xfrm>
        </p:spPr>
        <p:txBody>
          <a:bodyPr>
            <a:noAutofit/>
          </a:bodyPr>
          <a:lstStyle/>
          <a:p>
            <a:r>
              <a:rPr lang="en-US" sz="2800" b="1" dirty="0"/>
              <a:t>Controlled Execution</a:t>
            </a:r>
            <a:r>
              <a:rPr lang="en-US" sz="2800" dirty="0"/>
              <a:t>: By maintaining the </a:t>
            </a:r>
            <a:r>
              <a:rPr lang="en-US" sz="2800" b="1" dirty="0"/>
              <a:t>program counter</a:t>
            </a:r>
            <a:r>
              <a:rPr lang="en-US" sz="2800" dirty="0"/>
              <a:t>, </a:t>
            </a:r>
            <a:r>
              <a:rPr lang="en-US" sz="2800" b="1" dirty="0"/>
              <a:t>CPU registers</a:t>
            </a:r>
            <a:r>
              <a:rPr lang="en-US" sz="2800" dirty="0"/>
              <a:t>, and other critical information in the PCB, the OS can manage the flow of execution safely. </a:t>
            </a:r>
          </a:p>
          <a:p>
            <a:r>
              <a:rPr lang="en-US" sz="2800" dirty="0"/>
              <a:t>When switching between processes, the OS ensures that execution continues from the exact point the process left off. </a:t>
            </a:r>
          </a:p>
          <a:p>
            <a:r>
              <a:rPr lang="en-US" sz="2800" dirty="0"/>
              <a:t>This controlled execution prevents the possibility of untrusted processes hijacking system execution flow.</a:t>
            </a:r>
          </a:p>
        </p:txBody>
      </p:sp>
    </p:spTree>
    <p:extLst>
      <p:ext uri="{BB962C8B-B14F-4D97-AF65-F5344CB8AC3E}">
        <p14:creationId xmlns:p14="http://schemas.microsoft.com/office/powerpoint/2010/main" val="3092507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0BFC-70E5-4B74-9667-BD50359CA589}"/>
              </a:ext>
            </a:extLst>
          </p:cNvPr>
          <p:cNvSpPr>
            <a:spLocks noGrp="1"/>
          </p:cNvSpPr>
          <p:nvPr>
            <p:ph type="title"/>
          </p:nvPr>
        </p:nvSpPr>
        <p:spPr/>
        <p:txBody>
          <a:bodyPr>
            <a:normAutofit fontScale="90000"/>
          </a:bodyPr>
          <a:lstStyle/>
          <a:p>
            <a:r>
              <a:rPr lang="en-US" b="1" dirty="0"/>
              <a:t>Summary of the Role of PCB in Operating System Security</a:t>
            </a:r>
            <a:br>
              <a:rPr lang="en-US" b="1" dirty="0"/>
            </a:br>
            <a:endParaRPr lang="en-US" dirty="0"/>
          </a:p>
        </p:txBody>
      </p:sp>
      <p:sp>
        <p:nvSpPr>
          <p:cNvPr id="3" name="Content Placeholder 2">
            <a:extLst>
              <a:ext uri="{FF2B5EF4-FFF2-40B4-BE49-F238E27FC236}">
                <a16:creationId xmlns:a16="http://schemas.microsoft.com/office/drawing/2014/main" id="{3DE666C5-8BF5-49B8-A401-A70197C49303}"/>
              </a:ext>
            </a:extLst>
          </p:cNvPr>
          <p:cNvSpPr>
            <a:spLocks noGrp="1"/>
          </p:cNvSpPr>
          <p:nvPr>
            <p:ph idx="1"/>
          </p:nvPr>
        </p:nvSpPr>
        <p:spPr>
          <a:xfrm>
            <a:off x="2589212" y="2032000"/>
            <a:ext cx="8915400" cy="3879222"/>
          </a:xfrm>
        </p:spPr>
        <p:txBody>
          <a:bodyPr/>
          <a:lstStyle/>
          <a:p>
            <a:r>
              <a:rPr lang="en-US" sz="2400" b="1" dirty="0"/>
              <a:t>Process Isolation</a:t>
            </a:r>
            <a:r>
              <a:rPr lang="en-US" sz="2400" dirty="0"/>
              <a:t>: The PCB helps enforce process isolation, ensuring no unauthorized access to a process's memory and context.</a:t>
            </a:r>
          </a:p>
          <a:p>
            <a:r>
              <a:rPr lang="en-US" sz="2400" b="1" dirty="0"/>
              <a:t>Privilege Management</a:t>
            </a:r>
            <a:r>
              <a:rPr lang="en-US" sz="2400" dirty="0"/>
              <a:t>: By tracking the execution mode and user permissions, the PCB enforces user-mode and kernel-mode security boundaries.</a:t>
            </a:r>
          </a:p>
          <a:p>
            <a:r>
              <a:rPr lang="en-US" sz="2400" b="1" dirty="0"/>
              <a:t>Access Control</a:t>
            </a:r>
            <a:r>
              <a:rPr lang="en-US" sz="2400" dirty="0"/>
              <a:t>: Contains user and group identifiers, ensuring that processes can only access resources they are authorized to use.</a:t>
            </a:r>
          </a:p>
          <a:p>
            <a:endParaRPr lang="en-US" dirty="0"/>
          </a:p>
        </p:txBody>
      </p:sp>
    </p:spTree>
    <p:extLst>
      <p:ext uri="{BB962C8B-B14F-4D97-AF65-F5344CB8AC3E}">
        <p14:creationId xmlns:p14="http://schemas.microsoft.com/office/powerpoint/2010/main" val="1003484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59D2-5EDC-440C-9EBF-ADDB4949AFA4}"/>
              </a:ext>
            </a:extLst>
          </p:cNvPr>
          <p:cNvSpPr>
            <a:spLocks noGrp="1"/>
          </p:cNvSpPr>
          <p:nvPr>
            <p:ph type="title"/>
          </p:nvPr>
        </p:nvSpPr>
        <p:spPr>
          <a:xfrm>
            <a:off x="2592925" y="624110"/>
            <a:ext cx="8911687" cy="981170"/>
          </a:xfrm>
        </p:spPr>
        <p:txBody>
          <a:bodyPr/>
          <a:lstStyle/>
          <a:p>
            <a:r>
              <a:rPr lang="en-US" dirty="0"/>
              <a:t>Cont..</a:t>
            </a:r>
          </a:p>
        </p:txBody>
      </p:sp>
      <p:sp>
        <p:nvSpPr>
          <p:cNvPr id="3" name="Content Placeholder 2">
            <a:extLst>
              <a:ext uri="{FF2B5EF4-FFF2-40B4-BE49-F238E27FC236}">
                <a16:creationId xmlns:a16="http://schemas.microsoft.com/office/drawing/2014/main" id="{9C735C7C-8C75-480E-B66E-81792BC8902C}"/>
              </a:ext>
            </a:extLst>
          </p:cNvPr>
          <p:cNvSpPr>
            <a:spLocks noGrp="1"/>
          </p:cNvSpPr>
          <p:nvPr>
            <p:ph idx="1"/>
          </p:nvPr>
        </p:nvSpPr>
        <p:spPr>
          <a:xfrm>
            <a:off x="2487612" y="1788160"/>
            <a:ext cx="8915400" cy="3777622"/>
          </a:xfrm>
        </p:spPr>
        <p:txBody>
          <a:bodyPr>
            <a:normAutofit/>
          </a:bodyPr>
          <a:lstStyle/>
          <a:p>
            <a:r>
              <a:rPr lang="en-US" sz="2400" b="1" dirty="0"/>
              <a:t>Audit and Monitoring: </a:t>
            </a:r>
            <a:r>
              <a:rPr lang="en-US" sz="2400" dirty="0"/>
              <a:t>The PCB enables tracking and auditing of process activities, helping to identify security breaches.</a:t>
            </a:r>
          </a:p>
          <a:p>
            <a:r>
              <a:rPr lang="en-US" sz="2400" b="1" dirty="0"/>
              <a:t>Integrity and Validation: </a:t>
            </a:r>
            <a:r>
              <a:rPr lang="en-US" sz="2400" dirty="0"/>
              <a:t>Ensures the integrity of process data, preventing malicious tampering during context switches. </a:t>
            </a:r>
          </a:p>
          <a:p>
            <a:r>
              <a:rPr lang="en-US" sz="2400" b="1" dirty="0"/>
              <a:t>Malware and Fault Detection: </a:t>
            </a:r>
            <a:r>
              <a:rPr lang="en-US" sz="2400" dirty="0"/>
              <a:t>Helps in detecting and preventing malicious activity or resource abuse by monitoring process behavior.</a:t>
            </a:r>
          </a:p>
        </p:txBody>
      </p:sp>
    </p:spTree>
    <p:extLst>
      <p:ext uri="{BB962C8B-B14F-4D97-AF65-F5344CB8AC3E}">
        <p14:creationId xmlns:p14="http://schemas.microsoft.com/office/powerpoint/2010/main" val="2065933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3F6D4-0F03-41D1-B23E-231C36E6ECD9}"/>
              </a:ext>
            </a:extLst>
          </p:cNvPr>
          <p:cNvSpPr>
            <a:spLocks noGrp="1"/>
          </p:cNvSpPr>
          <p:nvPr>
            <p:ph type="title"/>
          </p:nvPr>
        </p:nvSpPr>
        <p:spPr>
          <a:xfrm>
            <a:off x="2592925" y="624110"/>
            <a:ext cx="8911687" cy="960850"/>
          </a:xfrm>
        </p:spPr>
        <p:txBody>
          <a:bodyPr/>
          <a:lstStyle/>
          <a:p>
            <a:r>
              <a:rPr lang="en-US" dirty="0"/>
              <a:t>Conclusion </a:t>
            </a:r>
          </a:p>
        </p:txBody>
      </p:sp>
      <p:sp>
        <p:nvSpPr>
          <p:cNvPr id="3" name="Content Placeholder 2">
            <a:extLst>
              <a:ext uri="{FF2B5EF4-FFF2-40B4-BE49-F238E27FC236}">
                <a16:creationId xmlns:a16="http://schemas.microsoft.com/office/drawing/2014/main" id="{75C39277-7A55-4883-86C3-050F69CD41FB}"/>
              </a:ext>
            </a:extLst>
          </p:cNvPr>
          <p:cNvSpPr>
            <a:spLocks noGrp="1"/>
          </p:cNvSpPr>
          <p:nvPr>
            <p:ph idx="1"/>
          </p:nvPr>
        </p:nvSpPr>
        <p:spPr>
          <a:xfrm>
            <a:off x="2345372" y="1818640"/>
            <a:ext cx="8915400" cy="3777622"/>
          </a:xfrm>
        </p:spPr>
        <p:txBody>
          <a:bodyPr>
            <a:normAutofit/>
          </a:bodyPr>
          <a:lstStyle/>
          <a:p>
            <a:r>
              <a:rPr lang="en-US" sz="2800" dirty="0"/>
              <a:t>Overall, the </a:t>
            </a:r>
            <a:r>
              <a:rPr lang="en-US" sz="2800" b="1" dirty="0"/>
              <a:t>Process Control Block (PCB)</a:t>
            </a:r>
            <a:r>
              <a:rPr lang="en-US" sz="2800" dirty="0"/>
              <a:t> is a cornerstone of operating system security, helping enforce a secure, stable, and protected environment for running processes.</a:t>
            </a:r>
          </a:p>
          <a:p>
            <a:r>
              <a:rPr lang="en-US" sz="2800" dirty="0"/>
              <a:t> By tracking critical execution details and resource utilization, it enables the OS to manage system resources effectively while maintaining system integrity.</a:t>
            </a:r>
          </a:p>
        </p:txBody>
      </p:sp>
    </p:spTree>
    <p:extLst>
      <p:ext uri="{BB962C8B-B14F-4D97-AF65-F5344CB8AC3E}">
        <p14:creationId xmlns:p14="http://schemas.microsoft.com/office/powerpoint/2010/main" val="322977342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107</TotalTime>
  <Words>1295</Words>
  <Application>Microsoft Office PowerPoint</Application>
  <PresentationFormat>Widescreen</PresentationFormat>
  <Paragraphs>70</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Wisp</vt:lpstr>
      <vt:lpstr>PROCESS CONTOL BLOCK</vt:lpstr>
      <vt:lpstr>INTRODUCTION</vt:lpstr>
      <vt:lpstr>Key components of a PCB:</vt:lpstr>
      <vt:lpstr>Cont..</vt:lpstr>
      <vt:lpstr>Cont..</vt:lpstr>
      <vt:lpstr>HOW THE PCB TIED TO SECURITY: </vt:lpstr>
      <vt:lpstr>Cont..</vt:lpstr>
      <vt:lpstr>Cont..</vt:lpstr>
      <vt:lpstr>Cont..</vt:lpstr>
      <vt:lpstr>Cont..</vt:lpstr>
      <vt:lpstr>Cont..</vt:lpstr>
      <vt:lpstr>Cont..</vt:lpstr>
      <vt:lpstr>Cont..</vt:lpstr>
      <vt:lpstr>Cont..</vt:lpstr>
      <vt:lpstr>Cont..</vt:lpstr>
      <vt:lpstr>Cont..</vt:lpstr>
      <vt:lpstr>Cont..</vt:lpstr>
      <vt:lpstr>Summary of the Role of PCB in Operating System Security </vt:lpstr>
      <vt:lpstr>Cont..</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CONTOL BLOCK</dc:title>
  <dc:creator>HP</dc:creator>
  <cp:lastModifiedBy>HP</cp:lastModifiedBy>
  <cp:revision>16</cp:revision>
  <dcterms:created xsi:type="dcterms:W3CDTF">2025-01-07T06:56:11Z</dcterms:created>
  <dcterms:modified xsi:type="dcterms:W3CDTF">2025-01-07T08:43:17Z</dcterms:modified>
</cp:coreProperties>
</file>