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53" r:id="rId3"/>
  </p:sldMasterIdLst>
  <p:notesMasterIdLst>
    <p:notesMasterId r:id="rId22"/>
  </p:notesMasterIdLst>
  <p:sldIdLst>
    <p:sldId id="256" r:id="rId4"/>
    <p:sldId id="337" r:id="rId5"/>
    <p:sldId id="353" r:id="rId6"/>
    <p:sldId id="354" r:id="rId7"/>
    <p:sldId id="340" r:id="rId8"/>
    <p:sldId id="355" r:id="rId9"/>
    <p:sldId id="356" r:id="rId10"/>
    <p:sldId id="357" r:id="rId11"/>
    <p:sldId id="358" r:id="rId12"/>
    <p:sldId id="359" r:id="rId13"/>
    <p:sldId id="360" r:id="rId14"/>
    <p:sldId id="361" r:id="rId15"/>
    <p:sldId id="362" r:id="rId16"/>
    <p:sldId id="363" r:id="rId17"/>
    <p:sldId id="364" r:id="rId18"/>
    <p:sldId id="365" r:id="rId19"/>
    <p:sldId id="366" r:id="rId20"/>
    <p:sldId id="269" r:id="rId21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89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7696"/>
    <a:srgbClr val="4BACC6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819" autoAdjust="0"/>
  </p:normalViewPr>
  <p:slideViewPr>
    <p:cSldViewPr>
      <p:cViewPr>
        <p:scale>
          <a:sx n="90" d="100"/>
          <a:sy n="90" d="100"/>
        </p:scale>
        <p:origin x="-816" y="-204"/>
      </p:cViewPr>
      <p:guideLst>
        <p:guide orient="horz" pos="189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77A67B-CED2-4141-BC3F-21BA1BD1A40A}" type="datetimeFigureOut">
              <a:rPr lang="en-US" smtClean="0"/>
              <a:t>11/13/2022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2A7354-2575-471D-BA73-5476801D6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801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0" y="3003798"/>
            <a:ext cx="4356124" cy="1095361"/>
          </a:xfrm>
          <a:prstGeom prst="rect">
            <a:avLst/>
          </a:prstGeom>
        </p:spPr>
        <p:txBody>
          <a:bodyPr anchor="ctr"/>
          <a:lstStyle>
            <a:lvl1pPr marL="0" indent="0" algn="r">
              <a:lnSpc>
                <a:spcPct val="80000"/>
              </a:lnSpc>
              <a:buNone/>
              <a:defRPr sz="3600" b="0" baseline="0">
                <a:solidFill>
                  <a:schemeClr val="accent1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>
                <a:ea typeface="맑은 고딕" pitchFamily="50" charset="-127"/>
              </a:rPr>
              <a:t>FREE </a:t>
            </a:r>
          </a:p>
          <a:p>
            <a:r>
              <a:rPr lang="en-US" altLang="ko-KR" dirty="0">
                <a:ea typeface="맑은 고딕" pitchFamily="50" charset="-127"/>
              </a:rPr>
              <a:t>PPT TEMPLATES</a:t>
            </a:r>
            <a:endParaRPr lang="en-US" altLang="ko-KR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571852" y="4068678"/>
            <a:ext cx="4356124" cy="504056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1400" b="0" baseline="0">
                <a:solidFill>
                  <a:schemeClr val="accent1"/>
                </a:solidFill>
                <a:latin typeface="+mn-lt"/>
                <a:cs typeface="Arial" pitchFamily="34" charset="0"/>
              </a:defRPr>
            </a:lvl1pPr>
          </a:lstStyle>
          <a:p>
            <a:pPr>
              <a:spcBef>
                <a:spcPts val="0"/>
              </a:spcBef>
              <a:defRPr/>
            </a:pPr>
            <a:r>
              <a:rPr lang="en-US" altLang="ko-KR" b="1" dirty="0"/>
              <a:t>INSERT THE TITLE </a:t>
            </a:r>
          </a:p>
          <a:p>
            <a:pPr>
              <a:spcBef>
                <a:spcPts val="0"/>
              </a:spcBef>
              <a:defRPr/>
            </a:pPr>
            <a:r>
              <a:rPr lang="en-US" altLang="ko-KR" b="1" dirty="0"/>
              <a:t>OF YOUR PRESENTATION HERE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162736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 userDrawn="1"/>
        </p:nvSpPr>
        <p:spPr>
          <a:xfrm>
            <a:off x="2663788" y="661442"/>
            <a:ext cx="3816424" cy="3816424"/>
          </a:xfrm>
          <a:prstGeom prst="ellipse">
            <a:avLst/>
          </a:prstGeom>
          <a:solidFill>
            <a:schemeClr val="accent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663788" y="2124462"/>
            <a:ext cx="3816424" cy="5760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663640" y="2715766"/>
            <a:ext cx="3816424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922477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5712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3563888" y="0"/>
            <a:ext cx="5580112" cy="5143500"/>
          </a:xfrm>
          <a:prstGeom prst="rect">
            <a:avLst/>
          </a:prstGeom>
          <a:solidFill>
            <a:schemeClr val="accent2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851920" y="123478"/>
            <a:ext cx="529208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851920" y="699542"/>
            <a:ext cx="529208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177559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3564000" y="0"/>
            <a:ext cx="5580000" cy="51435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851920" y="123478"/>
            <a:ext cx="529208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851920" y="699542"/>
            <a:ext cx="529208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238885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301778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9144000" cy="11315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lt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12904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11315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lt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848960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1131590"/>
          </a:xfrm>
          <a:prstGeom prst="rect">
            <a:avLst/>
          </a:prstGeom>
          <a:solidFill>
            <a:srgbClr val="027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lt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665735" y="1400779"/>
            <a:ext cx="1620000" cy="1728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812316" y="1400779"/>
            <a:ext cx="1620000" cy="1728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3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19154" y="3075880"/>
            <a:ext cx="1620000" cy="1728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3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6958897" y="3075880"/>
            <a:ext cx="1620000" cy="1728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519154" y="1529144"/>
            <a:ext cx="1964614" cy="147127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6588224" y="1528537"/>
            <a:ext cx="1964614" cy="1471270"/>
          </a:xfrm>
          <a:prstGeom prst="rect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2321121" y="3204245"/>
            <a:ext cx="1964614" cy="1471270"/>
          </a:xfrm>
          <a:prstGeom prst="rect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4812316" y="3204245"/>
            <a:ext cx="1964614" cy="147127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412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75856" y="181632"/>
            <a:ext cx="5868144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275856" y="757696"/>
            <a:ext cx="5868144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41112" y="220184"/>
            <a:ext cx="162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241112" y="1800221"/>
            <a:ext cx="162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238842" y="3380258"/>
            <a:ext cx="162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1932052" y="1800221"/>
            <a:ext cx="162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1932052" y="3380258"/>
            <a:ext cx="162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3625263" y="3380258"/>
            <a:ext cx="162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15967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528392" y="0"/>
            <a:ext cx="2123728" cy="32198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7020272" y="1923678"/>
            <a:ext cx="2123728" cy="32198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912538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and Contents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23528" y="267494"/>
            <a:ext cx="5328592" cy="28803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184858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2987824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u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3078088" y="0"/>
            <a:ext cx="2987824" cy="17796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u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6156176" y="0"/>
            <a:ext cx="2987824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u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3077912" y="1851670"/>
            <a:ext cx="2988000" cy="329183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81836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2123728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7020272" y="0"/>
            <a:ext cx="2123728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4909600" y="0"/>
            <a:ext cx="2123728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276561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181632"/>
            <a:ext cx="8820472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771800" y="904998"/>
            <a:ext cx="6372200" cy="2088000"/>
          </a:xfrm>
          <a:custGeom>
            <a:avLst/>
            <a:gdLst>
              <a:gd name="connsiteX0" fmla="*/ 0 w 5328592"/>
              <a:gd name="connsiteY0" fmla="*/ 0 h 2088000"/>
              <a:gd name="connsiteX1" fmla="*/ 5328592 w 5328592"/>
              <a:gd name="connsiteY1" fmla="*/ 0 h 2088000"/>
              <a:gd name="connsiteX2" fmla="*/ 5328592 w 5328592"/>
              <a:gd name="connsiteY2" fmla="*/ 2088000 h 2088000"/>
              <a:gd name="connsiteX3" fmla="*/ 0 w 5328592"/>
              <a:gd name="connsiteY3" fmla="*/ 2088000 h 2088000"/>
              <a:gd name="connsiteX4" fmla="*/ 0 w 5328592"/>
              <a:gd name="connsiteY4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41531" h="2088000">
                <a:moveTo>
                  <a:pt x="612939" y="0"/>
                </a:moveTo>
                <a:lnTo>
                  <a:pt x="5941531" y="0"/>
                </a:lnTo>
                <a:lnTo>
                  <a:pt x="5941531" y="2088000"/>
                </a:lnTo>
                <a:lnTo>
                  <a:pt x="612939" y="2088000"/>
                </a:lnTo>
                <a:cubicBezTo>
                  <a:pt x="376904" y="1710967"/>
                  <a:pt x="256723" y="1511850"/>
                  <a:pt x="0" y="1047929"/>
                </a:cubicBezTo>
                <a:lnTo>
                  <a:pt x="61293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2771801" y="3055500"/>
            <a:ext cx="6372200" cy="2088000"/>
          </a:xfrm>
          <a:custGeom>
            <a:avLst/>
            <a:gdLst>
              <a:gd name="connsiteX0" fmla="*/ 0 w 5328592"/>
              <a:gd name="connsiteY0" fmla="*/ 0 h 2088000"/>
              <a:gd name="connsiteX1" fmla="*/ 5328592 w 5328592"/>
              <a:gd name="connsiteY1" fmla="*/ 0 h 2088000"/>
              <a:gd name="connsiteX2" fmla="*/ 5328592 w 5328592"/>
              <a:gd name="connsiteY2" fmla="*/ 2088000 h 2088000"/>
              <a:gd name="connsiteX3" fmla="*/ 0 w 5328592"/>
              <a:gd name="connsiteY3" fmla="*/ 2088000 h 2088000"/>
              <a:gd name="connsiteX4" fmla="*/ 0 w 5328592"/>
              <a:gd name="connsiteY4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41531" h="2088000">
                <a:moveTo>
                  <a:pt x="612939" y="0"/>
                </a:moveTo>
                <a:lnTo>
                  <a:pt x="5941531" y="0"/>
                </a:lnTo>
                <a:lnTo>
                  <a:pt x="5941531" y="2088000"/>
                </a:lnTo>
                <a:lnTo>
                  <a:pt x="612939" y="2088000"/>
                </a:lnTo>
                <a:cubicBezTo>
                  <a:pt x="376904" y="1710967"/>
                  <a:pt x="256723" y="1511850"/>
                  <a:pt x="0" y="1047929"/>
                </a:cubicBezTo>
                <a:lnTo>
                  <a:pt x="61293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517155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572000" cy="1713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0" y="3429900"/>
            <a:ext cx="4572000" cy="1713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4572000" y="1721906"/>
            <a:ext cx="4572000" cy="1713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210251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s and Contents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5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066" y="1327227"/>
            <a:ext cx="3168352" cy="3836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022914" y="1463545"/>
            <a:ext cx="1827251" cy="28225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780176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2787774"/>
            <a:ext cx="9144000" cy="235572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12" name="Picture 2" descr="D:\Fullppt\005-PNG이미지\노트북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095375"/>
            <a:ext cx="6011911" cy="3057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283453" y="1491630"/>
            <a:ext cx="2834003" cy="211421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366597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17699830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354008" y="1131589"/>
            <a:ext cx="2849840" cy="3649171"/>
          </a:xfrm>
          <a:prstGeom prst="roundRect">
            <a:avLst>
              <a:gd name="adj" fmla="val 396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Rounded Rectangle 16"/>
          <p:cNvSpPr/>
          <p:nvPr userDrawn="1"/>
        </p:nvSpPr>
        <p:spPr>
          <a:xfrm>
            <a:off x="531932" y="1347500"/>
            <a:ext cx="108520" cy="3240473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2592642" y="1238201"/>
            <a:ext cx="502331" cy="50233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1822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355976" y="2067694"/>
            <a:ext cx="4788024" cy="11521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0" y="2188850"/>
            <a:ext cx="457200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0" y="2764914"/>
            <a:ext cx="457200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738235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6683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7555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52" r:id="rId5"/>
    <p:sldLayoutId id="2147483674" r:id="rId6"/>
    <p:sldLayoutId id="2147483673" r:id="rId7"/>
    <p:sldLayoutId id="2147483655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2" r:id="rId16"/>
    <p:sldLayoutId id="2147483675" r:id="rId17"/>
    <p:sldLayoutId id="2147483656" r:id="rId18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4710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salim.diwani@udom.ac.tz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609283" y="1034198"/>
            <a:ext cx="4356124" cy="2175481"/>
          </a:xfrm>
        </p:spPr>
        <p:txBody>
          <a:bodyPr/>
          <a:lstStyle/>
          <a:p>
            <a:r>
              <a:rPr lang="en-US" altLang="ko-KR" sz="2800" b="1" dirty="0" smtClean="0">
                <a:ea typeface="맑은 고딕" pitchFamily="50" charset="-127"/>
              </a:rPr>
              <a:t>INTRODUCTION TO PYTHON PROGRAMMING </a:t>
            </a:r>
            <a:endParaRPr lang="en-US" altLang="ko-KR" sz="2800" b="1" dirty="0">
              <a:ea typeface="맑은 고딕" pitchFamily="50" charset="-127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en-GB" altLang="ko-KR" dirty="0" smtClean="0"/>
              <a:t>SALIM AMOUR DIWANI</a:t>
            </a:r>
            <a:endParaRPr lang="en-US" altLang="ko-KR" dirty="0"/>
          </a:p>
          <a:p>
            <a:pPr>
              <a:spcBef>
                <a:spcPts val="0"/>
              </a:spcBef>
              <a:defRPr/>
            </a:pPr>
            <a:r>
              <a:rPr lang="en-US" altLang="ko-KR" dirty="0">
                <a:hlinkClick r:id="rId2"/>
              </a:rPr>
              <a:t>s</a:t>
            </a:r>
            <a:r>
              <a:rPr lang="en-US" altLang="ko-KR" dirty="0" smtClean="0">
                <a:hlinkClick r:id="rId2"/>
              </a:rPr>
              <a:t>alim.diwani@udom.ac.tz</a:t>
            </a:r>
            <a:endParaRPr lang="en-US" altLang="ko-KR" dirty="0"/>
          </a:p>
          <a:p>
            <a:pPr>
              <a:spcBef>
                <a:spcPts val="0"/>
              </a:spcBef>
              <a:defRPr/>
            </a:pPr>
            <a:r>
              <a:rPr lang="en-US" altLang="ko-KR" dirty="0" smtClean="0"/>
              <a:t> 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971841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041258" cy="357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800" dirty="0"/>
              <a:t>The single most important skill for a computer </a:t>
            </a:r>
            <a:r>
              <a:rPr lang="en-GB" sz="2800" dirty="0" smtClean="0"/>
              <a:t>scientist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800" dirty="0" smtClean="0"/>
              <a:t> </a:t>
            </a:r>
            <a:r>
              <a:rPr lang="en-GB" sz="2800" dirty="0"/>
              <a:t>is </a:t>
            </a:r>
            <a:r>
              <a:rPr lang="en-GB" sz="2800" b="1" dirty="0"/>
              <a:t>problem solving</a:t>
            </a:r>
            <a:r>
              <a:rPr lang="en-GB" sz="2800" dirty="0"/>
              <a:t>. Problem solving means the </a:t>
            </a:r>
            <a:r>
              <a:rPr lang="en-GB" sz="2800" dirty="0" smtClean="0"/>
              <a:t>ability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800" dirty="0" smtClean="0"/>
              <a:t> </a:t>
            </a:r>
            <a:r>
              <a:rPr lang="en-GB" sz="2800" dirty="0"/>
              <a:t>to formulate problems, think creatively about solutions</a:t>
            </a:r>
            <a:r>
              <a:rPr lang="en-GB" sz="2800" dirty="0" smtClean="0"/>
              <a:t>,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800" dirty="0" smtClean="0"/>
              <a:t> </a:t>
            </a:r>
            <a:r>
              <a:rPr lang="en-GB" sz="2800" dirty="0"/>
              <a:t>and express a solution clearly and accurately</a:t>
            </a:r>
            <a:r>
              <a:rPr lang="en-GB" sz="2800" dirty="0" smtClean="0"/>
              <a:t>.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800" dirty="0" smtClean="0"/>
              <a:t> </a:t>
            </a:r>
            <a:r>
              <a:rPr lang="en-GB" sz="2800" dirty="0"/>
              <a:t>As it turns out, the process of learning to program is </a:t>
            </a:r>
            <a:r>
              <a:rPr lang="en-GB" sz="2800" dirty="0" smtClean="0"/>
              <a:t>an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800" dirty="0" smtClean="0"/>
              <a:t> </a:t>
            </a:r>
            <a:r>
              <a:rPr lang="en-GB" sz="2800" dirty="0"/>
              <a:t>excellent opportunity to practice problem solving skills. </a:t>
            </a:r>
            <a:endParaRPr lang="en-GB" sz="28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US" dirty="0" smtClean="0"/>
              <a:t>Problem Solving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63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353843" cy="30623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800" dirty="0"/>
              <a:t>If problem solving is a central part of computer science, </a:t>
            </a:r>
            <a:endParaRPr lang="en-GB" sz="28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800" dirty="0" smtClean="0"/>
              <a:t>then </a:t>
            </a:r>
            <a:r>
              <a:rPr lang="en-GB" sz="2800" dirty="0"/>
              <a:t>the solutions that you create through the problem </a:t>
            </a:r>
            <a:endParaRPr lang="en-GB" sz="28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800" dirty="0" smtClean="0"/>
              <a:t>solving </a:t>
            </a:r>
            <a:r>
              <a:rPr lang="en-GB" sz="2800" dirty="0"/>
              <a:t>process are also important. In computer science</a:t>
            </a:r>
            <a:r>
              <a:rPr lang="en-GB" sz="2800" dirty="0" smtClean="0"/>
              <a:t>,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800" dirty="0" smtClean="0"/>
              <a:t>we </a:t>
            </a:r>
            <a:r>
              <a:rPr lang="en-GB" sz="2800" dirty="0"/>
              <a:t>refer to these solutions as </a:t>
            </a:r>
            <a:r>
              <a:rPr lang="en-GB" sz="2800" b="1" dirty="0"/>
              <a:t>algorithms</a:t>
            </a:r>
            <a:r>
              <a:rPr lang="en-GB" sz="2800" dirty="0"/>
              <a:t>. An </a:t>
            </a:r>
            <a:r>
              <a:rPr lang="en-GB" sz="2800" dirty="0" smtClean="0"/>
              <a:t>algorithm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800" dirty="0" smtClean="0"/>
              <a:t>is </a:t>
            </a:r>
            <a:r>
              <a:rPr lang="en-GB" sz="2800" dirty="0"/>
              <a:t>a step by step list of instructions that if followed </a:t>
            </a:r>
            <a:r>
              <a:rPr lang="en-GB" sz="2800" dirty="0" smtClean="0"/>
              <a:t>exactly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800" dirty="0" smtClean="0"/>
              <a:t>will </a:t>
            </a:r>
            <a:r>
              <a:rPr lang="en-GB" sz="2800" dirty="0"/>
              <a:t>solve the problem under consideration.</a:t>
            </a: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US" dirty="0" smtClean="0"/>
              <a:t>Algorithms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78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052478" cy="39549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/>
              <a:t>Our goal in computer science is to take a problem and </a:t>
            </a:r>
            <a:endParaRPr lang="en-GB" sz="27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develop </a:t>
            </a:r>
            <a:r>
              <a:rPr lang="en-GB" sz="2700" dirty="0"/>
              <a:t>an algorithm that can serve as a general solution</a:t>
            </a:r>
            <a:r>
              <a:rPr lang="en-GB" sz="2700" dirty="0" smtClean="0"/>
              <a:t>.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Once </a:t>
            </a:r>
            <a:r>
              <a:rPr lang="en-GB" sz="2700" dirty="0"/>
              <a:t>we have such a solution, we can use our </a:t>
            </a:r>
            <a:r>
              <a:rPr lang="en-GB" sz="2700" dirty="0" smtClean="0"/>
              <a:t>computer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to </a:t>
            </a:r>
            <a:r>
              <a:rPr lang="en-GB" sz="2700" dirty="0"/>
              <a:t>automate the execution. As noted above, </a:t>
            </a:r>
            <a:r>
              <a:rPr lang="en-GB" sz="2700" dirty="0" smtClean="0"/>
              <a:t>programming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is </a:t>
            </a:r>
            <a:r>
              <a:rPr lang="en-GB" sz="2700" dirty="0"/>
              <a:t>a skill that allows a computer scientist to take an </a:t>
            </a:r>
            <a:endParaRPr lang="en-GB" sz="27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algorithm </a:t>
            </a:r>
            <a:r>
              <a:rPr lang="en-GB" sz="2700" dirty="0"/>
              <a:t>and represent it in a notation (a program) </a:t>
            </a:r>
            <a:r>
              <a:rPr lang="en-GB" sz="2700" dirty="0" smtClean="0"/>
              <a:t>that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can </a:t>
            </a:r>
            <a:r>
              <a:rPr lang="en-GB" sz="2700" dirty="0"/>
              <a:t>be followed by a computer. These programs are </a:t>
            </a:r>
            <a:endParaRPr lang="en-GB" sz="27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written </a:t>
            </a:r>
            <a:r>
              <a:rPr lang="en-GB" sz="2700" dirty="0"/>
              <a:t>in </a:t>
            </a:r>
            <a:r>
              <a:rPr lang="en-GB" sz="2700" b="1" dirty="0"/>
              <a:t>programming languages</a:t>
            </a:r>
            <a:r>
              <a:rPr lang="en-GB" sz="2700" dirty="0"/>
              <a:t>.</a:t>
            </a:r>
            <a:endParaRPr lang="en-US" sz="27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US" dirty="0" smtClean="0"/>
              <a:t>Algorithms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933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The Python Programming Language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9347431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700" dirty="0"/>
              <a:t>The programming language you will be learning is </a:t>
            </a:r>
            <a:r>
              <a:rPr lang="en-GB" sz="2700" dirty="0" smtClean="0"/>
              <a:t>Python</a:t>
            </a:r>
          </a:p>
          <a:p>
            <a:r>
              <a:rPr lang="en-GB" sz="2700" dirty="0" smtClean="0"/>
              <a:t>Python </a:t>
            </a:r>
            <a:r>
              <a:rPr lang="en-GB" sz="2700" dirty="0"/>
              <a:t>is an example of a </a:t>
            </a:r>
            <a:r>
              <a:rPr lang="en-GB" sz="2700" b="1" dirty="0"/>
              <a:t>high-level language</a:t>
            </a:r>
            <a:r>
              <a:rPr lang="en-GB" sz="2700" dirty="0"/>
              <a:t>; </a:t>
            </a:r>
            <a:endParaRPr lang="en-GB" sz="2700" dirty="0" smtClean="0"/>
          </a:p>
          <a:p>
            <a:r>
              <a:rPr lang="en-GB" sz="2700" dirty="0" smtClean="0"/>
              <a:t>other </a:t>
            </a:r>
            <a:r>
              <a:rPr lang="en-GB" sz="2700" dirty="0"/>
              <a:t>high-level languages you might have heard of are </a:t>
            </a:r>
            <a:endParaRPr lang="en-GB" sz="2700" dirty="0" smtClean="0"/>
          </a:p>
          <a:p>
            <a:r>
              <a:rPr lang="en-GB" sz="2700" dirty="0" smtClean="0"/>
              <a:t>C</a:t>
            </a:r>
            <a:r>
              <a:rPr lang="en-GB" sz="2700" dirty="0"/>
              <a:t>++, PHP, and Java.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11876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The Python Programming Language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9180718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As you might infer from the name high-level language, </a:t>
            </a:r>
            <a:endParaRPr lang="en-GB" sz="2800" dirty="0" smtClean="0"/>
          </a:p>
          <a:p>
            <a:r>
              <a:rPr lang="en-GB" sz="2800" dirty="0" smtClean="0"/>
              <a:t>there </a:t>
            </a:r>
            <a:r>
              <a:rPr lang="en-GB" sz="2800" dirty="0"/>
              <a:t>are also </a:t>
            </a:r>
            <a:r>
              <a:rPr lang="en-GB" sz="2800" b="1" dirty="0"/>
              <a:t>low-level languages</a:t>
            </a:r>
            <a:r>
              <a:rPr lang="en-GB" sz="2800" dirty="0"/>
              <a:t>, sometimes </a:t>
            </a:r>
            <a:r>
              <a:rPr lang="en-GB" sz="2800" dirty="0" smtClean="0"/>
              <a:t>referred</a:t>
            </a:r>
          </a:p>
          <a:p>
            <a:r>
              <a:rPr lang="en-GB" sz="2800" dirty="0" smtClean="0"/>
              <a:t>to </a:t>
            </a:r>
            <a:r>
              <a:rPr lang="en-GB" sz="2800" dirty="0"/>
              <a:t>as </a:t>
            </a:r>
            <a:r>
              <a:rPr lang="en-GB" sz="2800" b="1" dirty="0">
                <a:solidFill>
                  <a:srgbClr val="FF0000"/>
                </a:solidFill>
              </a:rPr>
              <a:t>machine languages or assembly languages</a:t>
            </a:r>
            <a:r>
              <a:rPr lang="en-GB" sz="2800" dirty="0"/>
              <a:t>. </a:t>
            </a:r>
            <a:endParaRPr lang="en-GB" sz="2800" dirty="0" smtClean="0"/>
          </a:p>
          <a:p>
            <a:r>
              <a:rPr lang="en-GB" sz="2800" dirty="0" smtClean="0"/>
              <a:t>Machine </a:t>
            </a:r>
            <a:r>
              <a:rPr lang="en-GB" sz="2800" dirty="0"/>
              <a:t>language is the encoding of instructions in </a:t>
            </a:r>
            <a:endParaRPr lang="en-GB" sz="2800" dirty="0" smtClean="0"/>
          </a:p>
          <a:p>
            <a:r>
              <a:rPr lang="en-GB" sz="2800" b="1" dirty="0" smtClean="0">
                <a:solidFill>
                  <a:srgbClr val="FF0000"/>
                </a:solidFill>
              </a:rPr>
              <a:t>binary</a:t>
            </a:r>
            <a:r>
              <a:rPr lang="en-GB" sz="2800" dirty="0" smtClean="0"/>
              <a:t> </a:t>
            </a:r>
            <a:r>
              <a:rPr lang="en-GB" sz="2800" dirty="0"/>
              <a:t>so that they can be directly executed by the </a:t>
            </a:r>
            <a:endParaRPr lang="en-GB" sz="2800" dirty="0" smtClean="0"/>
          </a:p>
          <a:p>
            <a:r>
              <a:rPr lang="en-GB" sz="2800" dirty="0" smtClean="0"/>
              <a:t>computer</a:t>
            </a:r>
            <a:r>
              <a:rPr lang="en-GB" sz="2800" dirty="0"/>
              <a:t>. Assembly language uses a slightly easier </a:t>
            </a:r>
            <a:endParaRPr lang="en-GB" sz="2800" dirty="0" smtClean="0"/>
          </a:p>
          <a:p>
            <a:r>
              <a:rPr lang="en-GB" sz="2800" dirty="0" smtClean="0"/>
              <a:t>format </a:t>
            </a:r>
            <a:r>
              <a:rPr lang="en-GB" sz="2800" dirty="0"/>
              <a:t>to refer to the low level instructions.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5273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The Python Programming Language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9441944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700" dirty="0"/>
              <a:t>Loosely speaking, computers can only execute </a:t>
            </a:r>
            <a:r>
              <a:rPr lang="en-GB" sz="2700" dirty="0" smtClean="0"/>
              <a:t>programs</a:t>
            </a:r>
          </a:p>
          <a:p>
            <a:r>
              <a:rPr lang="en-GB" sz="2700" dirty="0" smtClean="0"/>
              <a:t>written </a:t>
            </a:r>
            <a:r>
              <a:rPr lang="en-GB" sz="2700" dirty="0"/>
              <a:t>in </a:t>
            </a:r>
            <a:r>
              <a:rPr lang="en-GB" sz="2700" b="1" dirty="0">
                <a:solidFill>
                  <a:srgbClr val="FF0000"/>
                </a:solidFill>
              </a:rPr>
              <a:t>low-level languages</a:t>
            </a:r>
            <a:r>
              <a:rPr lang="en-GB" sz="2700" dirty="0"/>
              <a:t>. To be exact, computers </a:t>
            </a:r>
            <a:endParaRPr lang="en-GB" sz="2700" dirty="0" smtClean="0"/>
          </a:p>
          <a:p>
            <a:r>
              <a:rPr lang="en-GB" sz="2700" dirty="0" smtClean="0"/>
              <a:t>can </a:t>
            </a:r>
            <a:r>
              <a:rPr lang="en-GB" sz="2700" dirty="0"/>
              <a:t>actually only execute programs written in </a:t>
            </a:r>
            <a:r>
              <a:rPr lang="en-GB" sz="2700" b="1" dirty="0">
                <a:solidFill>
                  <a:srgbClr val="FF0000"/>
                </a:solidFill>
              </a:rPr>
              <a:t>machine </a:t>
            </a:r>
            <a:endParaRPr lang="en-GB" sz="2700" b="1" dirty="0" smtClean="0">
              <a:solidFill>
                <a:srgbClr val="FF0000"/>
              </a:solidFill>
            </a:endParaRPr>
          </a:p>
          <a:p>
            <a:r>
              <a:rPr lang="en-GB" sz="2700" b="1" dirty="0" smtClean="0">
                <a:solidFill>
                  <a:srgbClr val="FF0000"/>
                </a:solidFill>
              </a:rPr>
              <a:t>language</a:t>
            </a:r>
            <a:r>
              <a:rPr lang="en-GB" sz="2700" dirty="0" smtClean="0"/>
              <a:t>. Thus</a:t>
            </a:r>
            <a:r>
              <a:rPr lang="en-GB" sz="2700" dirty="0"/>
              <a:t>, programs written in a </a:t>
            </a:r>
            <a:r>
              <a:rPr lang="en-GB" sz="2700" b="1" dirty="0">
                <a:solidFill>
                  <a:srgbClr val="FF0000"/>
                </a:solidFill>
              </a:rPr>
              <a:t>high-level </a:t>
            </a:r>
            <a:r>
              <a:rPr lang="en-GB" sz="2700" b="1" dirty="0" smtClean="0">
                <a:solidFill>
                  <a:srgbClr val="FF0000"/>
                </a:solidFill>
              </a:rPr>
              <a:t>language</a:t>
            </a:r>
          </a:p>
          <a:p>
            <a:r>
              <a:rPr lang="en-GB" sz="2700" dirty="0" smtClean="0"/>
              <a:t>(</a:t>
            </a:r>
            <a:r>
              <a:rPr lang="en-GB" sz="2700" dirty="0"/>
              <a:t>and even those in assembly language) have to be </a:t>
            </a:r>
            <a:endParaRPr lang="en-GB" sz="2700" dirty="0" smtClean="0"/>
          </a:p>
          <a:p>
            <a:r>
              <a:rPr lang="en-GB" sz="2700" dirty="0" smtClean="0"/>
              <a:t>processed </a:t>
            </a:r>
            <a:r>
              <a:rPr lang="en-GB" sz="2700" dirty="0"/>
              <a:t>before they can run. This </a:t>
            </a:r>
            <a:r>
              <a:rPr lang="en-GB" sz="2700" b="1" dirty="0">
                <a:solidFill>
                  <a:srgbClr val="FF0000"/>
                </a:solidFill>
              </a:rPr>
              <a:t>extra processing </a:t>
            </a:r>
            <a:endParaRPr lang="en-GB" sz="2700" b="1" dirty="0" smtClean="0">
              <a:solidFill>
                <a:srgbClr val="FF0000"/>
              </a:solidFill>
            </a:endParaRPr>
          </a:p>
          <a:p>
            <a:r>
              <a:rPr lang="en-GB" sz="2700" b="1" dirty="0" smtClean="0">
                <a:solidFill>
                  <a:srgbClr val="FF0000"/>
                </a:solidFill>
              </a:rPr>
              <a:t>takes </a:t>
            </a:r>
            <a:r>
              <a:rPr lang="en-GB" sz="2700" b="1" dirty="0">
                <a:solidFill>
                  <a:srgbClr val="FF0000"/>
                </a:solidFill>
              </a:rPr>
              <a:t>some time</a:t>
            </a:r>
            <a:r>
              <a:rPr lang="en-GB" sz="2700" dirty="0"/>
              <a:t>, which is a small disadvantage of </a:t>
            </a:r>
            <a:endParaRPr lang="en-GB" sz="2700" dirty="0" smtClean="0"/>
          </a:p>
          <a:p>
            <a:r>
              <a:rPr lang="en-GB" sz="2700" dirty="0" smtClean="0"/>
              <a:t>high-level </a:t>
            </a:r>
            <a:r>
              <a:rPr lang="en-GB" sz="2700" dirty="0"/>
              <a:t>languages. However, the advantages to </a:t>
            </a:r>
            <a:endParaRPr lang="en-GB" sz="2700" dirty="0" smtClean="0"/>
          </a:p>
          <a:p>
            <a:r>
              <a:rPr lang="en-GB" sz="2700" dirty="0" smtClean="0"/>
              <a:t>high-level </a:t>
            </a:r>
            <a:r>
              <a:rPr lang="en-GB" sz="2700" dirty="0"/>
              <a:t>languages are </a:t>
            </a:r>
            <a:r>
              <a:rPr lang="en-GB" sz="2700" b="1" dirty="0">
                <a:solidFill>
                  <a:srgbClr val="FF0000"/>
                </a:solidFill>
              </a:rPr>
              <a:t>enormous</a:t>
            </a:r>
            <a:r>
              <a:rPr lang="en-GB" sz="2700" dirty="0"/>
              <a:t>.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136736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The Python Programming Language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9514143" cy="38318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00" dirty="0"/>
              <a:t>First, it is much easier to </a:t>
            </a:r>
            <a:r>
              <a:rPr lang="en-GB" sz="2600" b="1" dirty="0">
                <a:solidFill>
                  <a:srgbClr val="FF0000"/>
                </a:solidFill>
              </a:rPr>
              <a:t>program</a:t>
            </a:r>
            <a:r>
              <a:rPr lang="en-GB" sz="2600" dirty="0"/>
              <a:t> in a </a:t>
            </a:r>
            <a:r>
              <a:rPr lang="en-GB" sz="2600" b="1" dirty="0">
                <a:solidFill>
                  <a:srgbClr val="FF0000"/>
                </a:solidFill>
              </a:rPr>
              <a:t>high-level </a:t>
            </a:r>
            <a:r>
              <a:rPr lang="en-GB" sz="2600" b="1" dirty="0" smtClean="0">
                <a:solidFill>
                  <a:srgbClr val="FF0000"/>
                </a:solidFill>
              </a:rPr>
              <a:t>language</a:t>
            </a:r>
            <a:r>
              <a:rPr lang="en-GB" sz="2600" dirty="0" smtClean="0"/>
              <a:t>.</a:t>
            </a:r>
            <a:endParaRPr lang="en-GB" sz="2600" dirty="0" smtClean="0"/>
          </a:p>
          <a:p>
            <a:r>
              <a:rPr lang="en-GB" sz="2600" dirty="0" smtClean="0"/>
              <a:t>Programs </a:t>
            </a:r>
            <a:r>
              <a:rPr lang="en-GB" sz="2600" dirty="0"/>
              <a:t>written in a high-level language </a:t>
            </a:r>
            <a:r>
              <a:rPr lang="en-GB" sz="2600" b="1" dirty="0">
                <a:solidFill>
                  <a:srgbClr val="FF0000"/>
                </a:solidFill>
              </a:rPr>
              <a:t>take less </a:t>
            </a:r>
            <a:r>
              <a:rPr lang="en-GB" sz="2600" b="1" dirty="0" smtClean="0">
                <a:solidFill>
                  <a:srgbClr val="FF0000"/>
                </a:solidFill>
              </a:rPr>
              <a:t>time</a:t>
            </a:r>
          </a:p>
          <a:p>
            <a:r>
              <a:rPr lang="en-GB" sz="2600" dirty="0" smtClean="0"/>
              <a:t>to </a:t>
            </a:r>
            <a:r>
              <a:rPr lang="en-GB" sz="2600" dirty="0"/>
              <a:t>write, they are shorter and easier to read, and they </a:t>
            </a:r>
            <a:endParaRPr lang="en-GB" sz="2600" dirty="0" smtClean="0"/>
          </a:p>
          <a:p>
            <a:r>
              <a:rPr lang="en-GB" sz="2600" dirty="0" smtClean="0"/>
              <a:t>are </a:t>
            </a:r>
            <a:r>
              <a:rPr lang="en-GB" sz="2600" dirty="0"/>
              <a:t>more likely to be correct. </a:t>
            </a:r>
            <a:endParaRPr lang="en-GB" sz="2600" dirty="0" smtClean="0"/>
          </a:p>
          <a:p>
            <a:endParaRPr lang="en-GB" sz="2600" dirty="0" smtClean="0"/>
          </a:p>
          <a:p>
            <a:r>
              <a:rPr lang="en-GB" sz="2600" dirty="0" smtClean="0"/>
              <a:t>Second</a:t>
            </a:r>
            <a:r>
              <a:rPr lang="en-GB" sz="2600" dirty="0"/>
              <a:t>, high-level </a:t>
            </a:r>
            <a:r>
              <a:rPr lang="en-GB" sz="2600" dirty="0" smtClean="0"/>
              <a:t>languages </a:t>
            </a:r>
            <a:r>
              <a:rPr lang="en-GB" sz="2600" dirty="0"/>
              <a:t>are </a:t>
            </a:r>
            <a:r>
              <a:rPr lang="en-GB" sz="2600" b="1" dirty="0">
                <a:solidFill>
                  <a:srgbClr val="FF0000"/>
                </a:solidFill>
              </a:rPr>
              <a:t>portable</a:t>
            </a:r>
            <a:r>
              <a:rPr lang="en-GB" sz="2600" dirty="0"/>
              <a:t>, meaning that </a:t>
            </a:r>
            <a:endParaRPr lang="en-GB" sz="2600" dirty="0" smtClean="0"/>
          </a:p>
          <a:p>
            <a:r>
              <a:rPr lang="en-GB" sz="2600" dirty="0" smtClean="0"/>
              <a:t>they </a:t>
            </a:r>
            <a:r>
              <a:rPr lang="en-GB" sz="2600" dirty="0"/>
              <a:t>can run on </a:t>
            </a:r>
            <a:r>
              <a:rPr lang="en-GB" sz="2600" dirty="0" smtClean="0"/>
              <a:t>different </a:t>
            </a:r>
            <a:r>
              <a:rPr lang="en-GB" sz="2600" dirty="0"/>
              <a:t>kinds of computers with few or no </a:t>
            </a:r>
            <a:endParaRPr lang="en-GB" sz="2600" dirty="0" smtClean="0"/>
          </a:p>
          <a:p>
            <a:r>
              <a:rPr lang="en-GB" sz="2600" dirty="0" smtClean="0"/>
              <a:t>modifications. Low-level </a:t>
            </a:r>
            <a:r>
              <a:rPr lang="en-GB" sz="2600" dirty="0"/>
              <a:t>programs can run on only </a:t>
            </a:r>
            <a:r>
              <a:rPr lang="en-GB" sz="2600" b="1" dirty="0">
                <a:solidFill>
                  <a:srgbClr val="FF0000"/>
                </a:solidFill>
              </a:rPr>
              <a:t>one kind </a:t>
            </a:r>
            <a:endParaRPr lang="en-GB" sz="2600" b="1" dirty="0" smtClean="0">
              <a:solidFill>
                <a:srgbClr val="FF0000"/>
              </a:solidFill>
            </a:endParaRPr>
          </a:p>
          <a:p>
            <a:r>
              <a:rPr lang="en-GB" sz="2600" b="1" dirty="0" smtClean="0">
                <a:solidFill>
                  <a:srgbClr val="FF0000"/>
                </a:solidFill>
              </a:rPr>
              <a:t>of computer and </a:t>
            </a:r>
            <a:r>
              <a:rPr lang="en-GB" sz="2600" b="1" dirty="0">
                <a:solidFill>
                  <a:srgbClr val="FF0000"/>
                </a:solidFill>
              </a:rPr>
              <a:t>have to be rewritten to run on another.</a:t>
            </a:r>
            <a:endParaRPr lang="en-US" sz="2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425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The Python Programming Language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930254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700" dirty="0"/>
              <a:t>Due to these advantages, almost all programs are </a:t>
            </a:r>
            <a:r>
              <a:rPr lang="en-GB" sz="2700" dirty="0" smtClean="0"/>
              <a:t>written</a:t>
            </a:r>
          </a:p>
          <a:p>
            <a:r>
              <a:rPr lang="en-GB" sz="2700" dirty="0" smtClean="0"/>
              <a:t> </a:t>
            </a:r>
            <a:r>
              <a:rPr lang="en-GB" sz="2700" dirty="0"/>
              <a:t>in </a:t>
            </a:r>
            <a:r>
              <a:rPr lang="en-GB" sz="2700" b="1" dirty="0">
                <a:solidFill>
                  <a:srgbClr val="FF0000"/>
                </a:solidFill>
              </a:rPr>
              <a:t>high-level languages</a:t>
            </a:r>
            <a:r>
              <a:rPr lang="en-GB" sz="2700" dirty="0"/>
              <a:t>. Low-level languages are used </a:t>
            </a:r>
            <a:endParaRPr lang="en-GB" sz="2700" dirty="0" smtClean="0"/>
          </a:p>
          <a:p>
            <a:r>
              <a:rPr lang="en-GB" sz="2700" dirty="0" smtClean="0"/>
              <a:t>only </a:t>
            </a:r>
            <a:r>
              <a:rPr lang="en-GB" sz="2700" dirty="0"/>
              <a:t>for a few </a:t>
            </a:r>
            <a:r>
              <a:rPr lang="en-GB" sz="2700" b="1" dirty="0">
                <a:solidFill>
                  <a:srgbClr val="FF0000"/>
                </a:solidFill>
              </a:rPr>
              <a:t>specialized applications</a:t>
            </a:r>
            <a:r>
              <a:rPr lang="en-GB" sz="2700" dirty="0"/>
              <a:t>.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60328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The Python Programming Language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9167894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700" dirty="0"/>
              <a:t>Two kinds of programs process high-level languages </a:t>
            </a:r>
            <a:endParaRPr lang="en-GB" sz="2700" dirty="0" smtClean="0"/>
          </a:p>
          <a:p>
            <a:r>
              <a:rPr lang="en-GB" sz="2700" dirty="0" smtClean="0"/>
              <a:t>into </a:t>
            </a:r>
            <a:r>
              <a:rPr lang="en-GB" sz="2700" dirty="0"/>
              <a:t>low-level languages: </a:t>
            </a:r>
            <a:r>
              <a:rPr lang="en-GB" sz="2700" b="1" dirty="0">
                <a:solidFill>
                  <a:srgbClr val="FF0000"/>
                </a:solidFill>
              </a:rPr>
              <a:t>interpreters</a:t>
            </a:r>
            <a:r>
              <a:rPr lang="en-GB" sz="2700" dirty="0"/>
              <a:t> and </a:t>
            </a:r>
            <a:r>
              <a:rPr lang="en-GB" sz="2700" b="1" dirty="0">
                <a:solidFill>
                  <a:srgbClr val="FF0000"/>
                </a:solidFill>
              </a:rPr>
              <a:t>compilers</a:t>
            </a:r>
            <a:r>
              <a:rPr lang="en-GB" sz="2700" dirty="0"/>
              <a:t>. </a:t>
            </a:r>
            <a:endParaRPr lang="en-GB" sz="2700" dirty="0" smtClean="0"/>
          </a:p>
          <a:p>
            <a:r>
              <a:rPr lang="en-GB" sz="2700" dirty="0" smtClean="0"/>
              <a:t>An </a:t>
            </a:r>
            <a:r>
              <a:rPr lang="en-GB" sz="2700" b="1" dirty="0">
                <a:solidFill>
                  <a:srgbClr val="FF0000"/>
                </a:solidFill>
              </a:rPr>
              <a:t>interpreter</a:t>
            </a:r>
            <a:r>
              <a:rPr lang="en-GB" sz="2700" dirty="0"/>
              <a:t> reads a high-level program and executes it</a:t>
            </a:r>
            <a:r>
              <a:rPr lang="en-GB" sz="2700" dirty="0" smtClean="0"/>
              <a:t>,</a:t>
            </a:r>
          </a:p>
          <a:p>
            <a:r>
              <a:rPr lang="en-GB" sz="2700" dirty="0" smtClean="0"/>
              <a:t>meaning </a:t>
            </a:r>
            <a:r>
              <a:rPr lang="en-GB" sz="2700" dirty="0"/>
              <a:t>that it does what the program says. It </a:t>
            </a:r>
            <a:r>
              <a:rPr lang="en-GB" sz="2700" dirty="0" smtClean="0"/>
              <a:t>processes</a:t>
            </a:r>
          </a:p>
          <a:p>
            <a:r>
              <a:rPr lang="en-GB" sz="2700" dirty="0" smtClean="0"/>
              <a:t>the </a:t>
            </a:r>
            <a:r>
              <a:rPr lang="en-GB" sz="2700" dirty="0"/>
              <a:t>program a little at a time, alternately reading lines </a:t>
            </a:r>
            <a:endParaRPr lang="en-GB" sz="2700" dirty="0" smtClean="0"/>
          </a:p>
          <a:p>
            <a:r>
              <a:rPr lang="en-GB" sz="2700" dirty="0" smtClean="0"/>
              <a:t>and </a:t>
            </a:r>
            <a:r>
              <a:rPr lang="en-GB" sz="2700" dirty="0"/>
              <a:t>performing computations.</a:t>
            </a:r>
            <a:endParaRPr lang="en-US" sz="2700" dirty="0"/>
          </a:p>
        </p:txBody>
      </p:sp>
      <p:pic>
        <p:nvPicPr>
          <p:cNvPr id="1026" name="Picture 2" descr="C:\Users\HP\Desktop\interpre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291830"/>
            <a:ext cx="5760640" cy="1440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177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The Python Programming Language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9362884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700" dirty="0"/>
              <a:t>A </a:t>
            </a:r>
            <a:r>
              <a:rPr lang="en-GB" sz="2700" b="1" dirty="0">
                <a:solidFill>
                  <a:srgbClr val="FF0000"/>
                </a:solidFill>
              </a:rPr>
              <a:t>compiler</a:t>
            </a:r>
            <a:r>
              <a:rPr lang="en-GB" sz="2700" dirty="0"/>
              <a:t> reads the program and translates it </a:t>
            </a:r>
            <a:r>
              <a:rPr lang="en-GB" sz="2700" dirty="0" smtClean="0"/>
              <a:t>completely</a:t>
            </a:r>
          </a:p>
          <a:p>
            <a:r>
              <a:rPr lang="en-GB" sz="2700" dirty="0" smtClean="0"/>
              <a:t>before </a:t>
            </a:r>
            <a:r>
              <a:rPr lang="en-GB" sz="2700" dirty="0"/>
              <a:t>the program starts running. In this case, the </a:t>
            </a:r>
            <a:endParaRPr lang="en-GB" sz="2700" dirty="0" smtClean="0"/>
          </a:p>
          <a:p>
            <a:r>
              <a:rPr lang="en-GB" sz="2700" dirty="0" smtClean="0"/>
              <a:t>high-level </a:t>
            </a:r>
            <a:r>
              <a:rPr lang="en-GB" sz="2700" dirty="0"/>
              <a:t>program is called the </a:t>
            </a:r>
            <a:r>
              <a:rPr lang="en-GB" sz="2700" b="1" dirty="0">
                <a:solidFill>
                  <a:srgbClr val="FF0000"/>
                </a:solidFill>
              </a:rPr>
              <a:t>source code</a:t>
            </a:r>
            <a:r>
              <a:rPr lang="en-GB" sz="2700" dirty="0"/>
              <a:t>, and the </a:t>
            </a:r>
            <a:endParaRPr lang="en-GB" sz="2700" dirty="0" smtClean="0"/>
          </a:p>
          <a:p>
            <a:r>
              <a:rPr lang="en-GB" sz="2700" dirty="0" smtClean="0"/>
              <a:t>translated </a:t>
            </a:r>
            <a:r>
              <a:rPr lang="en-GB" sz="2700" dirty="0"/>
              <a:t>program is called the </a:t>
            </a:r>
            <a:r>
              <a:rPr lang="en-GB" sz="2700" b="1" dirty="0">
                <a:solidFill>
                  <a:srgbClr val="FF0000"/>
                </a:solidFill>
              </a:rPr>
              <a:t>object code</a:t>
            </a:r>
            <a:r>
              <a:rPr lang="en-GB" sz="2700" dirty="0"/>
              <a:t> or the </a:t>
            </a:r>
            <a:endParaRPr lang="en-GB" sz="2700" dirty="0" smtClean="0"/>
          </a:p>
          <a:p>
            <a:r>
              <a:rPr lang="en-GB" sz="2700" b="1" dirty="0" smtClean="0">
                <a:solidFill>
                  <a:srgbClr val="FF0000"/>
                </a:solidFill>
              </a:rPr>
              <a:t>executable</a:t>
            </a:r>
            <a:r>
              <a:rPr lang="en-GB" sz="2700" dirty="0"/>
              <a:t>. Once a program is compiled, you can </a:t>
            </a:r>
            <a:endParaRPr lang="en-GB" sz="2700" dirty="0" smtClean="0"/>
          </a:p>
          <a:p>
            <a:r>
              <a:rPr lang="en-GB" sz="2700" dirty="0" smtClean="0"/>
              <a:t>execute </a:t>
            </a:r>
            <a:r>
              <a:rPr lang="en-GB" sz="2700" dirty="0"/>
              <a:t>it repeatedly without further translation.</a:t>
            </a:r>
            <a:endParaRPr lang="en-US" sz="2700" dirty="0"/>
          </a:p>
        </p:txBody>
      </p:sp>
      <p:pic>
        <p:nvPicPr>
          <p:cNvPr id="2050" name="Picture 2" descr="C:\Users\HP\Desktop\compil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291830"/>
            <a:ext cx="7488832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9090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The Python Programming Language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9078063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Many modern languages use both processes. They are </a:t>
            </a:r>
            <a:endParaRPr lang="en-GB" sz="2800" dirty="0" smtClean="0"/>
          </a:p>
          <a:p>
            <a:r>
              <a:rPr lang="en-GB" sz="2800" dirty="0" smtClean="0"/>
              <a:t>first </a:t>
            </a:r>
            <a:r>
              <a:rPr lang="en-GB" sz="2800" dirty="0"/>
              <a:t>compiled into a lower level language, called </a:t>
            </a:r>
            <a:r>
              <a:rPr lang="en-GB" sz="2800" b="1" dirty="0">
                <a:solidFill>
                  <a:srgbClr val="FF0000"/>
                </a:solidFill>
              </a:rPr>
              <a:t>byte </a:t>
            </a:r>
            <a:endParaRPr lang="en-GB" sz="2800" b="1" dirty="0" smtClean="0">
              <a:solidFill>
                <a:srgbClr val="FF0000"/>
              </a:solidFill>
            </a:endParaRPr>
          </a:p>
          <a:p>
            <a:r>
              <a:rPr lang="en-GB" sz="2800" b="1" dirty="0" smtClean="0">
                <a:solidFill>
                  <a:srgbClr val="FF0000"/>
                </a:solidFill>
              </a:rPr>
              <a:t>code</a:t>
            </a:r>
            <a:r>
              <a:rPr lang="en-GB" sz="2800" dirty="0"/>
              <a:t>, and then interpreted by a program called a </a:t>
            </a:r>
            <a:endParaRPr lang="en-GB" sz="2800" dirty="0" smtClean="0"/>
          </a:p>
          <a:p>
            <a:r>
              <a:rPr lang="en-GB" sz="2800" b="1" dirty="0" smtClean="0">
                <a:solidFill>
                  <a:srgbClr val="FF0000"/>
                </a:solidFill>
              </a:rPr>
              <a:t>virtual </a:t>
            </a:r>
            <a:r>
              <a:rPr lang="en-GB" sz="2800" b="1" dirty="0">
                <a:solidFill>
                  <a:srgbClr val="FF0000"/>
                </a:solidFill>
              </a:rPr>
              <a:t>machine</a:t>
            </a:r>
            <a:r>
              <a:rPr lang="en-GB" sz="2800" dirty="0"/>
              <a:t>. Python uses both processes, but </a:t>
            </a:r>
            <a:endParaRPr lang="en-GB" sz="2800" dirty="0" smtClean="0"/>
          </a:p>
          <a:p>
            <a:r>
              <a:rPr lang="en-GB" sz="2800" dirty="0" smtClean="0"/>
              <a:t>because </a:t>
            </a:r>
            <a:r>
              <a:rPr lang="en-GB" sz="2800" dirty="0"/>
              <a:t>of the way programmers interact with it, it is </a:t>
            </a:r>
            <a:endParaRPr lang="en-GB" sz="2800" dirty="0" smtClean="0"/>
          </a:p>
          <a:p>
            <a:r>
              <a:rPr lang="en-GB" sz="2800" dirty="0" smtClean="0"/>
              <a:t>usually </a:t>
            </a:r>
            <a:r>
              <a:rPr lang="en-GB" sz="2800" dirty="0"/>
              <a:t>considered an </a:t>
            </a:r>
            <a:r>
              <a:rPr lang="en-GB" sz="2800" b="1" dirty="0">
                <a:solidFill>
                  <a:srgbClr val="FF0000"/>
                </a:solidFill>
              </a:rPr>
              <a:t>interpreted language</a:t>
            </a:r>
            <a:r>
              <a:rPr lang="en-GB" sz="2800" dirty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8162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The Python Programming Language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9342622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700" dirty="0"/>
              <a:t>There are two ways to use the Python interpreter: </a:t>
            </a:r>
            <a:r>
              <a:rPr lang="en-GB" sz="2700" b="1" i="1" dirty="0">
                <a:solidFill>
                  <a:srgbClr val="FF0000"/>
                </a:solidFill>
              </a:rPr>
              <a:t>shell </a:t>
            </a:r>
            <a:endParaRPr lang="en-GB" sz="2700" b="1" i="1" dirty="0" smtClean="0">
              <a:solidFill>
                <a:srgbClr val="FF0000"/>
              </a:solidFill>
            </a:endParaRPr>
          </a:p>
          <a:p>
            <a:r>
              <a:rPr lang="en-GB" sz="2700" b="1" i="1" dirty="0" smtClean="0">
                <a:solidFill>
                  <a:srgbClr val="FF0000"/>
                </a:solidFill>
              </a:rPr>
              <a:t>mode</a:t>
            </a:r>
            <a:r>
              <a:rPr lang="en-GB" sz="2700" dirty="0"/>
              <a:t> and </a:t>
            </a:r>
            <a:r>
              <a:rPr lang="en-GB" sz="2700" b="1" i="1" dirty="0">
                <a:solidFill>
                  <a:srgbClr val="FF0000"/>
                </a:solidFill>
              </a:rPr>
              <a:t>program mode</a:t>
            </a:r>
            <a:r>
              <a:rPr lang="en-GB" sz="2700" dirty="0"/>
              <a:t>. In shell mode, you type </a:t>
            </a:r>
            <a:r>
              <a:rPr lang="en-GB" sz="2700" dirty="0" smtClean="0"/>
              <a:t>Python</a:t>
            </a:r>
          </a:p>
          <a:p>
            <a:r>
              <a:rPr lang="en-GB" sz="2700" dirty="0" smtClean="0"/>
              <a:t>expressions </a:t>
            </a:r>
            <a:r>
              <a:rPr lang="en-GB" sz="2700" dirty="0"/>
              <a:t>into the </a:t>
            </a:r>
            <a:r>
              <a:rPr lang="en-GB" sz="2700" b="1" dirty="0">
                <a:solidFill>
                  <a:srgbClr val="FF0000"/>
                </a:solidFill>
              </a:rPr>
              <a:t>Python shell</a:t>
            </a:r>
            <a:r>
              <a:rPr lang="en-GB" sz="2700" dirty="0"/>
              <a:t>, and the interpreter </a:t>
            </a:r>
            <a:endParaRPr lang="en-GB" sz="2700" dirty="0" smtClean="0"/>
          </a:p>
          <a:p>
            <a:r>
              <a:rPr lang="en-GB" sz="2700" dirty="0" smtClean="0"/>
              <a:t>immediately </a:t>
            </a:r>
            <a:r>
              <a:rPr lang="en-GB" sz="2700" dirty="0"/>
              <a:t>shows the result. The example below </a:t>
            </a:r>
            <a:r>
              <a:rPr lang="en-GB" sz="2700" dirty="0" smtClean="0"/>
              <a:t>shows</a:t>
            </a:r>
          </a:p>
          <a:p>
            <a:r>
              <a:rPr lang="en-GB" sz="2700" dirty="0" smtClean="0"/>
              <a:t> </a:t>
            </a:r>
            <a:r>
              <a:rPr lang="en-GB" sz="2700" dirty="0"/>
              <a:t>the Python shell at work.</a:t>
            </a:r>
            <a:endParaRPr lang="en-US" sz="27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946311"/>
            <a:ext cx="8280920" cy="2001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0228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The Python Programming Language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9334543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700" dirty="0"/>
              <a:t>The &gt;&gt;&gt; is called the </a:t>
            </a:r>
            <a:r>
              <a:rPr lang="en-GB" sz="2700" b="1" dirty="0">
                <a:solidFill>
                  <a:srgbClr val="FF0000"/>
                </a:solidFill>
              </a:rPr>
              <a:t>Python prompt</a:t>
            </a:r>
            <a:r>
              <a:rPr lang="en-GB" sz="2700" dirty="0"/>
              <a:t>. The interpreter </a:t>
            </a:r>
            <a:endParaRPr lang="en-GB" sz="2700" dirty="0" smtClean="0"/>
          </a:p>
          <a:p>
            <a:r>
              <a:rPr lang="en-GB" sz="2700" dirty="0" smtClean="0"/>
              <a:t>uses </a:t>
            </a:r>
            <a:r>
              <a:rPr lang="en-GB" sz="2700" dirty="0"/>
              <a:t>the prompt to indicate that it is ready for </a:t>
            </a:r>
            <a:r>
              <a:rPr lang="en-GB" sz="2700" dirty="0" smtClean="0"/>
              <a:t>instructions</a:t>
            </a:r>
          </a:p>
          <a:p>
            <a:r>
              <a:rPr lang="en-GB" sz="2700" dirty="0" smtClean="0"/>
              <a:t>We </a:t>
            </a:r>
            <a:r>
              <a:rPr lang="en-GB" sz="2700" dirty="0"/>
              <a:t>typed </a:t>
            </a:r>
            <a:r>
              <a:rPr lang="en-GB" sz="2700" b="1" dirty="0">
                <a:solidFill>
                  <a:srgbClr val="FF0000"/>
                </a:solidFill>
              </a:rPr>
              <a:t>2 + 3</a:t>
            </a:r>
            <a:r>
              <a:rPr lang="en-GB" sz="2700" dirty="0"/>
              <a:t>. The interpreter evaluated our </a:t>
            </a:r>
            <a:endParaRPr lang="en-GB" sz="2700" dirty="0" smtClean="0"/>
          </a:p>
          <a:p>
            <a:r>
              <a:rPr lang="en-GB" sz="2700" dirty="0" smtClean="0"/>
              <a:t>expression </a:t>
            </a:r>
            <a:r>
              <a:rPr lang="en-GB" sz="2700" dirty="0"/>
              <a:t>and </a:t>
            </a:r>
            <a:r>
              <a:rPr lang="en-GB" sz="2700" b="1" dirty="0">
                <a:solidFill>
                  <a:srgbClr val="FF0000"/>
                </a:solidFill>
              </a:rPr>
              <a:t>replied 5</a:t>
            </a:r>
            <a:r>
              <a:rPr lang="en-GB" sz="2700" dirty="0"/>
              <a:t>. On the next line it gave a new </a:t>
            </a:r>
            <a:endParaRPr lang="en-GB" sz="2700" dirty="0" smtClean="0"/>
          </a:p>
          <a:p>
            <a:r>
              <a:rPr lang="en-GB" sz="2700" dirty="0" smtClean="0"/>
              <a:t>prompt </a:t>
            </a:r>
            <a:r>
              <a:rPr lang="en-GB" sz="2700" dirty="0"/>
              <a:t>indicating that it is ready for more input</a:t>
            </a:r>
            <a:r>
              <a:rPr lang="en-GB" sz="2700" dirty="0" smtClean="0"/>
              <a:t>.</a:t>
            </a:r>
          </a:p>
          <a:p>
            <a:endParaRPr lang="en-GB" sz="2700" dirty="0" smtClean="0"/>
          </a:p>
          <a:p>
            <a:r>
              <a:rPr lang="en-GB" sz="2700" dirty="0"/>
              <a:t>Working directly in the interpreter is convenient for </a:t>
            </a:r>
            <a:r>
              <a:rPr lang="en-GB" sz="2700" dirty="0" smtClean="0"/>
              <a:t>testing</a:t>
            </a:r>
          </a:p>
          <a:p>
            <a:r>
              <a:rPr lang="en-GB" sz="2700" dirty="0" smtClean="0"/>
              <a:t>short </a:t>
            </a:r>
            <a:r>
              <a:rPr lang="en-GB" sz="2700" dirty="0"/>
              <a:t>bits of code because you get immediate feedback. </a:t>
            </a:r>
            <a:endParaRPr lang="en-GB" sz="2700" dirty="0" smtClean="0"/>
          </a:p>
          <a:p>
            <a:r>
              <a:rPr lang="en-GB" sz="2700" dirty="0" smtClean="0"/>
              <a:t>Think </a:t>
            </a:r>
            <a:r>
              <a:rPr lang="en-GB" sz="2700" dirty="0"/>
              <a:t>of it as scratch paper used to help you work out </a:t>
            </a:r>
            <a:endParaRPr lang="en-GB" sz="2700" dirty="0" smtClean="0"/>
          </a:p>
          <a:p>
            <a:r>
              <a:rPr lang="en-GB" sz="2700" dirty="0" smtClean="0"/>
              <a:t>problems</a:t>
            </a:r>
            <a:r>
              <a:rPr lang="en-GB" sz="2700" dirty="0"/>
              <a:t>.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198357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The Python Programming Language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9195722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Alternatively, you can write an entire program by placing </a:t>
            </a:r>
            <a:endParaRPr lang="en-GB" sz="2800" dirty="0" smtClean="0"/>
          </a:p>
          <a:p>
            <a:r>
              <a:rPr lang="en-GB" sz="2800" dirty="0" smtClean="0"/>
              <a:t>lines </a:t>
            </a:r>
            <a:r>
              <a:rPr lang="en-GB" sz="2800" dirty="0"/>
              <a:t>of </a:t>
            </a:r>
            <a:r>
              <a:rPr lang="en-GB" sz="2800" b="1" dirty="0">
                <a:solidFill>
                  <a:srgbClr val="FF0000"/>
                </a:solidFill>
              </a:rPr>
              <a:t>Python instructions in a file </a:t>
            </a:r>
            <a:r>
              <a:rPr lang="en-GB" sz="2800" dirty="0"/>
              <a:t>and then use the </a:t>
            </a:r>
            <a:endParaRPr lang="en-GB" sz="2800" dirty="0" smtClean="0"/>
          </a:p>
          <a:p>
            <a:r>
              <a:rPr lang="en-GB" sz="2800" dirty="0" smtClean="0"/>
              <a:t>interpreter </a:t>
            </a:r>
            <a:r>
              <a:rPr lang="en-GB" sz="2800" dirty="0"/>
              <a:t>to execute the contents of the file as a whole</a:t>
            </a:r>
            <a:r>
              <a:rPr lang="en-GB" sz="2800" dirty="0" smtClean="0"/>
              <a:t>.</a:t>
            </a:r>
          </a:p>
          <a:p>
            <a:r>
              <a:rPr lang="en-GB" sz="2800" dirty="0"/>
              <a:t>s</a:t>
            </a:r>
            <a:r>
              <a:rPr lang="en-GB" sz="2800" dirty="0" smtClean="0"/>
              <a:t>uch </a:t>
            </a:r>
            <a:r>
              <a:rPr lang="en-GB" sz="2800" dirty="0"/>
              <a:t>a file is often referred to as </a:t>
            </a:r>
            <a:r>
              <a:rPr lang="en-GB" sz="2800" b="1" dirty="0">
                <a:solidFill>
                  <a:srgbClr val="FF0000"/>
                </a:solidFill>
              </a:rPr>
              <a:t>source code</a:t>
            </a:r>
            <a:r>
              <a:rPr lang="en-GB" sz="2800" dirty="0">
                <a:solidFill>
                  <a:srgbClr val="FF0000"/>
                </a:solidFill>
              </a:rPr>
              <a:t>. </a:t>
            </a:r>
            <a:endParaRPr lang="en-GB" sz="2800" dirty="0" smtClean="0">
              <a:solidFill>
                <a:srgbClr val="FF0000"/>
              </a:solidFill>
            </a:endParaRPr>
          </a:p>
          <a:p>
            <a:r>
              <a:rPr lang="en-GB" sz="2800" dirty="0" smtClean="0"/>
              <a:t>For </a:t>
            </a:r>
            <a:r>
              <a:rPr lang="en-GB" sz="2800" dirty="0"/>
              <a:t>example, we used a text editor to create a source </a:t>
            </a:r>
            <a:endParaRPr lang="en-GB" sz="2800" dirty="0" smtClean="0"/>
          </a:p>
          <a:p>
            <a:r>
              <a:rPr lang="en-GB" sz="2800" dirty="0" smtClean="0"/>
              <a:t>code </a:t>
            </a:r>
            <a:r>
              <a:rPr lang="en-GB" sz="2800" dirty="0"/>
              <a:t>file named firstprogram.py with the following </a:t>
            </a:r>
            <a:endParaRPr lang="en-GB" sz="2800" dirty="0" smtClean="0"/>
          </a:p>
          <a:p>
            <a:r>
              <a:rPr lang="en-GB" sz="2800" dirty="0" smtClean="0"/>
              <a:t>contents</a:t>
            </a:r>
            <a:r>
              <a:rPr lang="en-GB" sz="2800" dirty="0"/>
              <a:t>: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41751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The Python Programming Language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9084538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2800" dirty="0" smtClean="0"/>
          </a:p>
          <a:p>
            <a:endParaRPr lang="en-GB" sz="2800" dirty="0"/>
          </a:p>
          <a:p>
            <a:endParaRPr lang="en-GB" sz="2800" dirty="0" smtClean="0"/>
          </a:p>
          <a:p>
            <a:r>
              <a:rPr lang="en-GB" sz="2800" dirty="0"/>
              <a:t>By convention, files that contain Python programs have </a:t>
            </a:r>
            <a:endParaRPr lang="en-GB" sz="2800" dirty="0" smtClean="0"/>
          </a:p>
          <a:p>
            <a:r>
              <a:rPr lang="en-GB" sz="2800" dirty="0" smtClean="0"/>
              <a:t>names </a:t>
            </a:r>
            <a:r>
              <a:rPr lang="en-GB" sz="2800" dirty="0"/>
              <a:t>that end with </a:t>
            </a:r>
            <a:r>
              <a:rPr lang="en-GB" sz="2800" b="1" dirty="0">
                <a:solidFill>
                  <a:srgbClr val="FF0000"/>
                </a:solidFill>
              </a:rPr>
              <a:t>.</a:t>
            </a:r>
            <a:r>
              <a:rPr lang="en-GB" sz="2800" b="1" dirty="0" err="1">
                <a:solidFill>
                  <a:srgbClr val="FF0000"/>
                </a:solidFill>
              </a:rPr>
              <a:t>py</a:t>
            </a:r>
            <a:r>
              <a:rPr lang="en-GB" sz="2800" dirty="0"/>
              <a:t> . Following this convention will </a:t>
            </a:r>
            <a:endParaRPr lang="en-GB" sz="2800" dirty="0" smtClean="0"/>
          </a:p>
          <a:p>
            <a:r>
              <a:rPr lang="en-GB" sz="2800" dirty="0" smtClean="0"/>
              <a:t>help </a:t>
            </a:r>
            <a:r>
              <a:rPr lang="en-GB" sz="2800" dirty="0"/>
              <a:t>your operating system and other programs identify </a:t>
            </a:r>
            <a:endParaRPr lang="en-GB" sz="2800" dirty="0" smtClean="0"/>
          </a:p>
          <a:p>
            <a:r>
              <a:rPr lang="en-GB" sz="2800" dirty="0" smtClean="0"/>
              <a:t>a </a:t>
            </a:r>
            <a:r>
              <a:rPr lang="en-GB" sz="2800" dirty="0"/>
              <a:t>file as containing python code.</a:t>
            </a:r>
            <a:endParaRPr lang="en-US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71550"/>
            <a:ext cx="8640960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8" y="3808084"/>
            <a:ext cx="8940289" cy="121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012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Installing Python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858921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en-GB" sz="2800" dirty="0" smtClean="0"/>
              <a:t>Go to Google and search download python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GB" sz="2800" dirty="0" smtClean="0"/>
              <a:t>Download python for windows or </a:t>
            </a:r>
            <a:r>
              <a:rPr lang="en-GB" sz="2800" dirty="0"/>
              <a:t>L</a:t>
            </a:r>
            <a:r>
              <a:rPr lang="en-GB" sz="2800" dirty="0" smtClean="0"/>
              <a:t>inux or Mac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GB" sz="2800" dirty="0" smtClean="0"/>
              <a:t>Then start downloading your python programming</a:t>
            </a:r>
            <a:endParaRPr lang="en-GB" sz="2800" dirty="0" smtClean="0"/>
          </a:p>
        </p:txBody>
      </p:sp>
    </p:spTree>
    <p:extLst>
      <p:ext uri="{BB962C8B-B14F-4D97-AF65-F5344CB8AC3E}">
        <p14:creationId xmlns:p14="http://schemas.microsoft.com/office/powerpoint/2010/main" val="317919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3275856" y="771550"/>
            <a:ext cx="2592288" cy="25922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3347864" y="1713751"/>
            <a:ext cx="2448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Thanks for Your Attention</a:t>
            </a:r>
          </a:p>
        </p:txBody>
      </p:sp>
      <p:sp>
        <p:nvSpPr>
          <p:cNvPr id="2" name="Donut 1"/>
          <p:cNvSpPr/>
          <p:nvPr/>
        </p:nvSpPr>
        <p:spPr>
          <a:xfrm>
            <a:off x="3145631" y="641325"/>
            <a:ext cx="2852738" cy="2852738"/>
          </a:xfrm>
          <a:prstGeom prst="donut">
            <a:avLst>
              <a:gd name="adj" fmla="val 164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15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 and End Slide Master">
  <a:themeElements>
    <a:clrScheme name="ALLPPT-COLOR-A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7696"/>
      </a:accent1>
      <a:accent2>
        <a:srgbClr val="4BACC6"/>
      </a:accent2>
      <a:accent3>
        <a:srgbClr val="027696"/>
      </a:accent3>
      <a:accent4>
        <a:srgbClr val="4BACC6"/>
      </a:accent4>
      <a:accent5>
        <a:srgbClr val="027696"/>
      </a:accent5>
      <a:accent6>
        <a:srgbClr val="4BACC6"/>
      </a:accent6>
      <a:hlink>
        <a:srgbClr val="000000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 Slide Master">
  <a:themeElements>
    <a:clrScheme name="ALLPPT-COLOR-A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7696"/>
      </a:accent1>
      <a:accent2>
        <a:srgbClr val="4BACC6"/>
      </a:accent2>
      <a:accent3>
        <a:srgbClr val="027696"/>
      </a:accent3>
      <a:accent4>
        <a:srgbClr val="4BACC6"/>
      </a:accent4>
      <a:accent5>
        <a:srgbClr val="027696"/>
      </a:accent5>
      <a:accent6>
        <a:srgbClr val="4BACC6"/>
      </a:accent6>
      <a:hlink>
        <a:srgbClr val="000000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27696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Section Break Slide Master">
  <a:themeElements>
    <a:clrScheme name="ALLPPT-COLOR-A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7696"/>
      </a:accent1>
      <a:accent2>
        <a:srgbClr val="4BACC6"/>
      </a:accent2>
      <a:accent3>
        <a:srgbClr val="027696"/>
      </a:accent3>
      <a:accent4>
        <a:srgbClr val="4BACC6"/>
      </a:accent4>
      <a:accent5>
        <a:srgbClr val="027696"/>
      </a:accent5>
      <a:accent6>
        <a:srgbClr val="4BACC6"/>
      </a:accent6>
      <a:hlink>
        <a:srgbClr val="000000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3844</TotalTime>
  <Words>513</Words>
  <Application>Microsoft Office PowerPoint</Application>
  <PresentationFormat>On-screen Show (16:9)</PresentationFormat>
  <Paragraphs>123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googleslidesppt.com;allppt.com</dc:creator>
  <cp:lastModifiedBy>HP</cp:lastModifiedBy>
  <cp:revision>171</cp:revision>
  <dcterms:created xsi:type="dcterms:W3CDTF">2016-12-05T23:26:54Z</dcterms:created>
  <dcterms:modified xsi:type="dcterms:W3CDTF">2022-11-13T12:10:59Z</dcterms:modified>
</cp:coreProperties>
</file>