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71" r:id="rId3"/>
    <p:sldId id="272" r:id="rId4"/>
    <p:sldId id="258" r:id="rId5"/>
    <p:sldId id="259" r:id="rId6"/>
    <p:sldId id="257" r:id="rId7"/>
    <p:sldId id="260" r:id="rId8"/>
    <p:sldId id="261" r:id="rId9"/>
    <p:sldId id="283" r:id="rId10"/>
    <p:sldId id="278" r:id="rId11"/>
    <p:sldId id="285" r:id="rId12"/>
    <p:sldId id="279" r:id="rId13"/>
    <p:sldId id="284" r:id="rId14"/>
    <p:sldId id="280" r:id="rId15"/>
    <p:sldId id="286" r:id="rId16"/>
    <p:sldId id="281" r:id="rId17"/>
    <p:sldId id="282" r:id="rId18"/>
    <p:sldId id="262" r:id="rId19"/>
    <p:sldId id="263" r:id="rId20"/>
    <p:sldId id="264" r:id="rId21"/>
    <p:sldId id="265" r:id="rId22"/>
    <p:sldId id="266" r:id="rId23"/>
    <p:sldId id="268" r:id="rId24"/>
    <p:sldId id="267" r:id="rId25"/>
    <p:sldId id="273" r:id="rId26"/>
    <p:sldId id="274" r:id="rId27"/>
    <p:sldId id="275" r:id="rId28"/>
    <p:sldId id="276" r:id="rId29"/>
    <p:sldId id="277" r:id="rId30"/>
    <p:sldId id="269" r:id="rId31"/>
    <p:sldId id="27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2" d="100"/>
          <a:sy n="102" d="100"/>
        </p:scale>
        <p:origin x="67"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37A3AC-ADEC-4F94-ABCD-EFBAB8177FF4}" type="datetimeFigureOut">
              <a:rPr lang="en-US" smtClean="0"/>
              <a:t>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3A86BE-27ED-484B-BA65-081C34940FEA}" type="slidenum">
              <a:rPr lang="en-US" smtClean="0"/>
              <a:t>‹#›</a:t>
            </a:fld>
            <a:endParaRPr lang="en-US"/>
          </a:p>
        </p:txBody>
      </p:sp>
    </p:spTree>
    <p:extLst>
      <p:ext uri="{BB962C8B-B14F-4D97-AF65-F5344CB8AC3E}">
        <p14:creationId xmlns:p14="http://schemas.microsoft.com/office/powerpoint/2010/main" val="517667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EA9128C-DF93-4131-8166-56FF5C83EF40}" type="datetime1">
              <a:rPr lang="en-US" smtClean="0"/>
              <a:t>2/8/2025</a:t>
            </a:fld>
            <a:endParaRPr lang="en-US"/>
          </a:p>
        </p:txBody>
      </p:sp>
      <p:sp>
        <p:nvSpPr>
          <p:cNvPr id="5" name="Footer Placeholder 4"/>
          <p:cNvSpPr>
            <a:spLocks noGrp="1"/>
          </p:cNvSpPr>
          <p:nvPr>
            <p:ph type="ftr" sz="quarter" idx="11"/>
          </p:nvPr>
        </p:nvSpPr>
        <p:spPr>
          <a:xfrm>
            <a:off x="2692397" y="5037663"/>
            <a:ext cx="5214635" cy="279400"/>
          </a:xfrm>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7C10C267-AE99-45DD-9706-F054875C1A4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1828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43B7C7-2D83-4F7D-93BA-8C6EC386B082}"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spTree>
    <p:extLst>
      <p:ext uri="{BB962C8B-B14F-4D97-AF65-F5344CB8AC3E}">
        <p14:creationId xmlns:p14="http://schemas.microsoft.com/office/powerpoint/2010/main" val="3223314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F2060B-C0EF-4FA9-9763-CC262BBDE6A9}"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5679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816BFD9-8483-49AC-9466-06675B729FA9}" type="datetime1">
              <a:rPr lang="en-US" smtClean="0"/>
              <a:t>2/8/2025</a:t>
            </a:fld>
            <a:endParaRPr lang="en-US"/>
          </a:p>
        </p:txBody>
      </p:sp>
      <p:sp>
        <p:nvSpPr>
          <p:cNvPr id="6" name="Footer Placeholder 5"/>
          <p:cNvSpPr>
            <a:spLocks noGrp="1"/>
          </p:cNvSpPr>
          <p:nvPr>
            <p:ph type="ftr" sz="quarter" idx="11"/>
          </p:nvPr>
        </p:nvSpPr>
        <p:spPr/>
        <p:txBody>
          <a:bodyPr/>
          <a:lstStyle/>
          <a:p>
            <a:r>
              <a:rPr lang="en-US" dirty="0" smtClean="0"/>
              <a:t>Hardware OpenFlow Switches</a:t>
            </a:r>
            <a:endParaRPr lang="en-US" dirty="0"/>
          </a:p>
        </p:txBody>
      </p:sp>
      <p:sp>
        <p:nvSpPr>
          <p:cNvPr id="7" name="Slide Number Placeholder 6"/>
          <p:cNvSpPr>
            <a:spLocks noGrp="1"/>
          </p:cNvSpPr>
          <p:nvPr>
            <p:ph type="sldNum" sz="quarter" idx="12"/>
          </p:nvPr>
        </p:nvSpPr>
        <p:spPr/>
        <p:txBody>
          <a:bodyPr/>
          <a:lstStyle/>
          <a:p>
            <a:fld id="{7C10C267-AE99-45DD-9706-F054875C1A4D}" type="slidenum">
              <a:rPr lang="en-US" smtClean="0"/>
              <a:t>‹#›</a:t>
            </a:fld>
            <a:endParaRPr lang="en-US"/>
          </a:p>
        </p:txBody>
      </p:sp>
    </p:spTree>
    <p:extLst>
      <p:ext uri="{BB962C8B-B14F-4D97-AF65-F5344CB8AC3E}">
        <p14:creationId xmlns:p14="http://schemas.microsoft.com/office/powerpoint/2010/main" val="195487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A98A2F-95D6-4875-9D58-0DBC1AC78734}" type="datetime1">
              <a:rPr lang="en-US" smtClean="0"/>
              <a:t>2/8/2025</a:t>
            </a:fld>
            <a:endParaRPr lang="en-US"/>
          </a:p>
        </p:txBody>
      </p:sp>
      <p:sp>
        <p:nvSpPr>
          <p:cNvPr id="8" name="Footer Placeholder 7"/>
          <p:cNvSpPr>
            <a:spLocks noGrp="1"/>
          </p:cNvSpPr>
          <p:nvPr>
            <p:ph type="ftr" sz="quarter" idx="11"/>
          </p:nvPr>
        </p:nvSpPr>
        <p:spPr/>
        <p:txBody>
          <a:bodyPr/>
          <a:lstStyle/>
          <a:p>
            <a:r>
              <a:rPr lang="en-US" dirty="0" smtClean="0"/>
              <a:t>Hardware OpenFlow Switches</a:t>
            </a:r>
            <a:endParaRPr lang="en-US" dirty="0"/>
          </a:p>
        </p:txBody>
      </p:sp>
      <p:sp>
        <p:nvSpPr>
          <p:cNvPr id="9" name="Slide Number Placeholder 8"/>
          <p:cNvSpPr>
            <a:spLocks noGrp="1"/>
          </p:cNvSpPr>
          <p:nvPr>
            <p:ph type="sldNum" sz="quarter" idx="12"/>
          </p:nvPr>
        </p:nvSpPr>
        <p:spPr/>
        <p:txBody>
          <a:bodyPr/>
          <a:lstStyle/>
          <a:p>
            <a:fld id="{7C10C267-AE99-45DD-9706-F054875C1A4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291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EBC652-29FB-468E-950C-760156AE55BD}" type="datetime1">
              <a:rPr lang="en-US" smtClean="0"/>
              <a:t>2/8/2025</a:t>
            </a:fld>
            <a:endParaRPr lang="en-US"/>
          </a:p>
        </p:txBody>
      </p:sp>
      <p:sp>
        <p:nvSpPr>
          <p:cNvPr id="4" name="Footer Placeholder 3"/>
          <p:cNvSpPr>
            <a:spLocks noGrp="1"/>
          </p:cNvSpPr>
          <p:nvPr>
            <p:ph type="ftr" sz="quarter" idx="11"/>
          </p:nvPr>
        </p:nvSpPr>
        <p:spPr/>
        <p:txBody>
          <a:bodyPr/>
          <a:lstStyle/>
          <a:p>
            <a:r>
              <a:rPr lang="en-US" dirty="0" smtClean="0"/>
              <a:t>Hardware OpenFlow Switches</a:t>
            </a:r>
            <a:endParaRPr lang="en-US" dirty="0"/>
          </a:p>
        </p:txBody>
      </p:sp>
      <p:sp>
        <p:nvSpPr>
          <p:cNvPr id="5" name="Slide Number Placeholder 4"/>
          <p:cNvSpPr>
            <a:spLocks noGrp="1"/>
          </p:cNvSpPr>
          <p:nvPr>
            <p:ph type="sldNum" sz="quarter" idx="12"/>
          </p:nvPr>
        </p:nvSpPr>
        <p:spPr/>
        <p:txBody>
          <a:bodyPr/>
          <a:lstStyle/>
          <a:p>
            <a:fld id="{7C10C267-AE99-45DD-9706-F054875C1A4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3668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158098-A1E3-4EE8-8570-FE3177FD5B0D}" type="datetime1">
              <a:rPr lang="en-US" smtClean="0"/>
              <a:t>2/8/2025</a:t>
            </a:fld>
            <a:endParaRPr lang="en-US"/>
          </a:p>
        </p:txBody>
      </p:sp>
      <p:sp>
        <p:nvSpPr>
          <p:cNvPr id="3" name="Footer Placeholder 2"/>
          <p:cNvSpPr>
            <a:spLocks noGrp="1"/>
          </p:cNvSpPr>
          <p:nvPr>
            <p:ph type="ftr" sz="quarter" idx="11"/>
          </p:nvPr>
        </p:nvSpPr>
        <p:spPr/>
        <p:txBody>
          <a:bodyPr/>
          <a:lstStyle/>
          <a:p>
            <a:r>
              <a:rPr lang="en-US" dirty="0" smtClean="0"/>
              <a:t>Hardware OpenFlow Switches</a:t>
            </a:r>
            <a:endParaRPr lang="en-US" dirty="0"/>
          </a:p>
        </p:txBody>
      </p:sp>
      <p:sp>
        <p:nvSpPr>
          <p:cNvPr id="4" name="Slide Number Placeholder 3"/>
          <p:cNvSpPr>
            <a:spLocks noGrp="1"/>
          </p:cNvSpPr>
          <p:nvPr>
            <p:ph type="sldNum" sz="quarter" idx="12"/>
          </p:nvPr>
        </p:nvSpPr>
        <p:spPr/>
        <p:txBody>
          <a:bodyPr/>
          <a:lstStyle/>
          <a:p>
            <a:fld id="{7C10C267-AE99-45DD-9706-F054875C1A4D}" type="slidenum">
              <a:rPr lang="en-US" smtClean="0"/>
              <a:t>‹#›</a:t>
            </a:fld>
            <a:endParaRPr lang="en-US"/>
          </a:p>
        </p:txBody>
      </p:sp>
    </p:spTree>
    <p:extLst>
      <p:ext uri="{BB962C8B-B14F-4D97-AF65-F5344CB8AC3E}">
        <p14:creationId xmlns:p14="http://schemas.microsoft.com/office/powerpoint/2010/main" val="266495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1A86441-9A92-47B4-ADB0-D4220E87C506}" type="datetime1">
              <a:rPr lang="en-US" smtClean="0"/>
              <a:t>2/8/2025</a:t>
            </a:fld>
            <a:endParaRPr lang="en-US"/>
          </a:p>
        </p:txBody>
      </p:sp>
      <p:sp>
        <p:nvSpPr>
          <p:cNvPr id="6" name="Footer Placeholder 5"/>
          <p:cNvSpPr>
            <a:spLocks noGrp="1"/>
          </p:cNvSpPr>
          <p:nvPr>
            <p:ph type="ftr" sz="quarter" idx="11"/>
          </p:nvPr>
        </p:nvSpPr>
        <p:spPr/>
        <p:txBody>
          <a:bodyPr/>
          <a:lstStyle/>
          <a:p>
            <a:r>
              <a:rPr lang="en-US" dirty="0" smtClean="0"/>
              <a:t>Hardware OpenFlow Switches</a:t>
            </a:r>
            <a:endParaRPr lang="en-US" dirty="0"/>
          </a:p>
        </p:txBody>
      </p:sp>
      <p:sp>
        <p:nvSpPr>
          <p:cNvPr id="7" name="Slide Number Placeholder 6"/>
          <p:cNvSpPr>
            <a:spLocks noGrp="1"/>
          </p:cNvSpPr>
          <p:nvPr>
            <p:ph type="sldNum" sz="quarter" idx="12"/>
          </p:nvPr>
        </p:nvSpPr>
        <p:spPr/>
        <p:txBody>
          <a:bodyPr/>
          <a:lstStyle/>
          <a:p>
            <a:fld id="{7C10C267-AE99-45DD-9706-F054875C1A4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7434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D373285-216C-486C-9FE7-30F313082342}" type="datetime1">
              <a:rPr lang="en-US" smtClean="0"/>
              <a:t>2/8/2025</a:t>
            </a:fld>
            <a:endParaRPr lang="en-US"/>
          </a:p>
        </p:txBody>
      </p:sp>
      <p:sp>
        <p:nvSpPr>
          <p:cNvPr id="6" name="Footer Placeholder 5"/>
          <p:cNvSpPr>
            <a:spLocks noGrp="1"/>
          </p:cNvSpPr>
          <p:nvPr>
            <p:ph type="ftr" sz="quarter" idx="11"/>
          </p:nvPr>
        </p:nvSpPr>
        <p:spPr/>
        <p:txBody>
          <a:bodyPr/>
          <a:lstStyle/>
          <a:p>
            <a:r>
              <a:rPr lang="en-US" dirty="0" smtClean="0"/>
              <a:t>Hardware OpenFlow Switches</a:t>
            </a:r>
            <a:endParaRPr lang="en-US" dirty="0"/>
          </a:p>
        </p:txBody>
      </p:sp>
      <p:sp>
        <p:nvSpPr>
          <p:cNvPr id="7" name="Slide Number Placeholder 6"/>
          <p:cNvSpPr>
            <a:spLocks noGrp="1"/>
          </p:cNvSpPr>
          <p:nvPr>
            <p:ph type="sldNum" sz="quarter" idx="12"/>
          </p:nvPr>
        </p:nvSpPr>
        <p:spPr/>
        <p:txBody>
          <a:bodyPr/>
          <a:lstStyle/>
          <a:p>
            <a:fld id="{7C10C267-AE99-45DD-9706-F054875C1A4D}" type="slidenum">
              <a:rPr lang="en-US" smtClean="0"/>
              <a:t>‹#›</a:t>
            </a:fld>
            <a:endParaRPr lang="en-US"/>
          </a:p>
        </p:txBody>
      </p:sp>
    </p:spTree>
    <p:extLst>
      <p:ext uri="{BB962C8B-B14F-4D97-AF65-F5344CB8AC3E}">
        <p14:creationId xmlns:p14="http://schemas.microsoft.com/office/powerpoint/2010/main" val="173330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89B70F1-F40C-4395-9E18-55A569EF3393}" type="datetime1">
              <a:rPr lang="en-US" smtClean="0"/>
              <a:t>2/8/2025</a:t>
            </a:fld>
            <a:endParaRPr lang="en-US"/>
          </a:p>
        </p:txBody>
      </p:sp>
      <p:sp>
        <p:nvSpPr>
          <p:cNvPr id="6" name="Footer Placeholder 5"/>
          <p:cNvSpPr>
            <a:spLocks noGrp="1"/>
          </p:cNvSpPr>
          <p:nvPr>
            <p:ph type="ftr" sz="quarter" idx="11"/>
          </p:nvPr>
        </p:nvSpPr>
        <p:spPr/>
        <p:txBody>
          <a:bodyPr/>
          <a:lstStyle/>
          <a:p>
            <a:r>
              <a:rPr lang="en-US" dirty="0" smtClean="0"/>
              <a:t>Hardware OpenFlow Switches</a:t>
            </a:r>
            <a:endParaRPr lang="en-US" dirty="0"/>
          </a:p>
        </p:txBody>
      </p:sp>
      <p:sp>
        <p:nvSpPr>
          <p:cNvPr id="7" name="Slide Number Placeholder 6"/>
          <p:cNvSpPr>
            <a:spLocks noGrp="1"/>
          </p:cNvSpPr>
          <p:nvPr>
            <p:ph type="sldNum" sz="quarter" idx="12"/>
          </p:nvPr>
        </p:nvSpPr>
        <p:spPr/>
        <p:txBody>
          <a:bodyPr/>
          <a:lstStyle/>
          <a:p>
            <a:fld id="{7C10C267-AE99-45DD-9706-F054875C1A4D}" type="slidenum">
              <a:rPr lang="en-US" smtClean="0"/>
              <a:t>‹#›</a:t>
            </a:fld>
            <a:endParaRPr lang="en-US"/>
          </a:p>
        </p:txBody>
      </p:sp>
    </p:spTree>
    <p:extLst>
      <p:ext uri="{BB962C8B-B14F-4D97-AF65-F5344CB8AC3E}">
        <p14:creationId xmlns:p14="http://schemas.microsoft.com/office/powerpoint/2010/main" val="1801841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D5424BB-0901-43FB-A637-0A30BE5E878F}"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2900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DA6EDE8-0E54-4841-AB1B-2832190F26A0}"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2073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765FDB1-7EFA-4948-A373-E972CE7E8ADA}"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spTree>
    <p:extLst>
      <p:ext uri="{BB962C8B-B14F-4D97-AF65-F5344CB8AC3E}">
        <p14:creationId xmlns:p14="http://schemas.microsoft.com/office/powerpoint/2010/main" val="652568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235C82-F0BF-4EA2-9B26-645A359AC976}"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8152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09E0931-276E-444E-8574-87E939B45AAB}"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845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B2F356-2F08-48E3-954E-7243FC1DF94F}"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8683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4B6DF0-E301-4078-9A34-C613BC668522}"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4484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010C122-A7C7-4DBB-BBF1-D1ABEF6577C5}" type="datetime1">
              <a:rPr lang="en-US" smtClean="0"/>
              <a:t>2/8/2025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dirty="0" smtClean="0"/>
              <a:t>Hardware OpenFlow Switches</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C10C267-AE99-45DD-9706-F054875C1A4D}" type="slidenum">
              <a:rPr lang="en-US" smtClean="0"/>
              <a:t>‹#›</a:t>
            </a:fld>
            <a:endParaRPr lang="en-US"/>
          </a:p>
        </p:txBody>
      </p:sp>
    </p:spTree>
    <p:extLst>
      <p:ext uri="{BB962C8B-B14F-4D97-AF65-F5344CB8AC3E}">
        <p14:creationId xmlns:p14="http://schemas.microsoft.com/office/powerpoint/2010/main" val="2569165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intel.com/content/www/us/en/products/network-connectivity/programmable-ethernet-switch.html" TargetMode="External"/><Relationship Id="rId2" Type="http://schemas.openxmlformats.org/officeDocument/2006/relationships/hyperlink" Target="https://youtu.be/y99pjaqukg4?si=T2pzOHb1AaB-A20s" TargetMode="External"/><Relationship Id="rId1" Type="http://schemas.openxmlformats.org/officeDocument/2006/relationships/slideLayout" Target="../slideLayouts/slideLayout2.xml"/><Relationship Id="rId6" Type="http://schemas.openxmlformats.org/officeDocument/2006/relationships/hyperlink" Target="https://www.arubanetworks.com/" TargetMode="External"/><Relationship Id="rId5" Type="http://schemas.openxmlformats.org/officeDocument/2006/relationships/hyperlink" Target="https://www.dell.com/en-us/work/shop/networking/switches/spd/networking-switches" TargetMode="External"/><Relationship Id="rId4" Type="http://schemas.openxmlformats.org/officeDocument/2006/relationships/hyperlink" Target="https://noviflow.com/solu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Hardware OpenFlow Switches</a:t>
            </a:r>
            <a:endParaRPr lang="en-US" dirty="0"/>
          </a:p>
        </p:txBody>
      </p:sp>
      <p:sp>
        <p:nvSpPr>
          <p:cNvPr id="3" name="Subtitle 2"/>
          <p:cNvSpPr>
            <a:spLocks noGrp="1"/>
          </p:cNvSpPr>
          <p:nvPr>
            <p:ph type="subTitle" idx="1"/>
          </p:nvPr>
        </p:nvSpPr>
        <p:spPr/>
        <p:txBody>
          <a:bodyPr>
            <a:normAutofit/>
          </a:bodyPr>
          <a:lstStyle/>
          <a:p>
            <a:r>
              <a:rPr lang="en-US" sz="3600" dirty="0" smtClean="0"/>
              <a:t>High-performance Switches and Scalability in Modern Networks</a:t>
            </a:r>
            <a:endParaRPr lang="en-US" sz="3600" dirty="0"/>
          </a:p>
        </p:txBody>
      </p:sp>
      <p:sp>
        <p:nvSpPr>
          <p:cNvPr id="4" name="Date Placeholder 3"/>
          <p:cNvSpPr>
            <a:spLocks noGrp="1"/>
          </p:cNvSpPr>
          <p:nvPr>
            <p:ph type="dt" sz="half" idx="10"/>
          </p:nvPr>
        </p:nvSpPr>
        <p:spPr/>
        <p:txBody>
          <a:bodyPr/>
          <a:lstStyle/>
          <a:p>
            <a:fld id="{7B4F9883-6E1E-4E9A-9B5D-696A694437A3}"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a:t>
            </a:fld>
            <a:endParaRPr lang="en-US"/>
          </a:p>
        </p:txBody>
      </p:sp>
    </p:spTree>
    <p:extLst>
      <p:ext uri="{BB962C8B-B14F-4D97-AF65-F5344CB8AC3E}">
        <p14:creationId xmlns:p14="http://schemas.microsoft.com/office/powerpoint/2010/main" val="3472816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GROUP </a:t>
            </a:r>
            <a:r>
              <a:rPr lang="en-US" b="1" smtClean="0"/>
              <a:t>NUMBER: FOUR</a:t>
            </a:r>
            <a:endParaRPr lang="en-US" b="1" dirty="0"/>
          </a:p>
        </p:txBody>
      </p:sp>
      <p:sp>
        <p:nvSpPr>
          <p:cNvPr id="3" name="Content Placeholder 2"/>
          <p:cNvSpPr>
            <a:spLocks noGrp="1"/>
          </p:cNvSpPr>
          <p:nvPr>
            <p:ph idx="1"/>
          </p:nvPr>
        </p:nvSpPr>
        <p:spPr/>
        <p:txBody>
          <a:bodyPr/>
          <a:lstStyle/>
          <a:p>
            <a:pPr marL="0" indent="0" algn="ctr">
              <a:buNone/>
            </a:pPr>
            <a:r>
              <a:rPr lang="en-US" b="1" dirty="0"/>
              <a:t>GROUP MEMBERS</a:t>
            </a:r>
          </a:p>
        </p:txBody>
      </p:sp>
      <p:graphicFrame>
        <p:nvGraphicFramePr>
          <p:cNvPr id="4" name="Table 3"/>
          <p:cNvGraphicFramePr>
            <a:graphicFrameLocks noGrp="1"/>
          </p:cNvGraphicFramePr>
          <p:nvPr>
            <p:extLst>
              <p:ext uri="{D42A27DB-BD31-4B8C-83A1-F6EECF244321}">
                <p14:modId xmlns:p14="http://schemas.microsoft.com/office/powerpoint/2010/main" val="3216122081"/>
              </p:ext>
            </p:extLst>
          </p:nvPr>
        </p:nvGraphicFramePr>
        <p:xfrm>
          <a:off x="2032000" y="3204519"/>
          <a:ext cx="8127999" cy="1828800"/>
        </p:xfrm>
        <a:graphic>
          <a:graphicData uri="http://schemas.openxmlformats.org/drawingml/2006/table">
            <a:tbl>
              <a:tblPr firstRow="1" bandRow="1">
                <a:tableStyleId>{5C22544A-7EE6-4342-B048-85BDC9FD1C3A}</a:tableStyleId>
              </a:tblPr>
              <a:tblGrid>
                <a:gridCol w="786151">
                  <a:extLst>
                    <a:ext uri="{9D8B030D-6E8A-4147-A177-3AD203B41FA5}">
                      <a16:colId xmlns:a16="http://schemas.microsoft.com/office/drawing/2014/main" val="1257428862"/>
                    </a:ext>
                  </a:extLst>
                </a:gridCol>
                <a:gridCol w="4632515">
                  <a:extLst>
                    <a:ext uri="{9D8B030D-6E8A-4147-A177-3AD203B41FA5}">
                      <a16:colId xmlns:a16="http://schemas.microsoft.com/office/drawing/2014/main" val="2997404793"/>
                    </a:ext>
                  </a:extLst>
                </a:gridCol>
                <a:gridCol w="2709333">
                  <a:extLst>
                    <a:ext uri="{9D8B030D-6E8A-4147-A177-3AD203B41FA5}">
                      <a16:colId xmlns:a16="http://schemas.microsoft.com/office/drawing/2014/main" val="2983205352"/>
                    </a:ext>
                  </a:extLst>
                </a:gridCol>
              </a:tblGrid>
              <a:tr h="274996">
                <a:tc>
                  <a:txBody>
                    <a:bodyPr/>
                    <a:lstStyle/>
                    <a:p>
                      <a:pPr algn="ctr"/>
                      <a:r>
                        <a:rPr lang="en-US" dirty="0" smtClean="0"/>
                        <a:t>NO</a:t>
                      </a:r>
                      <a:endParaRPr lang="en-US" dirty="0"/>
                    </a:p>
                  </a:txBody>
                  <a:tcPr/>
                </a:tc>
                <a:tc>
                  <a:txBody>
                    <a:bodyPr/>
                    <a:lstStyle/>
                    <a:p>
                      <a:pPr algn="ctr"/>
                      <a:r>
                        <a:rPr lang="en-US" dirty="0" smtClean="0"/>
                        <a:t>NAME</a:t>
                      </a:r>
                      <a:endParaRPr lang="en-US" dirty="0"/>
                    </a:p>
                  </a:txBody>
                  <a:tcPr/>
                </a:tc>
                <a:tc>
                  <a:txBody>
                    <a:bodyPr/>
                    <a:lstStyle/>
                    <a:p>
                      <a:pPr algn="ctr"/>
                      <a:r>
                        <a:rPr lang="en-US" dirty="0" smtClean="0"/>
                        <a:t>REG NO</a:t>
                      </a:r>
                      <a:endParaRPr lang="en-US" dirty="0"/>
                    </a:p>
                  </a:txBody>
                  <a:tcPr/>
                </a:tc>
                <a:extLst>
                  <a:ext uri="{0D108BD9-81ED-4DB2-BD59-A6C34878D82A}">
                    <a16:rowId xmlns:a16="http://schemas.microsoft.com/office/drawing/2014/main" val="2330868375"/>
                  </a:ext>
                </a:extLst>
              </a:tr>
              <a:tr h="274996">
                <a:tc>
                  <a:txBody>
                    <a:bodyPr/>
                    <a:lstStyle/>
                    <a:p>
                      <a:r>
                        <a:rPr lang="en-US" dirty="0" smtClean="0"/>
                        <a:t>1</a:t>
                      </a:r>
                      <a:endParaRPr lang="en-US" dirty="0"/>
                    </a:p>
                  </a:txBody>
                  <a:tcPr/>
                </a:tc>
                <a:tc>
                  <a:txBody>
                    <a:bodyPr/>
                    <a:lstStyle/>
                    <a:p>
                      <a:r>
                        <a:rPr lang="en-US" dirty="0" smtClean="0"/>
                        <a:t>NYAMIZI</a:t>
                      </a:r>
                      <a:r>
                        <a:rPr lang="en-US" baseline="0" dirty="0" smtClean="0"/>
                        <a:t> SHIJA</a:t>
                      </a:r>
                      <a:endParaRPr lang="en-US" dirty="0"/>
                    </a:p>
                  </a:txBody>
                  <a:tcPr/>
                </a:tc>
                <a:tc>
                  <a:txBody>
                    <a:bodyPr/>
                    <a:lstStyle/>
                    <a:p>
                      <a:r>
                        <a:rPr lang="en-US" dirty="0" smtClean="0"/>
                        <a:t>T22-03-02725</a:t>
                      </a:r>
                      <a:endParaRPr lang="en-US" dirty="0"/>
                    </a:p>
                  </a:txBody>
                  <a:tcPr/>
                </a:tc>
                <a:extLst>
                  <a:ext uri="{0D108BD9-81ED-4DB2-BD59-A6C34878D82A}">
                    <a16:rowId xmlns:a16="http://schemas.microsoft.com/office/drawing/2014/main" val="3567705953"/>
                  </a:ext>
                </a:extLst>
              </a:tr>
              <a:tr h="274996">
                <a:tc>
                  <a:txBody>
                    <a:bodyPr/>
                    <a:lstStyle/>
                    <a:p>
                      <a:r>
                        <a:rPr lang="en-US" dirty="0" smtClean="0"/>
                        <a:t>2</a:t>
                      </a:r>
                      <a:endParaRPr lang="en-US" dirty="0"/>
                    </a:p>
                  </a:txBody>
                  <a:tcPr/>
                </a:tc>
                <a:tc>
                  <a:txBody>
                    <a:bodyPr/>
                    <a:lstStyle/>
                    <a:p>
                      <a:r>
                        <a:rPr lang="en-US" dirty="0" smtClean="0"/>
                        <a:t>PUDENCIANA</a:t>
                      </a:r>
                      <a:r>
                        <a:rPr lang="en-US" baseline="0" dirty="0" smtClean="0"/>
                        <a:t> KIYEGA</a:t>
                      </a:r>
                      <a:endParaRPr lang="en-US" dirty="0"/>
                    </a:p>
                  </a:txBody>
                  <a:tcPr/>
                </a:tc>
                <a:tc>
                  <a:txBody>
                    <a:bodyPr/>
                    <a:lstStyle/>
                    <a:p>
                      <a:r>
                        <a:rPr lang="en-US" dirty="0" smtClean="0"/>
                        <a:t>T22-03-11584</a:t>
                      </a:r>
                      <a:endParaRPr lang="en-US" dirty="0"/>
                    </a:p>
                  </a:txBody>
                  <a:tcPr/>
                </a:tc>
                <a:extLst>
                  <a:ext uri="{0D108BD9-81ED-4DB2-BD59-A6C34878D82A}">
                    <a16:rowId xmlns:a16="http://schemas.microsoft.com/office/drawing/2014/main" val="3890858400"/>
                  </a:ext>
                </a:extLst>
              </a:tr>
              <a:tr h="274996">
                <a:tc>
                  <a:txBody>
                    <a:bodyPr/>
                    <a:lstStyle/>
                    <a:p>
                      <a:r>
                        <a:rPr lang="en-US" dirty="0" smtClean="0"/>
                        <a:t>3</a:t>
                      </a:r>
                      <a:endParaRPr lang="en-US" dirty="0"/>
                    </a:p>
                  </a:txBody>
                  <a:tcPr/>
                </a:tc>
                <a:tc>
                  <a:txBody>
                    <a:bodyPr/>
                    <a:lstStyle/>
                    <a:p>
                      <a:r>
                        <a:rPr lang="en-US" dirty="0" smtClean="0"/>
                        <a:t>IBRAHIMU BONIFACE</a:t>
                      </a:r>
                      <a:endParaRPr lang="en-US" dirty="0"/>
                    </a:p>
                  </a:txBody>
                  <a:tcPr/>
                </a:tc>
                <a:tc>
                  <a:txBody>
                    <a:bodyPr/>
                    <a:lstStyle/>
                    <a:p>
                      <a:r>
                        <a:rPr lang="en-US" dirty="0" smtClean="0"/>
                        <a:t>T22-03-05565</a:t>
                      </a:r>
                      <a:endParaRPr lang="en-US" dirty="0"/>
                    </a:p>
                  </a:txBody>
                  <a:tcPr/>
                </a:tc>
                <a:extLst>
                  <a:ext uri="{0D108BD9-81ED-4DB2-BD59-A6C34878D82A}">
                    <a16:rowId xmlns:a16="http://schemas.microsoft.com/office/drawing/2014/main" val="2346853682"/>
                  </a:ext>
                </a:extLst>
              </a:tr>
              <a:tr h="274996">
                <a:tc>
                  <a:txBody>
                    <a:bodyPr/>
                    <a:lstStyle/>
                    <a:p>
                      <a:r>
                        <a:rPr lang="en-US" dirty="0" smtClean="0"/>
                        <a:t>4</a:t>
                      </a:r>
                      <a:endParaRPr lang="en-US" dirty="0"/>
                    </a:p>
                  </a:txBody>
                  <a:tcPr/>
                </a:tc>
                <a:tc>
                  <a:txBody>
                    <a:bodyPr/>
                    <a:lstStyle/>
                    <a:p>
                      <a:r>
                        <a:rPr lang="en-US" dirty="0" smtClean="0"/>
                        <a:t>AMANI MLIMANDOLA</a:t>
                      </a:r>
                      <a:endParaRPr lang="en-US" dirty="0"/>
                    </a:p>
                  </a:txBody>
                  <a:tcPr/>
                </a:tc>
                <a:tc>
                  <a:txBody>
                    <a:bodyPr/>
                    <a:lstStyle/>
                    <a:p>
                      <a:r>
                        <a:rPr lang="en-US" dirty="0" smtClean="0"/>
                        <a:t>T22-03-05155</a:t>
                      </a:r>
                      <a:endParaRPr lang="en-US" dirty="0"/>
                    </a:p>
                  </a:txBody>
                  <a:tcPr/>
                </a:tc>
                <a:extLst>
                  <a:ext uri="{0D108BD9-81ED-4DB2-BD59-A6C34878D82A}">
                    <a16:rowId xmlns:a16="http://schemas.microsoft.com/office/drawing/2014/main" val="3865323931"/>
                  </a:ext>
                </a:extLst>
              </a:tr>
            </a:tbl>
          </a:graphicData>
        </a:graphic>
      </p:graphicFrame>
      <p:sp>
        <p:nvSpPr>
          <p:cNvPr id="5" name="Date Placeholder 4"/>
          <p:cNvSpPr>
            <a:spLocks noGrp="1"/>
          </p:cNvSpPr>
          <p:nvPr>
            <p:ph type="dt" sz="half" idx="10"/>
          </p:nvPr>
        </p:nvSpPr>
        <p:spPr/>
        <p:txBody>
          <a:bodyPr/>
          <a:lstStyle/>
          <a:p>
            <a:fld id="{6F868756-A1AA-4754-8CBA-B231EEDF3120}" type="datetime1">
              <a:rPr lang="en-US" smtClean="0"/>
              <a:t>2/8/2025</a:t>
            </a:fld>
            <a:endParaRPr lang="en-US"/>
          </a:p>
        </p:txBody>
      </p:sp>
      <p:sp>
        <p:nvSpPr>
          <p:cNvPr id="6" name="Footer Placeholder 5"/>
          <p:cNvSpPr>
            <a:spLocks noGrp="1"/>
          </p:cNvSpPr>
          <p:nvPr>
            <p:ph type="ftr" sz="quarter" idx="11"/>
          </p:nvPr>
        </p:nvSpPr>
        <p:spPr/>
        <p:txBody>
          <a:bodyPr/>
          <a:lstStyle/>
          <a:p>
            <a:r>
              <a:rPr lang="en-US" dirty="0" smtClean="0"/>
              <a:t>Hardware OpenFlow Switches</a:t>
            </a:r>
            <a:endParaRPr lang="en-US" dirty="0"/>
          </a:p>
        </p:txBody>
      </p:sp>
      <p:sp>
        <p:nvSpPr>
          <p:cNvPr id="7" name="Slide Number Placeholder 6"/>
          <p:cNvSpPr>
            <a:spLocks noGrp="1"/>
          </p:cNvSpPr>
          <p:nvPr>
            <p:ph type="sldNum" sz="quarter" idx="12"/>
          </p:nvPr>
        </p:nvSpPr>
        <p:spPr/>
        <p:txBody>
          <a:bodyPr/>
          <a:lstStyle/>
          <a:p>
            <a:fld id="{7C10C267-AE99-45DD-9706-F054875C1A4D}" type="slidenum">
              <a:rPr lang="en-US" smtClean="0"/>
              <a:t>2</a:t>
            </a:fld>
            <a:endParaRPr lang="en-US"/>
          </a:p>
        </p:txBody>
      </p:sp>
    </p:spTree>
    <p:extLst>
      <p:ext uri="{BB962C8B-B14F-4D97-AF65-F5344CB8AC3E}">
        <p14:creationId xmlns:p14="http://schemas.microsoft.com/office/powerpoint/2010/main" val="1728903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SCOPE</a:t>
            </a:r>
            <a:endParaRPr lang="en-US" dirty="0"/>
          </a:p>
        </p:txBody>
      </p:sp>
      <p:sp>
        <p:nvSpPr>
          <p:cNvPr id="3" name="Content Placeholder 2"/>
          <p:cNvSpPr>
            <a:spLocks noGrp="1"/>
          </p:cNvSpPr>
          <p:nvPr>
            <p:ph idx="1"/>
          </p:nvPr>
        </p:nvSpPr>
        <p:spPr/>
        <p:txBody>
          <a:bodyPr>
            <a:normAutofit fontScale="70000" lnSpcReduction="20000"/>
          </a:bodyPr>
          <a:lstStyle/>
          <a:p>
            <a:pPr algn="just">
              <a:buFont typeface="Wingdings" panose="05000000000000000000" pitchFamily="2" charset="2"/>
              <a:buChar char="q"/>
            </a:pPr>
            <a:r>
              <a:rPr lang="en-US" dirty="0" smtClean="0"/>
              <a:t>Introduction</a:t>
            </a:r>
          </a:p>
          <a:p>
            <a:pPr algn="just">
              <a:buFont typeface="Wingdings" panose="05000000000000000000" pitchFamily="2" charset="2"/>
              <a:buChar char="q"/>
            </a:pPr>
            <a:r>
              <a:rPr lang="en-US" dirty="0"/>
              <a:t>The role of OpenFlow in hardware-based </a:t>
            </a:r>
            <a:r>
              <a:rPr lang="en-US" dirty="0" smtClean="0"/>
              <a:t>switching</a:t>
            </a:r>
          </a:p>
          <a:p>
            <a:pPr algn="just">
              <a:buFont typeface="Wingdings" panose="05000000000000000000" pitchFamily="2" charset="2"/>
              <a:buChar char="q"/>
            </a:pPr>
            <a:r>
              <a:rPr lang="en-US" dirty="0"/>
              <a:t>Key hardware OpenFlow switch </a:t>
            </a:r>
            <a:r>
              <a:rPr lang="en-US" dirty="0" smtClean="0"/>
              <a:t>manufacturers</a:t>
            </a:r>
          </a:p>
          <a:p>
            <a:pPr algn="just">
              <a:buFont typeface="Wingdings" panose="05000000000000000000" pitchFamily="2" charset="2"/>
              <a:buChar char="q"/>
            </a:pPr>
            <a:r>
              <a:rPr lang="en-US" dirty="0" smtClean="0"/>
              <a:t>ASIC-based </a:t>
            </a:r>
            <a:r>
              <a:rPr lang="en-US" dirty="0"/>
              <a:t>Switches vs Software </a:t>
            </a:r>
            <a:r>
              <a:rPr lang="en-US" dirty="0" smtClean="0"/>
              <a:t>Switches</a:t>
            </a:r>
          </a:p>
          <a:p>
            <a:pPr algn="just">
              <a:buFont typeface="Wingdings" panose="05000000000000000000" pitchFamily="2" charset="2"/>
              <a:buChar char="q"/>
            </a:pPr>
            <a:r>
              <a:rPr lang="en-US" dirty="0" smtClean="0"/>
              <a:t>Use Case of Hardware OpenFlow switches</a:t>
            </a:r>
          </a:p>
          <a:p>
            <a:pPr algn="just">
              <a:buFont typeface="Wingdings" panose="05000000000000000000" pitchFamily="2" charset="2"/>
              <a:buChar char="q"/>
            </a:pPr>
            <a:r>
              <a:rPr lang="en-US" dirty="0" smtClean="0"/>
              <a:t>Challenges in OpenFlow Hardware Adoption</a:t>
            </a:r>
          </a:p>
          <a:p>
            <a:pPr algn="just">
              <a:buFont typeface="Wingdings" panose="05000000000000000000" pitchFamily="2" charset="2"/>
              <a:buChar char="q"/>
            </a:pPr>
            <a:r>
              <a:rPr lang="en-US" dirty="0"/>
              <a:t>Overcoming the Challenges</a:t>
            </a:r>
            <a:endParaRPr lang="en-US" dirty="0" smtClean="0"/>
          </a:p>
          <a:p>
            <a:pPr algn="just">
              <a:buFont typeface="Wingdings" panose="05000000000000000000" pitchFamily="2" charset="2"/>
              <a:buChar char="q"/>
            </a:pPr>
            <a:r>
              <a:rPr lang="en-US" dirty="0" smtClean="0"/>
              <a:t>Conclusion</a:t>
            </a:r>
          </a:p>
          <a:p>
            <a:pPr algn="just">
              <a:buFont typeface="Wingdings" panose="05000000000000000000" pitchFamily="2" charset="2"/>
              <a:buChar char="q"/>
            </a:pPr>
            <a:r>
              <a:rPr lang="en-US" dirty="0" smtClean="0"/>
              <a:t>References </a:t>
            </a:r>
          </a:p>
          <a:p>
            <a:endParaRPr lang="en-US" dirty="0"/>
          </a:p>
        </p:txBody>
      </p:sp>
      <p:sp>
        <p:nvSpPr>
          <p:cNvPr id="4" name="Date Placeholder 3"/>
          <p:cNvSpPr>
            <a:spLocks noGrp="1"/>
          </p:cNvSpPr>
          <p:nvPr>
            <p:ph type="dt" sz="half" idx="10"/>
          </p:nvPr>
        </p:nvSpPr>
        <p:spPr/>
        <p:txBody>
          <a:bodyPr/>
          <a:lstStyle/>
          <a:p>
            <a:fld id="{F8F7ED63-2437-4B5E-92AE-05A1BA7F83DD}" type="datetime1">
              <a:rPr lang="en-US" smtClean="0"/>
              <a:t>2/8/2025</a:t>
            </a:fld>
            <a:endParaRPr lang="en-US" dirty="0"/>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3</a:t>
            </a:fld>
            <a:endParaRPr lang="en-US" dirty="0"/>
          </a:p>
        </p:txBody>
      </p:sp>
    </p:spTree>
    <p:extLst>
      <p:ext uri="{BB962C8B-B14F-4D97-AF65-F5344CB8AC3E}">
        <p14:creationId xmlns:p14="http://schemas.microsoft.com/office/powerpoint/2010/main" val="3149167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q"/>
            </a:pPr>
            <a:r>
              <a:rPr lang="en-US" dirty="0" smtClean="0"/>
              <a:t>The rapid evolution of network infrastructure has led to increased demands for efficient, scalable, and high-performance networking solutions. </a:t>
            </a:r>
          </a:p>
          <a:p>
            <a:pPr algn="just">
              <a:buFont typeface="Wingdings" panose="05000000000000000000" pitchFamily="2" charset="2"/>
              <a:buChar char="q"/>
            </a:pPr>
            <a:r>
              <a:rPr lang="en-US" dirty="0" smtClean="0"/>
              <a:t>Software-Defined Networking (SDN) has emerged as a transformative approach, allowing centralized control of network resources and enabling dynamic configuration to meet these demands.</a:t>
            </a:r>
          </a:p>
          <a:p>
            <a:pPr algn="just">
              <a:buFont typeface="Wingdings" panose="05000000000000000000" pitchFamily="2" charset="2"/>
              <a:buChar char="q"/>
            </a:pPr>
            <a:r>
              <a:rPr lang="en-US" dirty="0" smtClean="0"/>
              <a:t>Central to SDN is the OpenFlow protocol, which facilitates direct communication between the control plane and the data plane of network devices.</a:t>
            </a:r>
          </a:p>
          <a:p>
            <a:endParaRPr lang="en-US" dirty="0"/>
          </a:p>
        </p:txBody>
      </p:sp>
      <p:sp>
        <p:nvSpPr>
          <p:cNvPr id="4" name="Date Placeholder 3"/>
          <p:cNvSpPr>
            <a:spLocks noGrp="1"/>
          </p:cNvSpPr>
          <p:nvPr>
            <p:ph type="dt" sz="half" idx="10"/>
          </p:nvPr>
        </p:nvSpPr>
        <p:spPr/>
        <p:txBody>
          <a:bodyPr/>
          <a:lstStyle/>
          <a:p>
            <a:fld id="{3E95A9D6-509C-4E36-9C45-990107FFB71A}" type="datetime1">
              <a:rPr lang="en-US" smtClean="0"/>
              <a:t>2/8/2025</a:t>
            </a:fld>
            <a:endParaRPr lang="en-US" dirty="0"/>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4</a:t>
            </a:fld>
            <a:endParaRPr lang="en-US" dirty="0"/>
          </a:p>
        </p:txBody>
      </p:sp>
    </p:spTree>
    <p:extLst>
      <p:ext uri="{BB962C8B-B14F-4D97-AF65-F5344CB8AC3E}">
        <p14:creationId xmlns:p14="http://schemas.microsoft.com/office/powerpoint/2010/main" val="4221989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pPr algn="just">
              <a:buFont typeface="Wingdings" panose="05000000000000000000" pitchFamily="2" charset="2"/>
              <a:buChar char="q"/>
            </a:pPr>
            <a:r>
              <a:rPr lang="en-US" dirty="0" smtClean="0"/>
              <a:t>Hardware OpenFlow switches represent a significant advancement in this domain, integrating OpenFlow capabilities into specialized network hardware to achieve unparalleled forwarding performance and scalability. </a:t>
            </a:r>
          </a:p>
          <a:p>
            <a:pPr algn="just">
              <a:buFont typeface="Wingdings" panose="05000000000000000000" pitchFamily="2" charset="2"/>
              <a:buChar char="q"/>
            </a:pPr>
            <a:r>
              <a:rPr lang="en-US" dirty="0" smtClean="0"/>
              <a:t>Unlike software-based solutions, hardware OpenFlow switches leverage dedicated Application-Specific Integrated Circuits (ASICs) or Network Processing Units (NPUs), offering low latency, high throughput, and improved energy efficiency. </a:t>
            </a:r>
          </a:p>
          <a:p>
            <a:pPr algn="just">
              <a:buFont typeface="Wingdings" panose="05000000000000000000" pitchFamily="2" charset="2"/>
              <a:buChar char="q"/>
            </a:pPr>
            <a:r>
              <a:rPr lang="en-US" dirty="0" smtClean="0"/>
              <a:t>Prominent manufacturers such as Arista, Pica8, </a:t>
            </a:r>
            <a:r>
              <a:rPr lang="en-US" dirty="0" err="1" smtClean="0"/>
              <a:t>NoviFlow</a:t>
            </a:r>
            <a:r>
              <a:rPr lang="en-US" dirty="0" smtClean="0"/>
              <a:t>, HP, Dell, and Barefoot Networks (Intel Tofino) have developed a range of hardware OpenFlow switches that cater to diverse networking environments, including carrier networks, enterprise data centers, and Software-Defined Wide Area Networks (SD-WAN).</a:t>
            </a:r>
          </a:p>
          <a:p>
            <a:endParaRPr lang="en-US" dirty="0"/>
          </a:p>
        </p:txBody>
      </p:sp>
      <p:sp>
        <p:nvSpPr>
          <p:cNvPr id="4" name="Date Placeholder 3"/>
          <p:cNvSpPr>
            <a:spLocks noGrp="1"/>
          </p:cNvSpPr>
          <p:nvPr>
            <p:ph type="dt" sz="half" idx="10"/>
          </p:nvPr>
        </p:nvSpPr>
        <p:spPr/>
        <p:txBody>
          <a:bodyPr/>
          <a:lstStyle/>
          <a:p>
            <a:fld id="{E8049BC5-A54B-4A07-9465-C935E7BDB8F5}"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5</a:t>
            </a:fld>
            <a:endParaRPr lang="en-US"/>
          </a:p>
        </p:txBody>
      </p:sp>
    </p:spTree>
    <p:extLst>
      <p:ext uri="{BB962C8B-B14F-4D97-AF65-F5344CB8AC3E}">
        <p14:creationId xmlns:p14="http://schemas.microsoft.com/office/powerpoint/2010/main" val="3261317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The role of OpenFlow in hardware-based switching</a:t>
            </a:r>
            <a:endParaRPr lang="en-US" sz="3600"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q"/>
            </a:pPr>
            <a:r>
              <a:rPr lang="en-US" dirty="0" smtClean="0"/>
              <a:t>In hardware-based switching, OpenFlow acts as a standardized protocol that allows a central controller to directly program the forwarding behavior of network switches, essentially giving the controller granular control over how packets are routed through the network by manipulating the switch's flow tables, which are implemented in hardware, enabling dynamic and flexible network management within a Software-Defined Networking (SDN) architecture</a:t>
            </a:r>
          </a:p>
        </p:txBody>
      </p:sp>
      <p:sp>
        <p:nvSpPr>
          <p:cNvPr id="4" name="Date Placeholder 3"/>
          <p:cNvSpPr>
            <a:spLocks noGrp="1"/>
          </p:cNvSpPr>
          <p:nvPr>
            <p:ph type="dt" sz="half" idx="10"/>
          </p:nvPr>
        </p:nvSpPr>
        <p:spPr/>
        <p:txBody>
          <a:bodyPr/>
          <a:lstStyle/>
          <a:p>
            <a:fld id="{D83DD268-88DB-40AE-AF4F-2A0784E2CEC4}"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6</a:t>
            </a:fld>
            <a:endParaRPr lang="en-US"/>
          </a:p>
        </p:txBody>
      </p:sp>
    </p:spTree>
    <p:extLst>
      <p:ext uri="{BB962C8B-B14F-4D97-AF65-F5344CB8AC3E}">
        <p14:creationId xmlns:p14="http://schemas.microsoft.com/office/powerpoint/2010/main" val="3644803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The role of OpenFlow in hardware-based </a:t>
            </a:r>
            <a:r>
              <a:rPr lang="en-US" sz="3600" dirty="0" smtClean="0"/>
              <a:t>switching </a:t>
            </a:r>
            <a:endParaRPr lang="en-US" sz="3200" dirty="0"/>
          </a:p>
        </p:txBody>
      </p:sp>
      <p:sp>
        <p:nvSpPr>
          <p:cNvPr id="3" name="Content Placeholder 2"/>
          <p:cNvSpPr>
            <a:spLocks noGrp="1"/>
          </p:cNvSpPr>
          <p:nvPr>
            <p:ph idx="1"/>
          </p:nvPr>
        </p:nvSpPr>
        <p:spPr/>
        <p:txBody>
          <a:bodyPr/>
          <a:lstStyle/>
          <a:p>
            <a:pPr algn="just">
              <a:buFont typeface="Wingdings" panose="05000000000000000000" pitchFamily="2" charset="2"/>
              <a:buChar char="q"/>
            </a:pPr>
            <a:r>
              <a:rPr lang="en-US" dirty="0" smtClean="0"/>
              <a:t>OpenFlow in hardware-based switching enables centralized control by decoupling the control plane from the data plane, allowing dynamic flow management and policy enforcement. </a:t>
            </a:r>
          </a:p>
          <a:p>
            <a:pPr marL="0" indent="0" algn="just">
              <a:buNone/>
            </a:pPr>
            <a:endParaRPr lang="en-US" dirty="0" smtClean="0"/>
          </a:p>
          <a:p>
            <a:pPr algn="just">
              <a:buFont typeface="Wingdings" panose="05000000000000000000" pitchFamily="2" charset="2"/>
              <a:buChar char="q"/>
            </a:pPr>
            <a:r>
              <a:rPr lang="en-US" dirty="0" smtClean="0"/>
              <a:t>This improves network flexibility, scalability, and performance by leveraging high-speed ASICs for efficient packet forwarding</a:t>
            </a:r>
            <a:endParaRPr lang="en-US" dirty="0"/>
          </a:p>
        </p:txBody>
      </p:sp>
      <p:sp>
        <p:nvSpPr>
          <p:cNvPr id="4" name="Date Placeholder 3"/>
          <p:cNvSpPr>
            <a:spLocks noGrp="1"/>
          </p:cNvSpPr>
          <p:nvPr>
            <p:ph type="dt" sz="half" idx="10"/>
          </p:nvPr>
        </p:nvSpPr>
        <p:spPr/>
        <p:txBody>
          <a:bodyPr/>
          <a:lstStyle/>
          <a:p>
            <a:fld id="{ACC9554F-2878-4BB3-8E39-0F191C83BFBC}"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7</a:t>
            </a:fld>
            <a:endParaRPr lang="en-US"/>
          </a:p>
        </p:txBody>
      </p:sp>
    </p:spTree>
    <p:extLst>
      <p:ext uri="{BB962C8B-B14F-4D97-AF65-F5344CB8AC3E}">
        <p14:creationId xmlns:p14="http://schemas.microsoft.com/office/powerpoint/2010/main" val="23101390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Key hardware OpenFlow switch manufacturers</a:t>
            </a:r>
            <a:endParaRPr lang="en-US" sz="4000" dirty="0"/>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q"/>
            </a:pPr>
            <a:r>
              <a:rPr lang="en-US" dirty="0"/>
              <a:t>Key hardware OpenFlow switch </a:t>
            </a:r>
            <a:r>
              <a:rPr lang="en-US" dirty="0" smtClean="0"/>
              <a:t>manufacturers including Arista, Pica8, </a:t>
            </a:r>
            <a:r>
              <a:rPr lang="en-US" dirty="0" err="1" smtClean="0"/>
              <a:t>NoviFlow</a:t>
            </a:r>
            <a:r>
              <a:rPr lang="en-US" dirty="0" smtClean="0"/>
              <a:t>, HP, Dell, and Barefoot (Intel Tofino).</a:t>
            </a:r>
          </a:p>
          <a:p>
            <a:pPr>
              <a:buFont typeface="Wingdings" panose="05000000000000000000" pitchFamily="2" charset="2"/>
              <a:buChar char="q"/>
            </a:pPr>
            <a:r>
              <a:rPr lang="en-US" b="1" dirty="0"/>
              <a:t>Arista Networks:</a:t>
            </a:r>
            <a:endParaRPr lang="en-US" b="1" dirty="0" smtClean="0"/>
          </a:p>
          <a:p>
            <a:pPr lvl="1" algn="just">
              <a:buFont typeface="Wingdings" panose="05000000000000000000" pitchFamily="2" charset="2"/>
              <a:buChar char="Ø"/>
            </a:pPr>
            <a:r>
              <a:rPr lang="en-US" dirty="0"/>
              <a:t>Arista emphasizes software-driven networking with their EOS (Extensible Operating System) and </a:t>
            </a:r>
            <a:r>
              <a:rPr lang="en-US" dirty="0" err="1"/>
              <a:t>CloudVision</a:t>
            </a:r>
            <a:r>
              <a:rPr lang="en-US" dirty="0"/>
              <a:t> platform</a:t>
            </a:r>
            <a:r>
              <a:rPr lang="en-US" dirty="0" smtClean="0"/>
              <a:t>.</a:t>
            </a:r>
          </a:p>
          <a:p>
            <a:pPr lvl="1" algn="just">
              <a:buFont typeface="Wingdings" panose="05000000000000000000" pitchFamily="2" charset="2"/>
              <a:buChar char="Ø"/>
            </a:pPr>
            <a:r>
              <a:rPr lang="en-US" dirty="0" smtClean="0"/>
              <a:t>Architecture</a:t>
            </a:r>
            <a:r>
              <a:rPr lang="en-US" dirty="0"/>
              <a:t>: Their switches are designed for high performance and scalability, often used in data centers and cloud environments. They support OpenFlow and other SDN protocols, integrating with various controllers</a:t>
            </a:r>
            <a:r>
              <a:rPr lang="en-US" dirty="0" smtClean="0"/>
              <a:t>.</a:t>
            </a:r>
          </a:p>
          <a:p>
            <a:pPr lvl="1" algn="just">
              <a:buFont typeface="Wingdings" panose="05000000000000000000" pitchFamily="2" charset="2"/>
              <a:buChar char="Ø"/>
            </a:pPr>
            <a:r>
              <a:rPr lang="en-US" dirty="0" smtClean="0"/>
              <a:t>Key </a:t>
            </a:r>
            <a:r>
              <a:rPr lang="en-US" dirty="0"/>
              <a:t>Features</a:t>
            </a:r>
            <a:r>
              <a:rPr lang="en-US" dirty="0" smtClean="0"/>
              <a:t>:</a:t>
            </a:r>
          </a:p>
          <a:p>
            <a:pPr lvl="2" algn="just">
              <a:buFont typeface="Wingdings" panose="05000000000000000000" pitchFamily="2" charset="2"/>
              <a:buChar char="ü"/>
            </a:pPr>
            <a:r>
              <a:rPr lang="en-US" dirty="0" smtClean="0"/>
              <a:t>EOS</a:t>
            </a:r>
            <a:r>
              <a:rPr lang="en-US" dirty="0"/>
              <a:t>: Programmable and modular network operating system</a:t>
            </a:r>
            <a:r>
              <a:rPr lang="en-US" dirty="0" smtClean="0"/>
              <a:t>.</a:t>
            </a:r>
          </a:p>
          <a:p>
            <a:pPr lvl="2" algn="just">
              <a:buFont typeface="Wingdings" panose="05000000000000000000" pitchFamily="2" charset="2"/>
              <a:buChar char="ü"/>
            </a:pPr>
            <a:r>
              <a:rPr lang="en-US" dirty="0" err="1" smtClean="0"/>
              <a:t>CloudVision</a:t>
            </a:r>
            <a:r>
              <a:rPr lang="en-US" dirty="0"/>
              <a:t>: Network management and automation </a:t>
            </a:r>
            <a:r>
              <a:rPr lang="en-US" dirty="0" err="1"/>
              <a:t>platform.High</a:t>
            </a:r>
            <a:r>
              <a:rPr lang="en-US" dirty="0"/>
              <a:t>-performance switches with support for various protocols</a:t>
            </a:r>
            <a:r>
              <a:rPr lang="en-US" dirty="0" smtClean="0"/>
              <a:t>.</a:t>
            </a:r>
            <a:endParaRPr lang="en-US" dirty="0" smtClean="0"/>
          </a:p>
          <a:p>
            <a:pPr>
              <a:buFont typeface="Wingdings" panose="05000000000000000000" pitchFamily="2" charset="2"/>
              <a:buChar char="q"/>
            </a:pPr>
            <a:endParaRPr lang="en-US" dirty="0" smtClean="0"/>
          </a:p>
          <a:p>
            <a:endParaRPr lang="en-US" dirty="0"/>
          </a:p>
        </p:txBody>
      </p:sp>
      <p:sp>
        <p:nvSpPr>
          <p:cNvPr id="4" name="Date Placeholder 3"/>
          <p:cNvSpPr>
            <a:spLocks noGrp="1"/>
          </p:cNvSpPr>
          <p:nvPr>
            <p:ph type="dt" sz="half" idx="10"/>
          </p:nvPr>
        </p:nvSpPr>
        <p:spPr/>
        <p:txBody>
          <a:bodyPr/>
          <a:lstStyle/>
          <a:p>
            <a:fld id="{B7F95A11-D93F-456A-AF40-539980316BC0}"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8</a:t>
            </a:fld>
            <a:endParaRPr lang="en-US"/>
          </a:p>
        </p:txBody>
      </p:sp>
    </p:spTree>
    <p:extLst>
      <p:ext uri="{BB962C8B-B14F-4D97-AF65-F5344CB8AC3E}">
        <p14:creationId xmlns:p14="http://schemas.microsoft.com/office/powerpoint/2010/main" val="857989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hardware </a:t>
            </a:r>
            <a:r>
              <a:rPr lang="en-US" dirty="0" err="1"/>
              <a:t>OpenFlow</a:t>
            </a:r>
            <a:r>
              <a:rPr lang="en-US" dirty="0"/>
              <a:t> switch manufacturers</a:t>
            </a:r>
          </a:p>
        </p:txBody>
      </p:sp>
      <p:sp>
        <p:nvSpPr>
          <p:cNvPr id="4" name="Date Placeholder 3"/>
          <p:cNvSpPr>
            <a:spLocks noGrp="1"/>
          </p:cNvSpPr>
          <p:nvPr>
            <p:ph type="dt" sz="half" idx="10"/>
          </p:nvPr>
        </p:nvSpPr>
        <p:spPr/>
        <p:txBody>
          <a:bodyPr/>
          <a:lstStyle/>
          <a:p>
            <a:fld id="{EE43B7C7-2D83-4F7D-93BA-8C6EC386B082}" type="datetime1">
              <a:rPr lang="en-US" smtClean="0"/>
              <a:t>2/8/2025</a:t>
            </a:fld>
            <a:endParaRPr lang="en-US"/>
          </a:p>
        </p:txBody>
      </p:sp>
      <p:sp>
        <p:nvSpPr>
          <p:cNvPr id="5" name="Footer Placeholder 4"/>
          <p:cNvSpPr>
            <a:spLocks noGrp="1"/>
          </p:cNvSpPr>
          <p:nvPr>
            <p:ph type="ftr" sz="quarter" idx="11"/>
          </p:nvPr>
        </p:nvSpPr>
        <p:spPr/>
        <p:txBody>
          <a:bodyPr/>
          <a:lstStyle/>
          <a:p>
            <a:r>
              <a:rPr lang="en-US"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9</a:t>
            </a:fld>
            <a:endParaRPr lang="en-US"/>
          </a:p>
        </p:txBody>
      </p:sp>
      <p:sp>
        <p:nvSpPr>
          <p:cNvPr id="8" name="Content Placeholder 7"/>
          <p:cNvSpPr>
            <a:spLocks noGrp="1"/>
          </p:cNvSpPr>
          <p:nvPr>
            <p:ph idx="1"/>
          </p:nvPr>
        </p:nvSpPr>
        <p:spPr/>
        <p:txBody>
          <a:bodyPr/>
          <a:lstStyle/>
          <a:p>
            <a:r>
              <a:rPr lang="en-US" dirty="0" smtClean="0"/>
              <a:t>Arista Architecture</a:t>
            </a:r>
            <a:endParaRPr lang="en-US" dirty="0"/>
          </a:p>
          <a:p>
            <a:endParaRPr lang="en-US" dirty="0"/>
          </a:p>
        </p:txBody>
      </p:sp>
      <p:pic>
        <p:nvPicPr>
          <p:cNvPr id="9" name="Content Placeholder 6"/>
          <p:cNvPicPr>
            <a:picLocks noChangeAspect="1"/>
          </p:cNvPicPr>
          <p:nvPr/>
        </p:nvPicPr>
        <p:blipFill>
          <a:blip r:embed="rId2"/>
          <a:stretch>
            <a:fillRect/>
          </a:stretch>
        </p:blipFill>
        <p:spPr>
          <a:xfrm>
            <a:off x="5070275" y="2556932"/>
            <a:ext cx="3682397" cy="3117378"/>
          </a:xfrm>
          <a:prstGeom prst="rect">
            <a:avLst/>
          </a:prstGeom>
        </p:spPr>
      </p:pic>
    </p:spTree>
    <p:extLst>
      <p:ext uri="{BB962C8B-B14F-4D97-AF65-F5344CB8AC3E}">
        <p14:creationId xmlns:p14="http://schemas.microsoft.com/office/powerpoint/2010/main" val="2660947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hardware OpenFlow switch manufacturers</a:t>
            </a: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q"/>
            </a:pPr>
            <a:r>
              <a:rPr lang="en-US" b="1" dirty="0"/>
              <a:t>Pica8:</a:t>
            </a:r>
          </a:p>
          <a:p>
            <a:pPr lvl="1" algn="just">
              <a:buFont typeface="Wingdings" panose="05000000000000000000" pitchFamily="2" charset="2"/>
              <a:buChar char="Ø"/>
            </a:pPr>
            <a:r>
              <a:rPr lang="en-US" dirty="0" smtClean="0"/>
              <a:t>Pica8 </a:t>
            </a:r>
            <a:r>
              <a:rPr lang="en-US" dirty="0"/>
              <a:t>champions open networking with their </a:t>
            </a:r>
            <a:r>
              <a:rPr lang="en-US" dirty="0" err="1"/>
              <a:t>PicOS</a:t>
            </a:r>
            <a:r>
              <a:rPr lang="en-US" dirty="0"/>
              <a:t> network operating system and white-box hardware</a:t>
            </a:r>
            <a:r>
              <a:rPr lang="en-US" dirty="0" smtClean="0"/>
              <a:t>.</a:t>
            </a:r>
          </a:p>
          <a:p>
            <a:pPr lvl="1" algn="just">
              <a:buFont typeface="Wingdings" panose="05000000000000000000" pitchFamily="2" charset="2"/>
              <a:buChar char="Ø"/>
            </a:pPr>
            <a:r>
              <a:rPr lang="en-US" dirty="0" smtClean="0"/>
              <a:t>Architecture</a:t>
            </a:r>
            <a:r>
              <a:rPr lang="en-US" dirty="0"/>
              <a:t>: They promote disaggregation, allowing customers to choose their preferred hardware and software components. Their switches support OpenFlow and other SDN functionalities</a:t>
            </a:r>
            <a:r>
              <a:rPr lang="en-US" dirty="0" smtClean="0"/>
              <a:t>.</a:t>
            </a:r>
          </a:p>
          <a:p>
            <a:pPr lvl="1" algn="just">
              <a:buFont typeface="Wingdings" panose="05000000000000000000" pitchFamily="2" charset="2"/>
              <a:buChar char="Ø"/>
            </a:pPr>
            <a:r>
              <a:rPr lang="en-US" dirty="0" smtClean="0"/>
              <a:t>Key Features: </a:t>
            </a:r>
            <a:r>
              <a:rPr lang="en-US" dirty="0" err="1" smtClean="0"/>
              <a:t>PicOS</a:t>
            </a:r>
            <a:r>
              <a:rPr lang="en-US" dirty="0"/>
              <a:t>: Network operating system designed for open hardware</a:t>
            </a:r>
            <a:r>
              <a:rPr lang="en-US" dirty="0" smtClean="0"/>
              <a:t>. Support </a:t>
            </a:r>
            <a:r>
              <a:rPr lang="en-US" dirty="0"/>
              <a:t>for various SDN controllers and applications</a:t>
            </a:r>
            <a:r>
              <a:rPr lang="en-US" dirty="0" smtClean="0"/>
              <a:t>. Focus </a:t>
            </a:r>
            <a:r>
              <a:rPr lang="en-US" dirty="0"/>
              <a:t>on flexibility and cost-effectiveness.</a:t>
            </a:r>
          </a:p>
        </p:txBody>
      </p:sp>
      <p:sp>
        <p:nvSpPr>
          <p:cNvPr id="4" name="Date Placeholder 3"/>
          <p:cNvSpPr>
            <a:spLocks noGrp="1"/>
          </p:cNvSpPr>
          <p:nvPr>
            <p:ph type="dt" sz="half" idx="10"/>
          </p:nvPr>
        </p:nvSpPr>
        <p:spPr/>
        <p:txBody>
          <a:bodyPr/>
          <a:lstStyle/>
          <a:p>
            <a:fld id="{3BC621B4-6D77-46AB-84FD-BD261C1CE994}"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10</a:t>
            </a:fld>
            <a:endParaRPr lang="en-US"/>
          </a:p>
        </p:txBody>
      </p:sp>
    </p:spTree>
    <p:extLst>
      <p:ext uri="{BB962C8B-B14F-4D97-AF65-F5344CB8AC3E}">
        <p14:creationId xmlns:p14="http://schemas.microsoft.com/office/powerpoint/2010/main" val="3847682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hardware </a:t>
            </a:r>
            <a:r>
              <a:rPr lang="en-US" dirty="0" err="1"/>
              <a:t>OpenFlow</a:t>
            </a:r>
            <a:r>
              <a:rPr lang="en-US" dirty="0"/>
              <a:t> switch manufacturers</a:t>
            </a:r>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smtClean="0"/>
              <a:t>PIC8 Switch</a:t>
            </a:r>
          </a:p>
          <a:p>
            <a:pPr marL="0" indent="0">
              <a:buNone/>
            </a:pPr>
            <a:endParaRPr lang="en-US" dirty="0"/>
          </a:p>
        </p:txBody>
      </p:sp>
      <p:sp>
        <p:nvSpPr>
          <p:cNvPr id="4" name="Date Placeholder 3"/>
          <p:cNvSpPr>
            <a:spLocks noGrp="1"/>
          </p:cNvSpPr>
          <p:nvPr>
            <p:ph type="dt" sz="half" idx="10"/>
          </p:nvPr>
        </p:nvSpPr>
        <p:spPr/>
        <p:txBody>
          <a:bodyPr/>
          <a:lstStyle/>
          <a:p>
            <a:fld id="{EE43B7C7-2D83-4F7D-93BA-8C6EC386B082}" type="datetime1">
              <a:rPr lang="en-US" smtClean="0"/>
              <a:t>2/8/2025</a:t>
            </a:fld>
            <a:endParaRPr lang="en-US"/>
          </a:p>
        </p:txBody>
      </p:sp>
      <p:sp>
        <p:nvSpPr>
          <p:cNvPr id="5" name="Footer Placeholder 4"/>
          <p:cNvSpPr>
            <a:spLocks noGrp="1"/>
          </p:cNvSpPr>
          <p:nvPr>
            <p:ph type="ftr" sz="quarter" idx="11"/>
          </p:nvPr>
        </p:nvSpPr>
        <p:spPr/>
        <p:txBody>
          <a:bodyPr/>
          <a:lstStyle/>
          <a:p>
            <a:r>
              <a:rPr lang="en-US"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11</a:t>
            </a:fld>
            <a:endParaRPr lang="en-US"/>
          </a:p>
        </p:txBody>
      </p:sp>
      <p:sp>
        <p:nvSpPr>
          <p:cNvPr id="7" name="AutoShape 2" descr="A realistic 3D-rendered image of a PICT8 hardware OpenFlow switch. The switch should have multiple network ports, a cooling system, and internal components such as an ASIC/FPGA processing unit, TCAM/SDRAM memory, and a CPU for management. The exterior should have LED indicators for port activity and status lights. The design should look like a professional networking hardware device, typically used in data centers for SDN (Software-Defined Network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A realistic 3D-rendered image of a PICT8 hardware OpenFlow switch. The switch should have multiple network ports, a cooling system, and internal components such as an ASIC/FPGA processing unit, TCAM/SDRAM memory, and a CPU for management. The exterior should have LED indicators for port activity and status lights. The design should look like a professional networking hardware device, typically used in data centers for SDN (Software-Defined Network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2"/>
          <a:stretch>
            <a:fillRect/>
          </a:stretch>
        </p:blipFill>
        <p:spPr>
          <a:xfrm>
            <a:off x="3462728" y="2556932"/>
            <a:ext cx="6525649" cy="3318936"/>
          </a:xfrm>
          <a:prstGeom prst="rect">
            <a:avLst/>
          </a:prstGeom>
        </p:spPr>
      </p:pic>
    </p:spTree>
    <p:extLst>
      <p:ext uri="{BB962C8B-B14F-4D97-AF65-F5344CB8AC3E}">
        <p14:creationId xmlns:p14="http://schemas.microsoft.com/office/powerpoint/2010/main" val="1410017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hardware OpenFlow switch manufacturers</a:t>
            </a:r>
          </a:p>
        </p:txBody>
      </p:sp>
      <p:sp>
        <p:nvSpPr>
          <p:cNvPr id="3" name="Content Placeholder 2"/>
          <p:cNvSpPr>
            <a:spLocks noGrp="1"/>
          </p:cNvSpPr>
          <p:nvPr>
            <p:ph idx="1"/>
          </p:nvPr>
        </p:nvSpPr>
        <p:spPr/>
        <p:txBody>
          <a:bodyPr/>
          <a:lstStyle/>
          <a:p>
            <a:pPr>
              <a:buFont typeface="Wingdings" panose="05000000000000000000" pitchFamily="2" charset="2"/>
              <a:buChar char="q"/>
            </a:pPr>
            <a:r>
              <a:rPr lang="en-US" b="1" dirty="0"/>
              <a:t>HP (Hewlett Packard Enterprise</a:t>
            </a:r>
            <a:r>
              <a:rPr lang="en-US" b="1" dirty="0" smtClean="0"/>
              <a:t>):</a:t>
            </a:r>
            <a:endParaRPr lang="en-US" b="1" dirty="0"/>
          </a:p>
          <a:p>
            <a:pPr lvl="1" algn="just">
              <a:buFont typeface="Wingdings" panose="05000000000000000000" pitchFamily="2" charset="2"/>
              <a:buChar char="Ø"/>
            </a:pPr>
            <a:r>
              <a:rPr lang="en-US" dirty="0"/>
              <a:t>Focus: HPE offers a broad range of networking solutions, including switches with OpenFlow support</a:t>
            </a:r>
            <a:r>
              <a:rPr lang="en-US" dirty="0" smtClean="0"/>
              <a:t>.</a:t>
            </a:r>
          </a:p>
          <a:p>
            <a:pPr lvl="1" algn="just">
              <a:buFont typeface="Wingdings" panose="05000000000000000000" pitchFamily="2" charset="2"/>
              <a:buChar char="Ø"/>
            </a:pPr>
            <a:r>
              <a:rPr lang="en-US" dirty="0" smtClean="0"/>
              <a:t>Architecture</a:t>
            </a:r>
            <a:r>
              <a:rPr lang="en-US" dirty="0"/>
              <a:t>: Their switches are designed for enterprise and data center environments, integrating with their own network management tools and supporting various SDN controllers</a:t>
            </a:r>
            <a:r>
              <a:rPr lang="en-US" dirty="0" smtClean="0"/>
              <a:t>.</a:t>
            </a:r>
          </a:p>
          <a:p>
            <a:pPr lvl="1" algn="just">
              <a:buFont typeface="Wingdings" panose="05000000000000000000" pitchFamily="2" charset="2"/>
              <a:buChar char="Ø"/>
            </a:pPr>
            <a:r>
              <a:rPr lang="en-US" dirty="0" smtClean="0"/>
              <a:t>Key </a:t>
            </a:r>
            <a:r>
              <a:rPr lang="en-US" dirty="0"/>
              <a:t>Features</a:t>
            </a:r>
            <a:r>
              <a:rPr lang="en-US" dirty="0" smtClean="0"/>
              <a:t>: OpenFlow </a:t>
            </a:r>
            <a:r>
              <a:rPr lang="en-US" dirty="0"/>
              <a:t>support across their product line</a:t>
            </a:r>
            <a:r>
              <a:rPr lang="en-US" dirty="0" smtClean="0"/>
              <a:t>. Integration </a:t>
            </a:r>
            <a:r>
              <a:rPr lang="en-US" dirty="0"/>
              <a:t>with HPE Aruba networking solutions</a:t>
            </a:r>
            <a:r>
              <a:rPr lang="en-US" dirty="0" smtClean="0"/>
              <a:t>. Focus </a:t>
            </a:r>
            <a:r>
              <a:rPr lang="en-US" dirty="0"/>
              <a:t>on reliability and scalability.</a:t>
            </a:r>
          </a:p>
        </p:txBody>
      </p:sp>
      <p:sp>
        <p:nvSpPr>
          <p:cNvPr id="4" name="Date Placeholder 3"/>
          <p:cNvSpPr>
            <a:spLocks noGrp="1"/>
          </p:cNvSpPr>
          <p:nvPr>
            <p:ph type="dt" sz="half" idx="10"/>
          </p:nvPr>
        </p:nvSpPr>
        <p:spPr/>
        <p:txBody>
          <a:bodyPr/>
          <a:lstStyle/>
          <a:p>
            <a:fld id="{674BA49A-7BC5-44C8-B13D-9D7A44EC79CA}"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12</a:t>
            </a:fld>
            <a:endParaRPr lang="en-US"/>
          </a:p>
        </p:txBody>
      </p:sp>
    </p:spTree>
    <p:extLst>
      <p:ext uri="{BB962C8B-B14F-4D97-AF65-F5344CB8AC3E}">
        <p14:creationId xmlns:p14="http://schemas.microsoft.com/office/powerpoint/2010/main" val="312357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hardware </a:t>
            </a:r>
            <a:r>
              <a:rPr lang="en-US" dirty="0" err="1"/>
              <a:t>OpenFlow</a:t>
            </a:r>
            <a:r>
              <a:rPr lang="en-US" dirty="0"/>
              <a:t> switch manufacturers</a:t>
            </a:r>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smtClean="0"/>
              <a:t>HP Switches Architecture</a:t>
            </a:r>
          </a:p>
          <a:p>
            <a:endParaRPr lang="en-US" dirty="0"/>
          </a:p>
        </p:txBody>
      </p:sp>
      <p:sp>
        <p:nvSpPr>
          <p:cNvPr id="4" name="Date Placeholder 3"/>
          <p:cNvSpPr>
            <a:spLocks noGrp="1"/>
          </p:cNvSpPr>
          <p:nvPr>
            <p:ph type="dt" sz="half" idx="10"/>
          </p:nvPr>
        </p:nvSpPr>
        <p:spPr/>
        <p:txBody>
          <a:bodyPr/>
          <a:lstStyle/>
          <a:p>
            <a:fld id="{EE43B7C7-2D83-4F7D-93BA-8C6EC386B082}" type="datetime1">
              <a:rPr lang="en-US" smtClean="0"/>
              <a:t>2/8/2025</a:t>
            </a:fld>
            <a:endParaRPr lang="en-US"/>
          </a:p>
        </p:txBody>
      </p:sp>
      <p:sp>
        <p:nvSpPr>
          <p:cNvPr id="5" name="Footer Placeholder 4"/>
          <p:cNvSpPr>
            <a:spLocks noGrp="1"/>
          </p:cNvSpPr>
          <p:nvPr>
            <p:ph type="ftr" sz="quarter" idx="11"/>
          </p:nvPr>
        </p:nvSpPr>
        <p:spPr/>
        <p:txBody>
          <a:bodyPr/>
          <a:lstStyle/>
          <a:p>
            <a:r>
              <a:rPr lang="en-US"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13</a:t>
            </a:fld>
            <a:endParaRPr lang="en-US"/>
          </a:p>
        </p:txBody>
      </p:sp>
      <p:pic>
        <p:nvPicPr>
          <p:cNvPr id="7" name="Picture 6"/>
          <p:cNvPicPr>
            <a:picLocks noChangeAspect="1"/>
          </p:cNvPicPr>
          <p:nvPr/>
        </p:nvPicPr>
        <p:blipFill>
          <a:blip r:embed="rId2"/>
          <a:stretch>
            <a:fillRect/>
          </a:stretch>
        </p:blipFill>
        <p:spPr>
          <a:xfrm>
            <a:off x="2817341" y="2973859"/>
            <a:ext cx="6730313" cy="2902010"/>
          </a:xfrm>
          <a:prstGeom prst="rect">
            <a:avLst/>
          </a:prstGeom>
        </p:spPr>
      </p:pic>
    </p:spTree>
    <p:extLst>
      <p:ext uri="{BB962C8B-B14F-4D97-AF65-F5344CB8AC3E}">
        <p14:creationId xmlns:p14="http://schemas.microsoft.com/office/powerpoint/2010/main" val="1840972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hardware OpenFlow switch manufacturers</a:t>
            </a: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q"/>
            </a:pPr>
            <a:r>
              <a:rPr lang="en-US" b="1" dirty="0" smtClean="0"/>
              <a:t>Dell </a:t>
            </a:r>
            <a:r>
              <a:rPr lang="en-US" b="1" dirty="0"/>
              <a:t>Technologies</a:t>
            </a:r>
            <a:r>
              <a:rPr lang="en-US" b="1" dirty="0" smtClean="0"/>
              <a:t>:</a:t>
            </a:r>
          </a:p>
          <a:p>
            <a:pPr lvl="1" algn="just">
              <a:buFont typeface="Wingdings" panose="05000000000000000000" pitchFamily="2" charset="2"/>
              <a:buChar char="Ø"/>
            </a:pPr>
            <a:r>
              <a:rPr lang="en-US" dirty="0" smtClean="0"/>
              <a:t>Focus</a:t>
            </a:r>
            <a:r>
              <a:rPr lang="en-US" dirty="0"/>
              <a:t>: Dell provides networking solutions for various needs, including </a:t>
            </a:r>
            <a:r>
              <a:rPr lang="en-US" dirty="0" err="1"/>
              <a:t>OpenFlow</a:t>
            </a:r>
            <a:r>
              <a:rPr lang="en-US" dirty="0"/>
              <a:t>-enabled switches for enterprises and data centers</a:t>
            </a:r>
            <a:r>
              <a:rPr lang="en-US" dirty="0" smtClean="0"/>
              <a:t>.</a:t>
            </a:r>
          </a:p>
          <a:p>
            <a:pPr marL="457200" lvl="1" indent="0" algn="just">
              <a:buNone/>
            </a:pPr>
            <a:endParaRPr lang="en-US" dirty="0" smtClean="0"/>
          </a:p>
          <a:p>
            <a:pPr lvl="1" algn="just">
              <a:buFont typeface="Wingdings" panose="05000000000000000000" pitchFamily="2" charset="2"/>
              <a:buChar char="Ø"/>
            </a:pPr>
            <a:r>
              <a:rPr lang="en-US" dirty="0" smtClean="0"/>
              <a:t>Architecture</a:t>
            </a:r>
            <a:r>
              <a:rPr lang="en-US" dirty="0"/>
              <a:t>: Their switches are designed to integrate with their server and storage solutions, offering a comprehensive infrastructure offering. They support OpenFlow and other SDN protocols</a:t>
            </a:r>
            <a:r>
              <a:rPr lang="en-US" dirty="0" smtClean="0"/>
              <a:t>.</a:t>
            </a:r>
          </a:p>
          <a:p>
            <a:pPr marL="457200" lvl="1" indent="0" algn="just">
              <a:buNone/>
            </a:pPr>
            <a:endParaRPr lang="en-US" dirty="0" smtClean="0"/>
          </a:p>
          <a:p>
            <a:pPr lvl="1" algn="just">
              <a:buFont typeface="Wingdings" panose="05000000000000000000" pitchFamily="2" charset="2"/>
              <a:buChar char="Ø"/>
            </a:pPr>
            <a:r>
              <a:rPr lang="en-US" dirty="0" smtClean="0"/>
              <a:t>Key </a:t>
            </a:r>
            <a:r>
              <a:rPr lang="en-US" dirty="0"/>
              <a:t>Features</a:t>
            </a:r>
            <a:r>
              <a:rPr lang="en-US" dirty="0" smtClean="0"/>
              <a:t>: OpenFlow </a:t>
            </a:r>
            <a:r>
              <a:rPr lang="en-US" dirty="0"/>
              <a:t>support on select switch models</a:t>
            </a:r>
            <a:r>
              <a:rPr lang="en-US" dirty="0" smtClean="0"/>
              <a:t>. Integration </a:t>
            </a:r>
            <a:r>
              <a:rPr lang="en-US" dirty="0"/>
              <a:t>with Dell EMC infrastructure</a:t>
            </a:r>
            <a:r>
              <a:rPr lang="en-US" dirty="0" smtClean="0"/>
              <a:t>. Options </a:t>
            </a:r>
            <a:r>
              <a:rPr lang="en-US" dirty="0"/>
              <a:t>for different network sizes and requirements.</a:t>
            </a:r>
          </a:p>
        </p:txBody>
      </p:sp>
      <p:sp>
        <p:nvSpPr>
          <p:cNvPr id="4" name="Date Placeholder 3"/>
          <p:cNvSpPr>
            <a:spLocks noGrp="1"/>
          </p:cNvSpPr>
          <p:nvPr>
            <p:ph type="dt" sz="half" idx="10"/>
          </p:nvPr>
        </p:nvSpPr>
        <p:spPr/>
        <p:txBody>
          <a:bodyPr/>
          <a:lstStyle/>
          <a:p>
            <a:fld id="{4419AEBF-2D38-4133-9138-6AFABCF2C9F7}"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14</a:t>
            </a:fld>
            <a:endParaRPr lang="en-US"/>
          </a:p>
        </p:txBody>
      </p:sp>
      <p:sp>
        <p:nvSpPr>
          <p:cNvPr id="7" name="AutoShape 2" descr="A realistic 3D-rendered image of a Dell OpenFlow switch. The switch should have multiple network ports, a cooling system, and internal components such as an ASIC/FPGA processing unit, TCAM/SDRAM memory, and a CPU for management. The exterior should feature Dell branding, LED indicators for port activity, and status lights. The design should look like a professional enterprise-grade networking hardware device, typically used in data centers for SDN (Software-Defined Network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236399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DELL Switch</a:t>
            </a:r>
          </a:p>
          <a:p>
            <a:endParaRPr lang="en-US" dirty="0"/>
          </a:p>
        </p:txBody>
      </p:sp>
      <p:sp>
        <p:nvSpPr>
          <p:cNvPr id="4" name="Date Placeholder 3"/>
          <p:cNvSpPr>
            <a:spLocks noGrp="1"/>
          </p:cNvSpPr>
          <p:nvPr>
            <p:ph type="dt" sz="half" idx="10"/>
          </p:nvPr>
        </p:nvSpPr>
        <p:spPr/>
        <p:txBody>
          <a:bodyPr/>
          <a:lstStyle/>
          <a:p>
            <a:fld id="{EE43B7C7-2D83-4F7D-93BA-8C6EC386B082}" type="datetime1">
              <a:rPr lang="en-US" smtClean="0"/>
              <a:t>2/8/2025</a:t>
            </a:fld>
            <a:endParaRPr lang="en-US"/>
          </a:p>
        </p:txBody>
      </p:sp>
      <p:sp>
        <p:nvSpPr>
          <p:cNvPr id="5" name="Footer Placeholder 4"/>
          <p:cNvSpPr>
            <a:spLocks noGrp="1"/>
          </p:cNvSpPr>
          <p:nvPr>
            <p:ph type="ftr" sz="quarter" idx="11"/>
          </p:nvPr>
        </p:nvSpPr>
        <p:spPr/>
        <p:txBody>
          <a:bodyPr/>
          <a:lstStyle/>
          <a:p>
            <a:r>
              <a:rPr lang="en-US"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15</a:t>
            </a:fld>
            <a:endParaRPr lang="en-US"/>
          </a:p>
        </p:txBody>
      </p:sp>
      <p:pic>
        <p:nvPicPr>
          <p:cNvPr id="7" name="Picture 6"/>
          <p:cNvPicPr>
            <a:picLocks noChangeAspect="1"/>
          </p:cNvPicPr>
          <p:nvPr/>
        </p:nvPicPr>
        <p:blipFill>
          <a:blip r:embed="rId2"/>
          <a:stretch>
            <a:fillRect/>
          </a:stretch>
        </p:blipFill>
        <p:spPr>
          <a:xfrm>
            <a:off x="3897443" y="2556932"/>
            <a:ext cx="5933051" cy="3049389"/>
          </a:xfrm>
          <a:prstGeom prst="rect">
            <a:avLst/>
          </a:prstGeom>
        </p:spPr>
      </p:pic>
      <p:sp>
        <p:nvSpPr>
          <p:cNvPr id="9" name="AutoShape 4" descr="A realistic 3D-rendered image of a Dell OpenFlow switch. The switch should have multiple network ports, a cooling system, and internal components such as an ASIC/FPGA processing unit, TCAM/SDRAM memory, and a CPU for management. The exterior should feature Dell branding, LED indicators for port activity, and status lights. The design should look like a professional enterprise-grade networking hardware device, typically used in data centers for SDN (Software-Defined Networking)."/>
          <p:cNvSpPr>
            <a:spLocks noGrp="1" noChangeAspect="1" noChangeArrowheads="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90000"/>
          </a:bodyPr>
          <a:lstStyle/>
          <a:p>
            <a:r>
              <a:rPr lang="en-US" dirty="0"/>
              <a:t>Key hardware </a:t>
            </a:r>
            <a:r>
              <a:rPr lang="en-US" dirty="0" err="1"/>
              <a:t>OpenFlow</a:t>
            </a:r>
            <a:r>
              <a:rPr lang="en-US" dirty="0"/>
              <a:t> switch manufacturers</a:t>
            </a:r>
          </a:p>
        </p:txBody>
      </p:sp>
    </p:spTree>
    <p:extLst>
      <p:ext uri="{BB962C8B-B14F-4D97-AF65-F5344CB8AC3E}">
        <p14:creationId xmlns:p14="http://schemas.microsoft.com/office/powerpoint/2010/main" val="704442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hardware OpenFlow switch manufacturers</a:t>
            </a: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q"/>
            </a:pPr>
            <a:r>
              <a:rPr lang="en-US" dirty="0" err="1" smtClean="0"/>
              <a:t>NoviFlow</a:t>
            </a:r>
            <a:r>
              <a:rPr lang="en-US" dirty="0" smtClean="0"/>
              <a:t>:</a:t>
            </a:r>
          </a:p>
          <a:p>
            <a:pPr lvl="1" algn="just">
              <a:buFont typeface="Wingdings" panose="05000000000000000000" pitchFamily="2" charset="2"/>
              <a:buChar char="Ø"/>
            </a:pPr>
            <a:r>
              <a:rPr lang="en-US" dirty="0" smtClean="0"/>
              <a:t>Focus</a:t>
            </a:r>
            <a:r>
              <a:rPr lang="en-US" dirty="0"/>
              <a:t>: </a:t>
            </a:r>
            <a:r>
              <a:rPr lang="en-US" dirty="0" err="1"/>
              <a:t>NoviFlow</a:t>
            </a:r>
            <a:r>
              <a:rPr lang="en-US" dirty="0"/>
              <a:t> specializes in high-performance OpenFlow switches for demanding applications</a:t>
            </a:r>
            <a:r>
              <a:rPr lang="en-US" dirty="0" smtClean="0"/>
              <a:t>.</a:t>
            </a:r>
          </a:p>
          <a:p>
            <a:pPr marL="457200" lvl="1" indent="0" algn="just">
              <a:buNone/>
            </a:pPr>
            <a:endParaRPr lang="en-US" dirty="0" smtClean="0"/>
          </a:p>
          <a:p>
            <a:pPr lvl="1" algn="just">
              <a:buFont typeface="Wingdings" panose="05000000000000000000" pitchFamily="2" charset="2"/>
              <a:buChar char="Ø"/>
            </a:pPr>
            <a:r>
              <a:rPr lang="en-US" dirty="0" smtClean="0"/>
              <a:t>Architecture</a:t>
            </a:r>
            <a:r>
              <a:rPr lang="en-US" dirty="0"/>
              <a:t>: Their switches are designed for high throughput and low latency, often used in service provider networks and security applications. They emphasize programmable forwarding planes</a:t>
            </a:r>
            <a:r>
              <a:rPr lang="en-US" dirty="0" smtClean="0"/>
              <a:t>.</a:t>
            </a:r>
          </a:p>
          <a:p>
            <a:pPr marL="457200" lvl="1" indent="0" algn="just">
              <a:buNone/>
            </a:pPr>
            <a:endParaRPr lang="en-US" dirty="0" smtClean="0"/>
          </a:p>
          <a:p>
            <a:pPr lvl="1" algn="just">
              <a:buFont typeface="Wingdings" panose="05000000000000000000" pitchFamily="2" charset="2"/>
              <a:buChar char="Ø"/>
            </a:pPr>
            <a:r>
              <a:rPr lang="en-US" dirty="0" smtClean="0"/>
              <a:t>Key </a:t>
            </a:r>
            <a:r>
              <a:rPr lang="en-US" dirty="0"/>
              <a:t>Features</a:t>
            </a:r>
            <a:r>
              <a:rPr lang="en-US" dirty="0" smtClean="0"/>
              <a:t>: High-performance </a:t>
            </a:r>
            <a:r>
              <a:rPr lang="en-US" dirty="0"/>
              <a:t>OpenFlow switches</a:t>
            </a:r>
            <a:r>
              <a:rPr lang="en-US" dirty="0" smtClean="0"/>
              <a:t>. Focus </a:t>
            </a:r>
            <a:r>
              <a:rPr lang="en-US" dirty="0"/>
              <a:t>on network security and service chaining</a:t>
            </a:r>
            <a:r>
              <a:rPr lang="en-US" dirty="0" smtClean="0"/>
              <a:t>. Programmable </a:t>
            </a:r>
            <a:r>
              <a:rPr lang="en-US" dirty="0"/>
              <a:t>forwarding plane with support for P4</a:t>
            </a:r>
          </a:p>
        </p:txBody>
      </p:sp>
      <p:sp>
        <p:nvSpPr>
          <p:cNvPr id="4" name="Date Placeholder 3"/>
          <p:cNvSpPr>
            <a:spLocks noGrp="1"/>
          </p:cNvSpPr>
          <p:nvPr>
            <p:ph type="dt" sz="half" idx="10"/>
          </p:nvPr>
        </p:nvSpPr>
        <p:spPr/>
        <p:txBody>
          <a:bodyPr/>
          <a:lstStyle/>
          <a:p>
            <a:fld id="{6C15356D-647B-4F54-98E1-82A368C4FC43}"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16</a:t>
            </a:fld>
            <a:endParaRPr lang="en-US"/>
          </a:p>
        </p:txBody>
      </p:sp>
    </p:spTree>
    <p:extLst>
      <p:ext uri="{BB962C8B-B14F-4D97-AF65-F5344CB8AC3E}">
        <p14:creationId xmlns:p14="http://schemas.microsoft.com/office/powerpoint/2010/main" val="32380402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Key hardware OpenFlow switch manufacturers</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en-US" b="1" dirty="0" smtClean="0"/>
              <a:t>Barefoot </a:t>
            </a:r>
            <a:r>
              <a:rPr lang="en-US" b="1" dirty="0"/>
              <a:t>Networks (Intel Tofino</a:t>
            </a:r>
            <a:r>
              <a:rPr lang="en-US" b="1" dirty="0" smtClean="0"/>
              <a:t>):</a:t>
            </a:r>
          </a:p>
          <a:p>
            <a:pPr lvl="1" algn="just">
              <a:buFont typeface="Wingdings" panose="05000000000000000000" pitchFamily="2" charset="2"/>
              <a:buChar char="Ø"/>
            </a:pPr>
            <a:r>
              <a:rPr lang="en-US" dirty="0" smtClean="0"/>
              <a:t>Focus</a:t>
            </a:r>
            <a:r>
              <a:rPr lang="en-US" dirty="0"/>
              <a:t>: Barefoot Networks, now part of Intel, is known for its Tofino programmable Ethernet switch chips</a:t>
            </a:r>
            <a:r>
              <a:rPr lang="en-US" dirty="0" smtClean="0"/>
              <a:t>.</a:t>
            </a:r>
          </a:p>
          <a:p>
            <a:pPr marL="457200" lvl="1" indent="0" algn="just">
              <a:buNone/>
            </a:pPr>
            <a:endParaRPr lang="en-US" dirty="0" smtClean="0"/>
          </a:p>
          <a:p>
            <a:pPr lvl="1" algn="just">
              <a:buFont typeface="Wingdings" panose="05000000000000000000" pitchFamily="2" charset="2"/>
              <a:buChar char="Ø"/>
            </a:pPr>
            <a:r>
              <a:rPr lang="en-US" dirty="0" smtClean="0"/>
              <a:t>Architecture</a:t>
            </a:r>
            <a:r>
              <a:rPr lang="en-US" dirty="0"/>
              <a:t>: Tofino chips are highly flexible and can be used to build switches that support OpenFlow and other SDN functionalities. They enable customized forwarding behavior</a:t>
            </a:r>
            <a:r>
              <a:rPr lang="en-US" dirty="0" smtClean="0"/>
              <a:t>.</a:t>
            </a:r>
          </a:p>
          <a:p>
            <a:pPr marL="457200" lvl="1" indent="0" algn="just">
              <a:buNone/>
            </a:pPr>
            <a:endParaRPr lang="en-US" dirty="0" smtClean="0"/>
          </a:p>
          <a:p>
            <a:pPr lvl="1" algn="just">
              <a:buFont typeface="Wingdings" panose="05000000000000000000" pitchFamily="2" charset="2"/>
              <a:buChar char="Ø"/>
            </a:pPr>
            <a:r>
              <a:rPr lang="en-US" dirty="0" smtClean="0"/>
              <a:t>Key </a:t>
            </a:r>
            <a:r>
              <a:rPr lang="en-US" dirty="0"/>
              <a:t>Features</a:t>
            </a:r>
            <a:r>
              <a:rPr lang="en-US" dirty="0" smtClean="0"/>
              <a:t>: Programmable </a:t>
            </a:r>
            <a:r>
              <a:rPr lang="en-US" dirty="0"/>
              <a:t>Ethernet switch chips</a:t>
            </a:r>
            <a:r>
              <a:rPr lang="en-US" dirty="0" smtClean="0"/>
              <a:t>. High </a:t>
            </a:r>
            <a:r>
              <a:rPr lang="en-US" dirty="0"/>
              <a:t>performance and flexibility</a:t>
            </a:r>
            <a:r>
              <a:rPr lang="en-US" dirty="0" smtClean="0"/>
              <a:t>. Used </a:t>
            </a:r>
            <a:r>
              <a:rPr lang="en-US" dirty="0"/>
              <a:t>by various switch vendors to build </a:t>
            </a:r>
            <a:r>
              <a:rPr lang="en-US" dirty="0" err="1"/>
              <a:t>OpenFlow</a:t>
            </a:r>
            <a:r>
              <a:rPr lang="en-US" dirty="0"/>
              <a:t>-enabled hardware.</a:t>
            </a:r>
          </a:p>
        </p:txBody>
      </p:sp>
      <p:sp>
        <p:nvSpPr>
          <p:cNvPr id="4" name="Date Placeholder 3"/>
          <p:cNvSpPr>
            <a:spLocks noGrp="1"/>
          </p:cNvSpPr>
          <p:nvPr>
            <p:ph type="dt" sz="half" idx="10"/>
          </p:nvPr>
        </p:nvSpPr>
        <p:spPr/>
        <p:txBody>
          <a:bodyPr/>
          <a:lstStyle/>
          <a:p>
            <a:fld id="{6A2B3932-E2C4-47B4-9192-30613EEC01A1}"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17</a:t>
            </a:fld>
            <a:endParaRPr lang="en-US"/>
          </a:p>
        </p:txBody>
      </p:sp>
    </p:spTree>
    <p:extLst>
      <p:ext uri="{BB962C8B-B14F-4D97-AF65-F5344CB8AC3E}">
        <p14:creationId xmlns:p14="http://schemas.microsoft.com/office/powerpoint/2010/main" val="3352122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a:t>
            </a:r>
            <a:r>
              <a:rPr lang="en-US" sz="3200" dirty="0" smtClean="0"/>
              <a:t>omparison: ASIC-based </a:t>
            </a:r>
            <a:r>
              <a:rPr lang="en-US" sz="3200" dirty="0"/>
              <a:t>S</a:t>
            </a:r>
            <a:r>
              <a:rPr lang="en-US" sz="3200" dirty="0" smtClean="0"/>
              <a:t>witches vs Software </a:t>
            </a:r>
            <a:r>
              <a:rPr lang="en-US" sz="3200" dirty="0"/>
              <a:t>S</a:t>
            </a:r>
            <a:r>
              <a:rPr lang="en-US" sz="3200" dirty="0" smtClean="0"/>
              <a:t>witches </a:t>
            </a:r>
            <a:endParaRPr lang="en-US" sz="3200" dirty="0"/>
          </a:p>
        </p:txBody>
      </p:sp>
      <p:sp>
        <p:nvSpPr>
          <p:cNvPr id="3" name="Content Placeholder 2"/>
          <p:cNvSpPr>
            <a:spLocks noGrp="1"/>
          </p:cNvSpPr>
          <p:nvPr>
            <p:ph idx="1"/>
          </p:nvPr>
        </p:nvSpPr>
        <p:spPr/>
        <p:txBody>
          <a:bodyPr/>
          <a:lstStyle/>
          <a:p>
            <a:pPr algn="just">
              <a:buFont typeface="Wingdings" panose="05000000000000000000" pitchFamily="2" charset="2"/>
              <a:buChar char="q"/>
            </a:pPr>
            <a:r>
              <a:rPr lang="en-US" dirty="0" smtClean="0"/>
              <a:t>When comparing ASIC-based OpenFlow switches to software switches, ASIC-based switches generally outperform in terms of raw performance and high-throughput scenarios due to their dedicated hardware design.</a:t>
            </a:r>
          </a:p>
          <a:p>
            <a:pPr algn="just">
              <a:buFont typeface="Wingdings" panose="05000000000000000000" pitchFamily="2" charset="2"/>
              <a:buChar char="q"/>
            </a:pPr>
            <a:r>
              <a:rPr lang="en-US" dirty="0"/>
              <a:t>W</a:t>
            </a:r>
            <a:r>
              <a:rPr lang="en-US" dirty="0" smtClean="0"/>
              <a:t>hile software switches offer greater flexibility and scalability for complex network configurations, often at the cost of slightly lower performance and potentially higher energy consumption depending on the implementation; however, advancements in software switch optimization are narrowing the gap in certain situations.</a:t>
            </a:r>
            <a:endParaRPr lang="en-US" dirty="0"/>
          </a:p>
        </p:txBody>
      </p:sp>
      <p:sp>
        <p:nvSpPr>
          <p:cNvPr id="4" name="Date Placeholder 3"/>
          <p:cNvSpPr>
            <a:spLocks noGrp="1"/>
          </p:cNvSpPr>
          <p:nvPr>
            <p:ph type="dt" sz="half" idx="10"/>
          </p:nvPr>
        </p:nvSpPr>
        <p:spPr/>
        <p:txBody>
          <a:bodyPr/>
          <a:lstStyle/>
          <a:p>
            <a:fld id="{1C9E21EE-0BC9-47A4-8F78-16B5D17896D1}"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18</a:t>
            </a:fld>
            <a:endParaRPr lang="en-US"/>
          </a:p>
        </p:txBody>
      </p:sp>
    </p:spTree>
    <p:extLst>
      <p:ext uri="{BB962C8B-B14F-4D97-AF65-F5344CB8AC3E}">
        <p14:creationId xmlns:p14="http://schemas.microsoft.com/office/powerpoint/2010/main" val="39225207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a:t>
            </a:r>
            <a:r>
              <a:rPr lang="en-US" sz="3200" dirty="0" smtClean="0"/>
              <a:t>omparison: </a:t>
            </a:r>
            <a:r>
              <a:rPr lang="en-US" sz="3200" dirty="0"/>
              <a:t>ASIC-based S</a:t>
            </a:r>
            <a:r>
              <a:rPr lang="en-US" sz="3200" dirty="0" smtClean="0"/>
              <a:t>witches </a:t>
            </a:r>
            <a:r>
              <a:rPr lang="en-US" sz="3200" dirty="0"/>
              <a:t>vs </a:t>
            </a:r>
            <a:r>
              <a:rPr lang="en-US" sz="3200" dirty="0" smtClean="0"/>
              <a:t>Software Switches </a:t>
            </a:r>
            <a:endParaRPr lang="en-US" sz="3200" dirty="0"/>
          </a:p>
        </p:txBody>
      </p:sp>
      <p:sp>
        <p:nvSpPr>
          <p:cNvPr id="3" name="Content Placeholder 2"/>
          <p:cNvSpPr>
            <a:spLocks noGrp="1"/>
          </p:cNvSpPr>
          <p:nvPr>
            <p:ph idx="1"/>
          </p:nvPr>
        </p:nvSpPr>
        <p:spPr/>
        <p:txBody>
          <a:bodyPr>
            <a:normAutofit fontScale="92500" lnSpcReduction="20000"/>
          </a:bodyPr>
          <a:lstStyle/>
          <a:p>
            <a:pPr algn="just">
              <a:buFont typeface="Wingdings" panose="05000000000000000000" pitchFamily="2" charset="2"/>
              <a:buChar char="q"/>
            </a:pPr>
            <a:r>
              <a:rPr lang="en-US" b="1" dirty="0" smtClean="0"/>
              <a:t>Performance: </a:t>
            </a:r>
          </a:p>
          <a:p>
            <a:pPr lvl="1" algn="just">
              <a:buFont typeface="Wingdings" panose="05000000000000000000" pitchFamily="2" charset="2"/>
              <a:buChar char="Ø"/>
            </a:pPr>
            <a:r>
              <a:rPr lang="en-US" dirty="0" smtClean="0"/>
              <a:t>ASIC-based: Superior performance for high-speed packet forwarding due to specialized hardware designed for fast lookups in dedicated memory (like TCAM) within the ASIC chip, resulting in lower latency and higher throughput.</a:t>
            </a:r>
          </a:p>
          <a:p>
            <a:pPr lvl="1" algn="just">
              <a:buFont typeface="Wingdings" panose="05000000000000000000" pitchFamily="2" charset="2"/>
              <a:buChar char="Ø"/>
            </a:pPr>
            <a:r>
              <a:rPr lang="en-US" dirty="0" smtClean="0"/>
              <a:t>Software-based: May experience performance bottlenecks due to reliance on general-purpose CPU processing for packet forwarding, potentially leading to higher latency and lower throughput, especially under heavy traffic. </a:t>
            </a:r>
          </a:p>
          <a:p>
            <a:pPr algn="just">
              <a:buFont typeface="Wingdings" panose="05000000000000000000" pitchFamily="2" charset="2"/>
              <a:buChar char="q"/>
            </a:pPr>
            <a:r>
              <a:rPr lang="en-US" b="1" dirty="0" smtClean="0"/>
              <a:t>Scalability:</a:t>
            </a:r>
          </a:p>
          <a:p>
            <a:pPr lvl="1" algn="just">
              <a:buFont typeface="Wingdings" panose="05000000000000000000" pitchFamily="2" charset="2"/>
              <a:buChar char="Ø"/>
            </a:pPr>
            <a:r>
              <a:rPr lang="en-US" dirty="0" smtClean="0"/>
              <a:t>ASIC-based: Scalability can be limited by the fixed hardware capabilities of the ASIC, including the size of the TCAM table, which may not be easily expanded to accommodate large-scale networks. </a:t>
            </a:r>
          </a:p>
        </p:txBody>
      </p:sp>
      <p:sp>
        <p:nvSpPr>
          <p:cNvPr id="4" name="Date Placeholder 3"/>
          <p:cNvSpPr>
            <a:spLocks noGrp="1"/>
          </p:cNvSpPr>
          <p:nvPr>
            <p:ph type="dt" sz="half" idx="10"/>
          </p:nvPr>
        </p:nvSpPr>
        <p:spPr/>
        <p:txBody>
          <a:bodyPr/>
          <a:lstStyle/>
          <a:p>
            <a:fld id="{2EB5A1E3-72E1-4C48-B77E-55EF3D0D08BD}"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19</a:t>
            </a:fld>
            <a:endParaRPr lang="en-US"/>
          </a:p>
        </p:txBody>
      </p:sp>
    </p:spTree>
    <p:extLst>
      <p:ext uri="{BB962C8B-B14F-4D97-AF65-F5344CB8AC3E}">
        <p14:creationId xmlns:p14="http://schemas.microsoft.com/office/powerpoint/2010/main" val="3602980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a:t>
            </a:r>
            <a:r>
              <a:rPr lang="en-US" sz="3200" dirty="0" smtClean="0"/>
              <a:t>omparison: ASIC-based  </a:t>
            </a:r>
            <a:r>
              <a:rPr lang="en-US" sz="3200" dirty="0"/>
              <a:t>switches vs software switches </a:t>
            </a:r>
          </a:p>
        </p:txBody>
      </p:sp>
      <p:sp>
        <p:nvSpPr>
          <p:cNvPr id="3" name="Content Placeholder 2"/>
          <p:cNvSpPr>
            <a:spLocks noGrp="1"/>
          </p:cNvSpPr>
          <p:nvPr>
            <p:ph idx="1"/>
          </p:nvPr>
        </p:nvSpPr>
        <p:spPr/>
        <p:txBody>
          <a:bodyPr>
            <a:normAutofit lnSpcReduction="10000"/>
          </a:bodyPr>
          <a:lstStyle/>
          <a:p>
            <a:pPr lvl="1" algn="just">
              <a:buFont typeface="Wingdings" panose="05000000000000000000" pitchFamily="2" charset="2"/>
              <a:buChar char="Ø"/>
            </a:pPr>
            <a:r>
              <a:rPr lang="en-US" dirty="0" smtClean="0"/>
              <a:t>Software-based: Offers greater scalability as the switch functionality is implemented in software, allowing for easier adaptation to changing network requirements and potentially adding new features by updating the software. </a:t>
            </a:r>
          </a:p>
          <a:p>
            <a:pPr algn="just">
              <a:buFont typeface="Wingdings" panose="05000000000000000000" pitchFamily="2" charset="2"/>
              <a:buChar char="q"/>
            </a:pPr>
            <a:r>
              <a:rPr lang="en-US" b="1" dirty="0" smtClean="0"/>
              <a:t>Energy Efficiency:</a:t>
            </a:r>
          </a:p>
          <a:p>
            <a:pPr lvl="1" algn="just">
              <a:buFont typeface="Wingdings" panose="05000000000000000000" pitchFamily="2" charset="2"/>
              <a:buChar char="Ø"/>
            </a:pPr>
            <a:r>
              <a:rPr lang="en-US" dirty="0" smtClean="0"/>
              <a:t>ASIC-based: Can be more energy efficient due to optimized hardware design and specialized processing for packet forwarding, although this depends on the specific ASIC implementation.</a:t>
            </a:r>
          </a:p>
          <a:p>
            <a:pPr lvl="1" algn="just">
              <a:buFont typeface="Wingdings" panose="05000000000000000000" pitchFamily="2" charset="2"/>
              <a:buChar char="Ø"/>
            </a:pPr>
            <a:r>
              <a:rPr lang="en-US" dirty="0" smtClean="0"/>
              <a:t>Software-based: May consume more power due to the need for CPU processing to handle packet forwarding, potentially leading to higher energy consumption, especially in large-scale deployments.</a:t>
            </a:r>
            <a:endParaRPr lang="en-US" dirty="0"/>
          </a:p>
        </p:txBody>
      </p:sp>
      <p:sp>
        <p:nvSpPr>
          <p:cNvPr id="4" name="Date Placeholder 3"/>
          <p:cNvSpPr>
            <a:spLocks noGrp="1"/>
          </p:cNvSpPr>
          <p:nvPr>
            <p:ph type="dt" sz="half" idx="10"/>
          </p:nvPr>
        </p:nvSpPr>
        <p:spPr/>
        <p:txBody>
          <a:bodyPr/>
          <a:lstStyle/>
          <a:p>
            <a:fld id="{856E0962-B74F-43A5-8BFF-17D5BA50B81B}"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20</a:t>
            </a:fld>
            <a:endParaRPr lang="en-US"/>
          </a:p>
        </p:txBody>
      </p:sp>
    </p:spTree>
    <p:extLst>
      <p:ext uri="{BB962C8B-B14F-4D97-AF65-F5344CB8AC3E}">
        <p14:creationId xmlns:p14="http://schemas.microsoft.com/office/powerpoint/2010/main" val="29846900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Case of Hardware OpenFlow switches</a:t>
            </a:r>
            <a:endParaRPr lang="en-US" dirty="0"/>
          </a:p>
        </p:txBody>
      </p:sp>
      <p:sp>
        <p:nvSpPr>
          <p:cNvPr id="3" name="Content Placeholder 2"/>
          <p:cNvSpPr>
            <a:spLocks noGrp="1"/>
          </p:cNvSpPr>
          <p:nvPr>
            <p:ph idx="1"/>
          </p:nvPr>
        </p:nvSpPr>
        <p:spPr/>
        <p:txBody>
          <a:bodyPr/>
          <a:lstStyle/>
          <a:p>
            <a:pPr algn="just">
              <a:buFont typeface="Wingdings" panose="05000000000000000000" pitchFamily="2" charset="2"/>
              <a:buChar char="q"/>
            </a:pPr>
            <a:r>
              <a:rPr lang="en-US" dirty="0" smtClean="0"/>
              <a:t>Hardware OpenFlow switches are utilized in carrier networks, enterprise data centers, and SD-WANs by acting as programmable network devices that allow a centralized controller to dynamically manage traffic flow through the network, enabling flexible routing, load balancing, and policy enforcement based on specific criteria, all through a software-defined approach, providing greater agility and automation compared to traditional static network configurations.</a:t>
            </a:r>
            <a:endParaRPr lang="en-US" dirty="0"/>
          </a:p>
        </p:txBody>
      </p:sp>
      <p:sp>
        <p:nvSpPr>
          <p:cNvPr id="4" name="Date Placeholder 3"/>
          <p:cNvSpPr>
            <a:spLocks noGrp="1"/>
          </p:cNvSpPr>
          <p:nvPr>
            <p:ph type="dt" sz="half" idx="10"/>
          </p:nvPr>
        </p:nvSpPr>
        <p:spPr/>
        <p:txBody>
          <a:bodyPr/>
          <a:lstStyle/>
          <a:p>
            <a:fld id="{026C801B-0908-4428-B53A-67CB54582902}"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21</a:t>
            </a:fld>
            <a:endParaRPr lang="en-US"/>
          </a:p>
        </p:txBody>
      </p:sp>
    </p:spTree>
    <p:extLst>
      <p:ext uri="{BB962C8B-B14F-4D97-AF65-F5344CB8AC3E}">
        <p14:creationId xmlns:p14="http://schemas.microsoft.com/office/powerpoint/2010/main" val="1729957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of Hardware OpenFlow switches</a:t>
            </a:r>
            <a:endParaRPr lang="en-US" dirty="0"/>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q"/>
            </a:pPr>
            <a:r>
              <a:rPr lang="en-US" b="1" dirty="0" smtClean="0"/>
              <a:t>Carrier Networks:</a:t>
            </a:r>
          </a:p>
          <a:p>
            <a:pPr marL="0" indent="0" algn="just">
              <a:buNone/>
            </a:pPr>
            <a:r>
              <a:rPr lang="en-US" dirty="0" smtClean="0"/>
              <a:t>Dynamic Traffic Engineering: OpenFlow switches allow carriers to dynamically reroute traffic based on network congestion, optimizing bandwidth usage across their network, especially in situations with fluctuating demand. Service Provisioning: By using OpenFlow, carriers can quickly provision new services and network slices for different customers with specific </a:t>
            </a:r>
            <a:r>
              <a:rPr lang="en-US" dirty="0" err="1" smtClean="0"/>
              <a:t>QoS</a:t>
            </a:r>
            <a:r>
              <a:rPr lang="en-US" dirty="0" smtClean="0"/>
              <a:t> requirements. Multi-vendor Interoperability: OpenFlow protocol enables seamless integration of devices from various vendors, providing flexibility in network design. </a:t>
            </a:r>
          </a:p>
          <a:p>
            <a:pPr algn="just">
              <a:buFont typeface="Wingdings" panose="05000000000000000000" pitchFamily="2" charset="2"/>
              <a:buChar char="q"/>
            </a:pPr>
            <a:endParaRPr lang="en-US" dirty="0" smtClean="0"/>
          </a:p>
        </p:txBody>
      </p:sp>
      <p:sp>
        <p:nvSpPr>
          <p:cNvPr id="4" name="Date Placeholder 3"/>
          <p:cNvSpPr>
            <a:spLocks noGrp="1"/>
          </p:cNvSpPr>
          <p:nvPr>
            <p:ph type="dt" sz="half" idx="10"/>
          </p:nvPr>
        </p:nvSpPr>
        <p:spPr/>
        <p:txBody>
          <a:bodyPr/>
          <a:lstStyle/>
          <a:p>
            <a:fld id="{FC0959FF-F3B7-4099-BD3C-D1415AA639A7}"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22</a:t>
            </a:fld>
            <a:endParaRPr lang="en-US"/>
          </a:p>
        </p:txBody>
      </p:sp>
    </p:spTree>
    <p:extLst>
      <p:ext uri="{BB962C8B-B14F-4D97-AF65-F5344CB8AC3E}">
        <p14:creationId xmlns:p14="http://schemas.microsoft.com/office/powerpoint/2010/main" val="4013261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of Hardware OpenFlow switches</a:t>
            </a:r>
            <a:endParaRPr lang="en-US" dirty="0"/>
          </a:p>
        </p:txBody>
      </p:sp>
      <p:sp>
        <p:nvSpPr>
          <p:cNvPr id="3" name="Content Placeholder 2"/>
          <p:cNvSpPr>
            <a:spLocks noGrp="1"/>
          </p:cNvSpPr>
          <p:nvPr>
            <p:ph idx="1"/>
          </p:nvPr>
        </p:nvSpPr>
        <p:spPr/>
        <p:txBody>
          <a:bodyPr/>
          <a:lstStyle/>
          <a:p>
            <a:pPr algn="just">
              <a:buFont typeface="Wingdings" panose="05000000000000000000" pitchFamily="2" charset="2"/>
              <a:buChar char="q"/>
            </a:pPr>
            <a:r>
              <a:rPr lang="en-US" b="1" dirty="0" smtClean="0"/>
              <a:t>Enterprise Data Centers:</a:t>
            </a:r>
          </a:p>
          <a:p>
            <a:pPr marL="0" indent="0" algn="just">
              <a:buNone/>
            </a:pPr>
            <a:r>
              <a:rPr lang="en-US" dirty="0" smtClean="0"/>
              <a:t>Virtual Machine Mobility: With OpenFlow, data center operators can easily migrate virtual machines across physical servers without requiring manual network configuration changes. Application-Aware Routing: By defining specific rules on the controller, network administrators can prioritize critical applications and direct traffic accordingly. Load Balancing: OpenFlow switches can distribute traffic evenly across multiple servers to maximize resource utilization.</a:t>
            </a:r>
            <a:endParaRPr lang="en-US" dirty="0"/>
          </a:p>
        </p:txBody>
      </p:sp>
      <p:sp>
        <p:nvSpPr>
          <p:cNvPr id="4" name="Date Placeholder 3"/>
          <p:cNvSpPr>
            <a:spLocks noGrp="1"/>
          </p:cNvSpPr>
          <p:nvPr>
            <p:ph type="dt" sz="half" idx="10"/>
          </p:nvPr>
        </p:nvSpPr>
        <p:spPr/>
        <p:txBody>
          <a:bodyPr/>
          <a:lstStyle/>
          <a:p>
            <a:fld id="{B6F82275-95CF-41B1-863D-4A5AB09CBDFE}"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23</a:t>
            </a:fld>
            <a:endParaRPr lang="en-US"/>
          </a:p>
        </p:txBody>
      </p:sp>
    </p:spTree>
    <p:extLst>
      <p:ext uri="{BB962C8B-B14F-4D97-AF65-F5344CB8AC3E}">
        <p14:creationId xmlns:p14="http://schemas.microsoft.com/office/powerpoint/2010/main" val="1181215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 of Hardware OpenFlow switches</a:t>
            </a:r>
            <a:endParaRPr lang="en-US" dirty="0"/>
          </a:p>
        </p:txBody>
      </p:sp>
      <p:sp>
        <p:nvSpPr>
          <p:cNvPr id="3" name="Content Placeholder 2"/>
          <p:cNvSpPr>
            <a:spLocks noGrp="1"/>
          </p:cNvSpPr>
          <p:nvPr>
            <p:ph idx="1"/>
          </p:nvPr>
        </p:nvSpPr>
        <p:spPr/>
        <p:txBody>
          <a:bodyPr/>
          <a:lstStyle/>
          <a:p>
            <a:pPr algn="just">
              <a:buFont typeface="Wingdings" panose="05000000000000000000" pitchFamily="2" charset="2"/>
              <a:buChar char="q"/>
            </a:pPr>
            <a:r>
              <a:rPr lang="en-US" b="1" dirty="0" smtClean="0"/>
              <a:t>SD-WAN:</a:t>
            </a:r>
          </a:p>
          <a:p>
            <a:pPr marL="0" indent="0" algn="just">
              <a:buNone/>
            </a:pPr>
            <a:r>
              <a:rPr lang="en-US" dirty="0" smtClean="0"/>
              <a:t>Site-to-Site Connectivity: OpenFlow switches enable efficient routing between geographically dispersed branch offices by dynamically selecting the best path based on network conditions. Cloud Integration: SD-WANs leverage OpenFlow to seamlessly connect branch offices to cloud services with optimized routing based on application requirements. Policy Enforcement: SD-WAN controllers can utilize OpenFlow to enforce security policies at the network edge, filtering traffic according to specific criteria.</a:t>
            </a:r>
            <a:endParaRPr lang="en-US" dirty="0"/>
          </a:p>
        </p:txBody>
      </p:sp>
      <p:sp>
        <p:nvSpPr>
          <p:cNvPr id="4" name="Date Placeholder 3"/>
          <p:cNvSpPr>
            <a:spLocks noGrp="1"/>
          </p:cNvSpPr>
          <p:nvPr>
            <p:ph type="dt" sz="half" idx="10"/>
          </p:nvPr>
        </p:nvSpPr>
        <p:spPr/>
        <p:txBody>
          <a:bodyPr/>
          <a:lstStyle/>
          <a:p>
            <a:fld id="{087B578C-ACFE-405B-AC04-33BCD8EB5297}"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24</a:t>
            </a:fld>
            <a:endParaRPr lang="en-US"/>
          </a:p>
        </p:txBody>
      </p:sp>
    </p:spTree>
    <p:extLst>
      <p:ext uri="{BB962C8B-B14F-4D97-AF65-F5344CB8AC3E}">
        <p14:creationId xmlns:p14="http://schemas.microsoft.com/office/powerpoint/2010/main" val="17716279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in OpenFlow Hardware Adoption</a:t>
            </a:r>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q"/>
            </a:pPr>
            <a:r>
              <a:rPr lang="en-US" dirty="0"/>
              <a:t>OpenFlow, while promising in its potential to revolutionize network management, faces several challenges in hardware adoption and integration</a:t>
            </a:r>
            <a:r>
              <a:rPr lang="en-US" dirty="0" smtClean="0"/>
              <a:t>:</a:t>
            </a:r>
            <a:endParaRPr lang="en-US" dirty="0"/>
          </a:p>
          <a:p>
            <a:pPr algn="just">
              <a:buFont typeface="Wingdings" panose="05000000000000000000" pitchFamily="2" charset="2"/>
              <a:buChar char="q"/>
            </a:pPr>
            <a:r>
              <a:rPr lang="en-US" b="1" dirty="0"/>
              <a:t>Limited Hardware Support</a:t>
            </a:r>
            <a:r>
              <a:rPr lang="en-US" b="1" dirty="0" smtClean="0"/>
              <a:t>:</a:t>
            </a:r>
          </a:p>
          <a:p>
            <a:pPr lvl="1" algn="just">
              <a:buFont typeface="Wingdings" panose="05000000000000000000" pitchFamily="2" charset="2"/>
              <a:buChar char="Ø"/>
            </a:pPr>
            <a:r>
              <a:rPr lang="en-US" dirty="0"/>
              <a:t>Legacy Equipment: A significant portion of existing network infrastructure consists of legacy devices that do not support OpenFlow. Replacing this equipment is costly and disruptive, hindering widespread adoption.  </a:t>
            </a:r>
            <a:endParaRPr lang="en-US" dirty="0" smtClean="0"/>
          </a:p>
          <a:p>
            <a:pPr lvl="1" algn="just">
              <a:buFont typeface="Wingdings" panose="05000000000000000000" pitchFamily="2" charset="2"/>
              <a:buChar char="Ø"/>
            </a:pPr>
            <a:r>
              <a:rPr lang="en-US" dirty="0" smtClean="0"/>
              <a:t> </a:t>
            </a:r>
            <a:r>
              <a:rPr lang="en-US" dirty="0"/>
              <a:t>Vendor Lock-in: Some vendors are hesitant to fully embrace OpenFlow, as it may reduce their control over hardware and potentially decrease revenue from proprietary features</a:t>
            </a:r>
            <a:r>
              <a:rPr lang="en-US" dirty="0" smtClean="0"/>
              <a:t>.</a:t>
            </a:r>
          </a:p>
        </p:txBody>
      </p:sp>
      <p:sp>
        <p:nvSpPr>
          <p:cNvPr id="4" name="Date Placeholder 3"/>
          <p:cNvSpPr>
            <a:spLocks noGrp="1"/>
          </p:cNvSpPr>
          <p:nvPr>
            <p:ph type="dt" sz="half" idx="10"/>
          </p:nvPr>
        </p:nvSpPr>
        <p:spPr/>
        <p:txBody>
          <a:bodyPr/>
          <a:lstStyle/>
          <a:p>
            <a:fld id="{92A9102C-8262-4BB8-B508-FA02EFB65B49}"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25</a:t>
            </a:fld>
            <a:endParaRPr lang="en-US"/>
          </a:p>
        </p:txBody>
      </p:sp>
    </p:spTree>
    <p:extLst>
      <p:ext uri="{BB962C8B-B14F-4D97-AF65-F5344CB8AC3E}">
        <p14:creationId xmlns:p14="http://schemas.microsoft.com/office/powerpoint/2010/main" val="17150989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a:t>
            </a:r>
            <a:r>
              <a:rPr lang="en-US" dirty="0"/>
              <a:t>in OpenFlow Hardware Adoption</a:t>
            </a:r>
          </a:p>
        </p:txBody>
      </p:sp>
      <p:sp>
        <p:nvSpPr>
          <p:cNvPr id="3" name="Content Placeholder 2"/>
          <p:cNvSpPr>
            <a:spLocks noGrp="1"/>
          </p:cNvSpPr>
          <p:nvPr>
            <p:ph idx="1"/>
          </p:nvPr>
        </p:nvSpPr>
        <p:spPr/>
        <p:txBody>
          <a:bodyPr>
            <a:normAutofit fontScale="85000" lnSpcReduction="10000"/>
          </a:bodyPr>
          <a:lstStyle/>
          <a:p>
            <a:pPr lvl="1" algn="just">
              <a:buFont typeface="Wingdings" panose="05000000000000000000" pitchFamily="2" charset="2"/>
              <a:buChar char="Ø"/>
            </a:pPr>
            <a:r>
              <a:rPr lang="en-US" dirty="0"/>
              <a:t>Feature Disparity: Even among devices that support OpenFlow, there can be inconsistencies in feature implementation, leading to interoperability issues and limiting the full potential of </a:t>
            </a:r>
            <a:r>
              <a:rPr lang="en-US" dirty="0" smtClean="0"/>
              <a:t>SDN.</a:t>
            </a:r>
            <a:endParaRPr lang="en-US" dirty="0"/>
          </a:p>
          <a:p>
            <a:pPr algn="just">
              <a:buFont typeface="Wingdings" panose="05000000000000000000" pitchFamily="2" charset="2"/>
              <a:buChar char="q"/>
            </a:pPr>
            <a:r>
              <a:rPr lang="en-US" b="1" dirty="0"/>
              <a:t>Integration Complexity</a:t>
            </a:r>
            <a:r>
              <a:rPr lang="en-US" b="1" dirty="0" smtClean="0"/>
              <a:t>:</a:t>
            </a:r>
          </a:p>
          <a:p>
            <a:pPr lvl="1" algn="just">
              <a:buFont typeface="Wingdings" panose="05000000000000000000" pitchFamily="2" charset="2"/>
              <a:buChar char="Ø"/>
            </a:pPr>
            <a:r>
              <a:rPr lang="en-US" dirty="0"/>
              <a:t>Software Compatibility: Integrating </a:t>
            </a:r>
            <a:r>
              <a:rPr lang="en-US" dirty="0" err="1"/>
              <a:t>OpenFlow</a:t>
            </a:r>
            <a:r>
              <a:rPr lang="en-US" dirty="0"/>
              <a:t>-enabled hardware with existing network management software and controllers can be complex, requiring specialized expertise and potentially leading to compatibility issues</a:t>
            </a:r>
            <a:r>
              <a:rPr lang="en-US" dirty="0" smtClean="0"/>
              <a:t>.</a:t>
            </a:r>
          </a:p>
          <a:p>
            <a:pPr lvl="1" algn="just">
              <a:buFont typeface="Wingdings" panose="05000000000000000000" pitchFamily="2" charset="2"/>
              <a:buChar char="Ø"/>
            </a:pPr>
            <a:r>
              <a:rPr lang="en-US" dirty="0" smtClean="0"/>
              <a:t>Network </a:t>
            </a:r>
            <a:r>
              <a:rPr lang="en-US" dirty="0"/>
              <a:t>Stability: Introducing OpenFlow into a production network requires careful planning and testing to avoid disruptions and ensure network stability.   Scalability Challenges: </a:t>
            </a:r>
            <a:endParaRPr lang="en-US" dirty="0" smtClean="0"/>
          </a:p>
          <a:p>
            <a:pPr lvl="1" algn="just">
              <a:buFont typeface="Wingdings" panose="05000000000000000000" pitchFamily="2" charset="2"/>
              <a:buChar char="Ø"/>
            </a:pPr>
            <a:r>
              <a:rPr lang="en-US" dirty="0" smtClean="0"/>
              <a:t>Scaling </a:t>
            </a:r>
            <a:r>
              <a:rPr lang="en-US" dirty="0"/>
              <a:t>OpenFlow deployments to large and complex networks can be challenging, requiring robust controllers and efficient flow management mechanisms.  </a:t>
            </a:r>
          </a:p>
        </p:txBody>
      </p:sp>
      <p:sp>
        <p:nvSpPr>
          <p:cNvPr id="4" name="Date Placeholder 3"/>
          <p:cNvSpPr>
            <a:spLocks noGrp="1"/>
          </p:cNvSpPr>
          <p:nvPr>
            <p:ph type="dt" sz="half" idx="10"/>
          </p:nvPr>
        </p:nvSpPr>
        <p:spPr/>
        <p:txBody>
          <a:bodyPr/>
          <a:lstStyle/>
          <a:p>
            <a:fld id="{42925ACC-ED37-4E7A-AFF9-5CAD2C9C1A07}"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26</a:t>
            </a:fld>
            <a:endParaRPr lang="en-US"/>
          </a:p>
        </p:txBody>
      </p:sp>
    </p:spTree>
    <p:extLst>
      <p:ext uri="{BB962C8B-B14F-4D97-AF65-F5344CB8AC3E}">
        <p14:creationId xmlns:p14="http://schemas.microsoft.com/office/powerpoint/2010/main" val="44035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a:t>
            </a:r>
            <a:r>
              <a:rPr lang="en-US" dirty="0"/>
              <a:t>in OpenFlow Hardware Adoption</a:t>
            </a:r>
          </a:p>
        </p:txBody>
      </p:sp>
      <p:sp>
        <p:nvSpPr>
          <p:cNvPr id="3" name="Content Placeholder 2"/>
          <p:cNvSpPr>
            <a:spLocks noGrp="1"/>
          </p:cNvSpPr>
          <p:nvPr>
            <p:ph idx="1"/>
          </p:nvPr>
        </p:nvSpPr>
        <p:spPr/>
        <p:txBody>
          <a:bodyPr/>
          <a:lstStyle/>
          <a:p>
            <a:pPr>
              <a:buFont typeface="Wingdings" panose="05000000000000000000" pitchFamily="2" charset="2"/>
              <a:buChar char="q"/>
            </a:pPr>
            <a:r>
              <a:rPr lang="en-US" b="1" dirty="0"/>
              <a:t>Performance Considerations</a:t>
            </a:r>
            <a:r>
              <a:rPr lang="en-US" b="1" dirty="0" smtClean="0"/>
              <a:t>:</a:t>
            </a:r>
          </a:p>
          <a:p>
            <a:pPr lvl="1" algn="just">
              <a:buFont typeface="Wingdings" panose="05000000000000000000" pitchFamily="2" charset="2"/>
              <a:buChar char="Ø"/>
            </a:pPr>
            <a:r>
              <a:rPr lang="en-US" dirty="0"/>
              <a:t>Latency: OpenFlow relies on communication between the control plane and data plane, which can introduce latency and potentially impact network performance, especially for time-sensitive applications.  </a:t>
            </a:r>
            <a:endParaRPr lang="en-US" dirty="0" smtClean="0"/>
          </a:p>
          <a:p>
            <a:pPr marL="457200" lvl="1" indent="0" algn="just">
              <a:buNone/>
            </a:pPr>
            <a:r>
              <a:rPr lang="en-US" dirty="0" smtClean="0"/>
              <a:t> </a:t>
            </a:r>
          </a:p>
          <a:p>
            <a:pPr lvl="1" algn="just">
              <a:buFont typeface="Wingdings" panose="05000000000000000000" pitchFamily="2" charset="2"/>
              <a:buChar char="Ø"/>
            </a:pPr>
            <a:r>
              <a:rPr lang="en-US" dirty="0" smtClean="0"/>
              <a:t>Processing </a:t>
            </a:r>
            <a:r>
              <a:rPr lang="en-US" dirty="0"/>
              <a:t>Overhead: Handling OpenFlow rules and flows can impose a processing overhead on network devices, potentially affecting their forwarding capacity</a:t>
            </a:r>
          </a:p>
        </p:txBody>
      </p:sp>
      <p:sp>
        <p:nvSpPr>
          <p:cNvPr id="4" name="Date Placeholder 3"/>
          <p:cNvSpPr>
            <a:spLocks noGrp="1"/>
          </p:cNvSpPr>
          <p:nvPr>
            <p:ph type="dt" sz="half" idx="10"/>
          </p:nvPr>
        </p:nvSpPr>
        <p:spPr/>
        <p:txBody>
          <a:bodyPr/>
          <a:lstStyle/>
          <a:p>
            <a:fld id="{A0F674ED-0BB9-46F3-8BBD-C35B383443F5}"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27</a:t>
            </a:fld>
            <a:endParaRPr lang="en-US"/>
          </a:p>
        </p:txBody>
      </p:sp>
    </p:spTree>
    <p:extLst>
      <p:ext uri="{BB962C8B-B14F-4D97-AF65-F5344CB8AC3E}">
        <p14:creationId xmlns:p14="http://schemas.microsoft.com/office/powerpoint/2010/main" val="39492811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a:t>
            </a:r>
            <a:r>
              <a:rPr lang="en-US" dirty="0"/>
              <a:t>in OpenFlow Hardware Adoption</a:t>
            </a: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q"/>
            </a:pPr>
            <a:r>
              <a:rPr lang="en-US" b="1" dirty="0"/>
              <a:t>Security Concerns</a:t>
            </a:r>
            <a:r>
              <a:rPr lang="en-US" b="1" dirty="0" smtClean="0"/>
              <a:t>:</a:t>
            </a:r>
            <a:endParaRPr lang="en-US" b="1" dirty="0"/>
          </a:p>
          <a:p>
            <a:pPr lvl="1" algn="just">
              <a:buFont typeface="Wingdings" panose="05000000000000000000" pitchFamily="2" charset="2"/>
              <a:buChar char="Ø"/>
            </a:pPr>
            <a:r>
              <a:rPr lang="en-US" dirty="0"/>
              <a:t>Centralized Control: The centralized nature of SDN can create a single point of failure and a potential target for attacks.   </a:t>
            </a:r>
            <a:endParaRPr lang="en-US" dirty="0" smtClean="0"/>
          </a:p>
          <a:p>
            <a:pPr lvl="1" algn="just">
              <a:buFont typeface="Wingdings" panose="05000000000000000000" pitchFamily="2" charset="2"/>
              <a:buChar char="Ø"/>
            </a:pPr>
            <a:r>
              <a:rPr lang="en-US" dirty="0" smtClean="0"/>
              <a:t>Security </a:t>
            </a:r>
            <a:r>
              <a:rPr lang="en-US" dirty="0"/>
              <a:t>Vulnerabilities: OpenFlow itself may have security vulnerabilities that could be exploited by malicious actors</a:t>
            </a:r>
            <a:r>
              <a:rPr lang="en-US" dirty="0" smtClean="0"/>
              <a:t>.</a:t>
            </a:r>
            <a:endParaRPr lang="en-US" dirty="0"/>
          </a:p>
          <a:p>
            <a:pPr algn="just">
              <a:buFont typeface="Wingdings" panose="05000000000000000000" pitchFamily="2" charset="2"/>
              <a:buChar char="q"/>
            </a:pPr>
            <a:r>
              <a:rPr lang="en-US" b="1" dirty="0"/>
              <a:t>Management and Operational Challenges</a:t>
            </a:r>
            <a:r>
              <a:rPr lang="en-US" b="1" dirty="0" smtClean="0"/>
              <a:t>:</a:t>
            </a:r>
          </a:p>
          <a:p>
            <a:pPr lvl="1" algn="just">
              <a:buFont typeface="Wingdings" panose="05000000000000000000" pitchFamily="2" charset="2"/>
              <a:buChar char="Ø"/>
            </a:pPr>
            <a:r>
              <a:rPr lang="en-US" dirty="0"/>
              <a:t>Skill Gap: Managing </a:t>
            </a:r>
            <a:r>
              <a:rPr lang="en-US" dirty="0" err="1"/>
              <a:t>OpenFlow</a:t>
            </a:r>
            <a:r>
              <a:rPr lang="en-US" dirty="0"/>
              <a:t>-based networks requires specialized skills and knowledge, which may be lacking in existing network administration teams.   </a:t>
            </a:r>
            <a:endParaRPr lang="en-US" dirty="0" smtClean="0"/>
          </a:p>
          <a:p>
            <a:pPr lvl="1" algn="just">
              <a:buFont typeface="Wingdings" panose="05000000000000000000" pitchFamily="2" charset="2"/>
              <a:buChar char="Ø"/>
            </a:pPr>
            <a:r>
              <a:rPr lang="en-US" dirty="0" smtClean="0"/>
              <a:t>Troubleshooting</a:t>
            </a:r>
            <a:r>
              <a:rPr lang="en-US" dirty="0"/>
              <a:t>: Diagnosing and troubleshooting issues in OpenFlow networks can be more complex than in traditional networks. </a:t>
            </a:r>
          </a:p>
        </p:txBody>
      </p:sp>
      <p:sp>
        <p:nvSpPr>
          <p:cNvPr id="4" name="Date Placeholder 3"/>
          <p:cNvSpPr>
            <a:spLocks noGrp="1"/>
          </p:cNvSpPr>
          <p:nvPr>
            <p:ph type="dt" sz="half" idx="10"/>
          </p:nvPr>
        </p:nvSpPr>
        <p:spPr/>
        <p:txBody>
          <a:bodyPr/>
          <a:lstStyle/>
          <a:p>
            <a:fld id="{4BB44201-BC28-44EB-A609-E0A756108AE9}"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28</a:t>
            </a:fld>
            <a:endParaRPr lang="en-US"/>
          </a:p>
        </p:txBody>
      </p:sp>
    </p:spTree>
    <p:extLst>
      <p:ext uri="{BB962C8B-B14F-4D97-AF65-F5344CB8AC3E}">
        <p14:creationId xmlns:p14="http://schemas.microsoft.com/office/powerpoint/2010/main" val="14254504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Overcoming the Challenges</a:t>
            </a:r>
          </a:p>
        </p:txBody>
      </p:sp>
      <p:sp>
        <p:nvSpPr>
          <p:cNvPr id="3" name="Content Placeholder 2"/>
          <p:cNvSpPr>
            <a:spLocks noGrp="1"/>
          </p:cNvSpPr>
          <p:nvPr>
            <p:ph idx="1"/>
          </p:nvPr>
        </p:nvSpPr>
        <p:spPr/>
        <p:txBody>
          <a:bodyPr>
            <a:normAutofit fontScale="92500"/>
          </a:bodyPr>
          <a:lstStyle/>
          <a:p>
            <a:pPr algn="just">
              <a:buFont typeface="Wingdings" panose="05000000000000000000" pitchFamily="2" charset="2"/>
              <a:buChar char="q"/>
            </a:pPr>
            <a:r>
              <a:rPr lang="en-US" dirty="0"/>
              <a:t>Hybrid Approaches: Combining OpenFlow with traditional networking protocols can allow for gradual migration and integration</a:t>
            </a:r>
            <a:r>
              <a:rPr lang="en-US" dirty="0" smtClean="0"/>
              <a:t>.</a:t>
            </a:r>
          </a:p>
          <a:p>
            <a:pPr algn="just">
              <a:buFont typeface="Wingdings" panose="05000000000000000000" pitchFamily="2" charset="2"/>
              <a:buChar char="q"/>
            </a:pPr>
            <a:r>
              <a:rPr lang="en-US" dirty="0" smtClean="0"/>
              <a:t>Standardization </a:t>
            </a:r>
            <a:r>
              <a:rPr lang="en-US" dirty="0"/>
              <a:t>Efforts: Organizations like the Open Networking Foundation (ONF) are working to standardize OpenFlow and promote interoperability.   </a:t>
            </a:r>
            <a:endParaRPr lang="en-US" dirty="0" smtClean="0"/>
          </a:p>
          <a:p>
            <a:pPr algn="just">
              <a:buFont typeface="Wingdings" panose="05000000000000000000" pitchFamily="2" charset="2"/>
              <a:buChar char="q"/>
            </a:pPr>
            <a:r>
              <a:rPr lang="en-US" dirty="0" smtClean="0"/>
              <a:t>Software </a:t>
            </a:r>
            <a:r>
              <a:rPr lang="en-US" dirty="0"/>
              <a:t>Advancements: Improvements in SDN controllers and management software are simplifying integration and operation</a:t>
            </a:r>
            <a:r>
              <a:rPr lang="en-US" dirty="0" smtClean="0"/>
              <a:t>.</a:t>
            </a:r>
          </a:p>
          <a:p>
            <a:pPr algn="just">
              <a:buFont typeface="Wingdings" panose="05000000000000000000" pitchFamily="2" charset="2"/>
              <a:buChar char="q"/>
            </a:pPr>
            <a:r>
              <a:rPr lang="en-US" dirty="0" smtClean="0"/>
              <a:t>Hardware </a:t>
            </a:r>
            <a:r>
              <a:rPr lang="en-US" dirty="0"/>
              <a:t>Innovation: Vendors are developing more </a:t>
            </a:r>
            <a:r>
              <a:rPr lang="en-US" dirty="0" err="1"/>
              <a:t>OpenFlow</a:t>
            </a:r>
            <a:r>
              <a:rPr lang="en-US" dirty="0"/>
              <a:t>-enabled hardware with enhanced features </a:t>
            </a:r>
            <a:r>
              <a:rPr lang="en-US" dirty="0" smtClean="0"/>
              <a:t>and performance.</a:t>
            </a:r>
            <a:endParaRPr lang="en-US" dirty="0"/>
          </a:p>
        </p:txBody>
      </p:sp>
      <p:sp>
        <p:nvSpPr>
          <p:cNvPr id="4" name="Date Placeholder 3"/>
          <p:cNvSpPr>
            <a:spLocks noGrp="1"/>
          </p:cNvSpPr>
          <p:nvPr>
            <p:ph type="dt" sz="half" idx="10"/>
          </p:nvPr>
        </p:nvSpPr>
        <p:spPr/>
        <p:txBody>
          <a:bodyPr/>
          <a:lstStyle/>
          <a:p>
            <a:fld id="{D3FBED47-7B26-4046-8FE4-4E1220D3C9A5}"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29</a:t>
            </a:fld>
            <a:endParaRPr lang="en-US"/>
          </a:p>
        </p:txBody>
      </p:sp>
    </p:spTree>
    <p:extLst>
      <p:ext uri="{BB962C8B-B14F-4D97-AF65-F5344CB8AC3E}">
        <p14:creationId xmlns:p14="http://schemas.microsoft.com/office/powerpoint/2010/main" val="2998024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normAutofit fontScale="92500" lnSpcReduction="20000"/>
          </a:bodyPr>
          <a:lstStyle/>
          <a:p>
            <a:pPr algn="just">
              <a:buFont typeface="Wingdings" panose="05000000000000000000" pitchFamily="2" charset="2"/>
              <a:buChar char="q"/>
            </a:pPr>
            <a:r>
              <a:rPr lang="en-US" sz="2400" dirty="0" smtClean="0"/>
              <a:t>Hardware OpenFlow switches play a crucial role in modern networking by combining the flexibility of Software-Defined Networking (SDN) with the high performance of dedicated hardware. By leveraging OpenFlow, these switches enable centralized control, improved scalability, and efficient traffic management in enterprise data centers, carrier networks, and SD-WAN environments.</a:t>
            </a:r>
          </a:p>
          <a:p>
            <a:pPr marL="0" indent="0" algn="just">
              <a:buNone/>
            </a:pPr>
            <a:endParaRPr lang="en-US" sz="2400" dirty="0" smtClean="0"/>
          </a:p>
          <a:p>
            <a:pPr algn="just">
              <a:buFont typeface="Wingdings" panose="05000000000000000000" pitchFamily="2" charset="2"/>
              <a:buChar char="q"/>
            </a:pPr>
            <a:r>
              <a:rPr lang="en-US" sz="2400" dirty="0" smtClean="0"/>
              <a:t>Compared to software-based alternatives, ASIC-powered OpenFlow switches offer superior performance, lower latency, and greater energy efficiency. However, challenges such as vendor interoperability, deployment complexity, and evolving OpenFlow standards remain key considerations.</a:t>
            </a:r>
            <a:endParaRPr lang="en-US" sz="2400" dirty="0"/>
          </a:p>
        </p:txBody>
      </p:sp>
      <p:sp>
        <p:nvSpPr>
          <p:cNvPr id="4" name="Date Placeholder 3"/>
          <p:cNvSpPr>
            <a:spLocks noGrp="1"/>
          </p:cNvSpPr>
          <p:nvPr>
            <p:ph type="dt" sz="half" idx="10"/>
          </p:nvPr>
        </p:nvSpPr>
        <p:spPr/>
        <p:txBody>
          <a:bodyPr/>
          <a:lstStyle/>
          <a:p>
            <a:fld id="{01217CA9-30E9-4177-BD47-0A491876FC5E}"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30</a:t>
            </a:fld>
            <a:endParaRPr lang="en-US"/>
          </a:p>
        </p:txBody>
      </p:sp>
    </p:spTree>
    <p:extLst>
      <p:ext uri="{BB962C8B-B14F-4D97-AF65-F5344CB8AC3E}">
        <p14:creationId xmlns:p14="http://schemas.microsoft.com/office/powerpoint/2010/main" val="25500144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q"/>
            </a:pPr>
            <a:r>
              <a:rPr lang="en-US" dirty="0" smtClean="0">
                <a:hlinkClick r:id="rId2"/>
              </a:rPr>
              <a:t>https://youtu.be/y99pjaqukg4?si=T2pzOHb1AaB-A20s</a:t>
            </a:r>
            <a:r>
              <a:rPr lang="en-US" dirty="0" smtClean="0"/>
              <a:t>. 05 </a:t>
            </a:r>
            <a:r>
              <a:rPr lang="en-US" dirty="0" err="1" smtClean="0"/>
              <a:t>feb</a:t>
            </a:r>
            <a:r>
              <a:rPr lang="en-US" dirty="0" smtClean="0"/>
              <a:t> 2025.</a:t>
            </a:r>
          </a:p>
          <a:p>
            <a:pPr>
              <a:buFont typeface="Wingdings" panose="05000000000000000000" pitchFamily="2" charset="2"/>
              <a:buChar char="q"/>
            </a:pPr>
            <a:r>
              <a:rPr lang="en-US" dirty="0"/>
              <a:t>Arista EOS: https://www.arista.com/en/products/eosIntel </a:t>
            </a:r>
            <a:r>
              <a:rPr lang="en-US" dirty="0" smtClean="0"/>
              <a:t>Tofino </a:t>
            </a:r>
            <a:r>
              <a:rPr lang="en-US" dirty="0" smtClean="0">
                <a:hlinkClick r:id="rId3"/>
              </a:rPr>
              <a:t>https</a:t>
            </a:r>
            <a:r>
              <a:rPr lang="en-US" dirty="0">
                <a:hlinkClick r:id="rId3"/>
              </a:rPr>
              <a:t>://</a:t>
            </a:r>
            <a:r>
              <a:rPr lang="en-US" dirty="0" smtClean="0">
                <a:hlinkClick r:id="rId3"/>
              </a:rPr>
              <a:t>www.intel.com/content/www/us/en/products/network-connectivity/programmable-ethernet-switch.html</a:t>
            </a:r>
            <a:r>
              <a:rPr lang="en-US" dirty="0" smtClean="0"/>
              <a:t>.</a:t>
            </a:r>
          </a:p>
          <a:p>
            <a:pPr>
              <a:buFont typeface="Wingdings" panose="05000000000000000000" pitchFamily="2" charset="2"/>
              <a:buChar char="q"/>
            </a:pPr>
            <a:r>
              <a:rPr lang="en-US" dirty="0" err="1"/>
              <a:t>NoviFlow</a:t>
            </a:r>
            <a:r>
              <a:rPr lang="en-US" dirty="0"/>
              <a:t> Solutions: </a:t>
            </a:r>
            <a:r>
              <a:rPr lang="en-US" dirty="0">
                <a:hlinkClick r:id="rId4"/>
              </a:rPr>
              <a:t>https://noviflow.com/solutions</a:t>
            </a:r>
            <a:r>
              <a:rPr lang="en-US" dirty="0" smtClean="0">
                <a:hlinkClick r:id="rId4"/>
              </a:rPr>
              <a:t>/</a:t>
            </a:r>
            <a:endParaRPr lang="en-US" dirty="0" smtClean="0"/>
          </a:p>
          <a:p>
            <a:pPr>
              <a:buFont typeface="Wingdings" panose="05000000000000000000" pitchFamily="2" charset="2"/>
              <a:buChar char="q"/>
            </a:pPr>
            <a:r>
              <a:rPr lang="en-US" dirty="0"/>
              <a:t>Dell Networking: </a:t>
            </a:r>
            <a:r>
              <a:rPr lang="en-US" dirty="0">
                <a:hlinkClick r:id="rId5"/>
              </a:rPr>
              <a:t>https://</a:t>
            </a:r>
            <a:r>
              <a:rPr lang="en-US" dirty="0" smtClean="0">
                <a:hlinkClick r:id="rId5"/>
              </a:rPr>
              <a:t>www.dell.com/en-us/work/shop/networking/switches/spd/networking-switches</a:t>
            </a:r>
            <a:endParaRPr lang="en-US" dirty="0" smtClean="0"/>
          </a:p>
          <a:p>
            <a:pPr>
              <a:buFont typeface="Wingdings" panose="05000000000000000000" pitchFamily="2" charset="2"/>
              <a:buChar char="q"/>
            </a:pPr>
            <a:r>
              <a:rPr lang="en-US" dirty="0"/>
              <a:t>HPE Aruba: </a:t>
            </a:r>
            <a:r>
              <a:rPr lang="en-US" dirty="0">
                <a:hlinkClick r:id="rId6"/>
              </a:rPr>
              <a:t>https://www.arubanetworks.com</a:t>
            </a:r>
            <a:r>
              <a:rPr lang="en-US" dirty="0" smtClean="0">
                <a:hlinkClick r:id="rId6"/>
              </a:rPr>
              <a:t>/</a:t>
            </a:r>
            <a:endParaRPr lang="en-US" dirty="0" smtClean="0"/>
          </a:p>
          <a:p>
            <a:pPr>
              <a:buFont typeface="Wingdings" panose="05000000000000000000" pitchFamily="2" charset="2"/>
              <a:buChar char="q"/>
            </a:pPr>
            <a:r>
              <a:rPr lang="en-US" dirty="0" err="1"/>
              <a:t>PicOS</a:t>
            </a:r>
            <a:r>
              <a:rPr lang="en-US" dirty="0"/>
              <a:t>: https://www.pica8.com/products/picos-network-operating-system</a:t>
            </a:r>
          </a:p>
          <a:p>
            <a:pPr>
              <a:buFont typeface="Wingdings" panose="05000000000000000000" pitchFamily="2" charset="2"/>
              <a:buChar char="q"/>
            </a:pPr>
            <a:endParaRPr lang="en-US" dirty="0"/>
          </a:p>
        </p:txBody>
      </p:sp>
      <p:sp>
        <p:nvSpPr>
          <p:cNvPr id="4" name="Date Placeholder 3"/>
          <p:cNvSpPr>
            <a:spLocks noGrp="1"/>
          </p:cNvSpPr>
          <p:nvPr>
            <p:ph type="dt" sz="half" idx="10"/>
          </p:nvPr>
        </p:nvSpPr>
        <p:spPr/>
        <p:txBody>
          <a:bodyPr/>
          <a:lstStyle/>
          <a:p>
            <a:fld id="{E35AEBE0-A589-45BF-B3B6-45F3B6E73DD6}" type="datetime1">
              <a:rPr lang="en-US" smtClean="0"/>
              <a:t>2/8/2025</a:t>
            </a:fld>
            <a:endParaRPr lang="en-US"/>
          </a:p>
        </p:txBody>
      </p:sp>
      <p:sp>
        <p:nvSpPr>
          <p:cNvPr id="5" name="Footer Placeholder 4"/>
          <p:cNvSpPr>
            <a:spLocks noGrp="1"/>
          </p:cNvSpPr>
          <p:nvPr>
            <p:ph type="ftr" sz="quarter" idx="11"/>
          </p:nvPr>
        </p:nvSpPr>
        <p:spPr/>
        <p:txBody>
          <a:bodyPr/>
          <a:lstStyle/>
          <a:p>
            <a:r>
              <a:rPr lang="en-US" dirty="0" smtClean="0"/>
              <a:t>Hardware OpenFlow Switches</a:t>
            </a:r>
            <a:endParaRPr lang="en-US" dirty="0"/>
          </a:p>
        </p:txBody>
      </p:sp>
      <p:sp>
        <p:nvSpPr>
          <p:cNvPr id="6" name="Slide Number Placeholder 5"/>
          <p:cNvSpPr>
            <a:spLocks noGrp="1"/>
          </p:cNvSpPr>
          <p:nvPr>
            <p:ph type="sldNum" sz="quarter" idx="12"/>
          </p:nvPr>
        </p:nvSpPr>
        <p:spPr/>
        <p:txBody>
          <a:bodyPr/>
          <a:lstStyle/>
          <a:p>
            <a:fld id="{7C10C267-AE99-45DD-9706-F054875C1A4D}" type="slidenum">
              <a:rPr lang="en-US" smtClean="0"/>
              <a:t>31</a:t>
            </a:fld>
            <a:endParaRPr lang="en-US"/>
          </a:p>
        </p:txBody>
      </p:sp>
    </p:spTree>
    <p:extLst>
      <p:ext uri="{BB962C8B-B14F-4D97-AF65-F5344CB8AC3E}">
        <p14:creationId xmlns:p14="http://schemas.microsoft.com/office/powerpoint/2010/main" val="6339721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197</TotalTime>
  <Words>2236</Words>
  <Application>Microsoft Office PowerPoint</Application>
  <PresentationFormat>Widescreen</PresentationFormat>
  <Paragraphs>247</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Garamond</vt:lpstr>
      <vt:lpstr>Wingdings</vt:lpstr>
      <vt:lpstr>Organic</vt:lpstr>
      <vt:lpstr>Hardware OpenFlow Switches</vt:lpstr>
      <vt:lpstr>GROUP NUMBER: FOUR</vt:lpstr>
      <vt:lpstr>SCOPE</vt:lpstr>
      <vt:lpstr>Introduction</vt:lpstr>
      <vt:lpstr>Introduction cont…</vt:lpstr>
      <vt:lpstr>The role of OpenFlow in hardware-based switching</vt:lpstr>
      <vt:lpstr>The role of OpenFlow in hardware-based switching </vt:lpstr>
      <vt:lpstr>Key hardware OpenFlow switch manufacturers</vt:lpstr>
      <vt:lpstr>Key hardware OpenFlow switch manufacturers</vt:lpstr>
      <vt:lpstr>Key hardware OpenFlow switch manufacturers</vt:lpstr>
      <vt:lpstr>Key hardware OpenFlow switch manufacturers</vt:lpstr>
      <vt:lpstr>Key hardware OpenFlow switch manufacturers</vt:lpstr>
      <vt:lpstr>Key hardware OpenFlow switch manufacturers</vt:lpstr>
      <vt:lpstr>Key hardware OpenFlow switch manufacturers</vt:lpstr>
      <vt:lpstr>Key hardware OpenFlow switch manufacturers</vt:lpstr>
      <vt:lpstr>Key hardware OpenFlow switch manufacturers</vt:lpstr>
      <vt:lpstr>Key hardware OpenFlow switch manufacturers</vt:lpstr>
      <vt:lpstr>Comparison: ASIC-based Switches vs Software Switches </vt:lpstr>
      <vt:lpstr>Comparison: ASIC-based Switches vs Software Switches </vt:lpstr>
      <vt:lpstr>Comparison: ASIC-based  switches vs software switches </vt:lpstr>
      <vt:lpstr>Use Case of Hardware OpenFlow switches</vt:lpstr>
      <vt:lpstr>Use Case of Hardware OpenFlow switches</vt:lpstr>
      <vt:lpstr>Use Case of Hardware OpenFlow switches</vt:lpstr>
      <vt:lpstr>Use Case of Hardware OpenFlow switches</vt:lpstr>
      <vt:lpstr>Challenges in OpenFlow Hardware Adoption</vt:lpstr>
      <vt:lpstr>Challenges in OpenFlow Hardware Adoption</vt:lpstr>
      <vt:lpstr>Challenges in OpenFlow Hardware Adoption</vt:lpstr>
      <vt:lpstr>Challenges in OpenFlow Hardware Adoption</vt:lpstr>
      <vt:lpstr>Overcoming the Challenges</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30</cp:revision>
  <dcterms:created xsi:type="dcterms:W3CDTF">2025-02-07T16:47:57Z</dcterms:created>
  <dcterms:modified xsi:type="dcterms:W3CDTF">2025-02-08T12:25:06Z</dcterms:modified>
</cp:coreProperties>
</file>