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4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25F6-14F1-45C2-BB28-49D41981F190}" type="datetimeFigureOut">
              <a:rPr lang="en-US" smtClean="0"/>
              <a:t>2021-11-07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65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25F6-14F1-45C2-BB28-49D41981F190}" type="datetimeFigureOut">
              <a:rPr lang="en-US" smtClean="0"/>
              <a:t>2021-11-07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08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25F6-14F1-45C2-BB28-49D41981F190}" type="datetimeFigureOut">
              <a:rPr lang="en-US" smtClean="0"/>
              <a:t>2021-11-07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061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25F6-14F1-45C2-BB28-49D41981F190}" type="datetimeFigureOut">
              <a:rPr lang="en-US" smtClean="0"/>
              <a:t>2021-11-07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064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25F6-14F1-45C2-BB28-49D41981F190}" type="datetimeFigureOut">
              <a:rPr lang="en-US" smtClean="0"/>
              <a:t>2021-11-07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0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25F6-14F1-45C2-BB28-49D41981F190}" type="datetimeFigureOut">
              <a:rPr lang="en-US" smtClean="0"/>
              <a:t>2021-11-07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596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25F6-14F1-45C2-BB28-49D41981F190}" type="datetimeFigureOut">
              <a:rPr lang="en-US" smtClean="0"/>
              <a:t>2021-11-07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163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25F6-14F1-45C2-BB28-49D41981F190}" type="datetimeFigureOut">
              <a:rPr lang="en-US" smtClean="0"/>
              <a:t>2021-11-07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881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25F6-14F1-45C2-BB28-49D41981F190}" type="datetimeFigureOut">
              <a:rPr lang="en-US" smtClean="0"/>
              <a:t>2021-11-07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527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25F6-14F1-45C2-BB28-49D41981F190}" type="datetimeFigureOut">
              <a:rPr lang="en-US" smtClean="0"/>
              <a:t>2021-11-07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337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225F6-14F1-45C2-BB28-49D41981F190}" type="datetimeFigureOut">
              <a:rPr lang="en-US" smtClean="0"/>
              <a:t>2021-11-07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3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225F6-14F1-45C2-BB28-49D41981F190}" type="datetimeFigureOut">
              <a:rPr lang="en-US" smtClean="0"/>
              <a:t>2021-11-07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4C75D-9F80-4DF0-BFD7-86EAE17A2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193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arnesandnoble.com/s/%22George%20Reese%22;jsessionid=6B2E85D75754BF54F87B3A6C5345F1CF.prodny_store02-atgap11?Ntk=P_key_Contributor_List&amp;Ns=P_Sales_Rank&amp;Ntx=mode+matchal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CP 311: Internet Programming And Applications II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60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Course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Aim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course introduction student to open source frameworks and AJAX (Asynchronous JavaScript and XML).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gain insight on useful Web architectures and build the foundation needed to harness this popular technology for the back-end development.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covers the concepts of stateless transfer. RESTful API design and implementations that follow the JAX-RS standard.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Build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consume JAX-RS services using JSON and XML, and integrate RESTful API with different data sources like relational databases, NoSQL databases, and REST wrappers for SOAP Web services through hands-on labs.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22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Course Objectives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is designed to give you exposure to and experience with several "modern" web development principles and technologies used on the Internet today.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particular, upon completion of this course, you should be familiar with the following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:-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Back-end development technologies including AJAX, XML, MySQL and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PHP.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Comprehensive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web programming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Complex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labyrinth of web development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Skills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 to working with the most important web technologies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provide fundamental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knowledge and practical experience in implementation of Internet-based applications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Upon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completion of this course, students should be able to: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 database-backed dynamic website.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Demonstrate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AJAX programming skills for designing dynamic web pages.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server side scripts using PHP.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RESTful API.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Build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consume JAX-RS services using JSON and XML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192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Prerequisites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221: Internet Programming and Application I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 121: Introduction to Database Systems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431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Teaching and Learning Activities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Lectures, Tutorial and Practical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035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</a:rPr>
              <a:t>Continuous Assessment (40 Marks)</a:t>
            </a: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Tests</a:t>
            </a: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Assignments</a:t>
            </a: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 works</a:t>
            </a: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Quizes</a:t>
            </a: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</a:t>
            </a:r>
          </a:p>
          <a:p>
            <a:pPr marL="457200" lvl="1" indent="0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</a:rPr>
              <a:t>End of Semester University Examination (60 Marks)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305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Instructor’s Details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Name: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Mr. Siphael Betuel</a:t>
            </a:r>
          </a:p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Phone#: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0717766884/ 0624006701</a:t>
            </a:r>
          </a:p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Email: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siphaelbetuel@gmail.com</a:t>
            </a:r>
          </a:p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Office#: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 2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Cive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Administration Block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762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Content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Overview of Bootstrap framework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of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AJAX;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XML; introduction to XML, XML and AJAX, working with XML, DOM and JavaScript.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Server-side scripting using PHP;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Web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Database applications; Interacting with RDBMS (MySQL), NoSQL databases.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390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1339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en-US" dirty="0" smtClean="0"/>
              <a:t>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exchange and Web services;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API design: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Build RESTful and JAX-RS services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RESTful API (i.e. JSON,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XML)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JAX-RS Service; Developing a JAX-RS RESTful Service, Deploying Our Service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JAX-RS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injection: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Basics,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PathParam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MatrixParam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QueryParam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FormParam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HeaderParam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CookieParam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Common Functionality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567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Recommended References/Textbooks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 algn="just"/>
            <a:r>
              <a:rPr lang="en-GB" dirty="0" smtClean="0"/>
              <a:t>HM </a:t>
            </a:r>
            <a:r>
              <a:rPr lang="en-GB" dirty="0" err="1"/>
              <a:t>Deitel</a:t>
            </a:r>
            <a:r>
              <a:rPr lang="en-GB" dirty="0"/>
              <a:t>, PJ </a:t>
            </a:r>
            <a:r>
              <a:rPr lang="en-GB" dirty="0" err="1"/>
              <a:t>Deitel</a:t>
            </a:r>
            <a:r>
              <a:rPr lang="en-GB" dirty="0"/>
              <a:t>, “Internet and World Wide Web How To Program”, 5th Edition </a:t>
            </a:r>
            <a:endParaRPr lang="en-US" dirty="0"/>
          </a:p>
          <a:p>
            <a:pPr lvl="0" algn="just"/>
            <a:r>
              <a:rPr lang="en-GB" dirty="0" err="1"/>
              <a:t>Sebesta</a:t>
            </a:r>
            <a:r>
              <a:rPr lang="en-GB" dirty="0"/>
              <a:t>, Robert W. (2007) Programming the World Wide Web. Addison Wesley </a:t>
            </a:r>
            <a:endParaRPr lang="en-US" dirty="0"/>
          </a:p>
          <a:p>
            <a:pPr lvl="0" algn="just"/>
            <a:r>
              <a:rPr lang="en-GB" dirty="0"/>
              <a:t>Williams, Hugh E. and David Lane, “Web Database Applications with PHP and MySQL”, 2nd Edition, Publisher: O'Reilly &amp; Associates, 2nd edition, Published (2004), ISBN 0596005431.  </a:t>
            </a:r>
            <a:endParaRPr lang="en-US" dirty="0"/>
          </a:p>
          <a:p>
            <a:pPr lvl="0" algn="just"/>
            <a:r>
              <a:rPr lang="en-GB" dirty="0"/>
              <a:t>Welling, Luke and Laura Thomson, “PHP and MySQL Web Development” 5th Edition.</a:t>
            </a:r>
            <a:endParaRPr lang="en-US" dirty="0"/>
          </a:p>
          <a:p>
            <a:pPr lvl="0" algn="just"/>
            <a:r>
              <a:rPr lang="en-GB" dirty="0" err="1"/>
              <a:t>Patni</a:t>
            </a:r>
            <a:r>
              <a:rPr lang="en-GB" dirty="0"/>
              <a:t>, Sanjay, (2017) “Pro RESTful APIs: Pro RESTful APIs: Design, Build and Integrate with REST, JSON, XML and JAX-RS”, </a:t>
            </a:r>
            <a:r>
              <a:rPr lang="en-GB" dirty="0" err="1"/>
              <a:t>Apress</a:t>
            </a:r>
            <a:r>
              <a:rPr lang="en-GB" dirty="0"/>
              <a:t>, ISBN: 978-1-4842-2665-0</a:t>
            </a:r>
            <a:endParaRPr lang="en-US" dirty="0"/>
          </a:p>
          <a:p>
            <a:pPr lvl="0" algn="just"/>
            <a:r>
              <a:rPr lang="en-GB" dirty="0"/>
              <a:t>Leonard Richardson, “RESTful Web APIs: Services for a Changing World”</a:t>
            </a:r>
            <a:endParaRPr lang="en-US" dirty="0"/>
          </a:p>
          <a:p>
            <a:pPr lvl="0" algn="just"/>
            <a:r>
              <a:rPr lang="en-GB" dirty="0">
                <a:hlinkClick r:id="rId2"/>
              </a:rPr>
              <a:t>George Reese</a:t>
            </a:r>
            <a:r>
              <a:rPr lang="en-GB" dirty="0"/>
              <a:t>, (2012), “The REST API Design Handbook”, Imaginary Publications </a:t>
            </a:r>
            <a:endParaRPr lang="en-US" dirty="0"/>
          </a:p>
          <a:p>
            <a:pPr lvl="0" algn="just"/>
            <a:r>
              <a:rPr lang="en-GB" dirty="0"/>
              <a:t>Ian Robinson, Jim Webber, and </a:t>
            </a:r>
            <a:r>
              <a:rPr lang="en-GB" dirty="0" err="1"/>
              <a:t>Savas</a:t>
            </a:r>
            <a:r>
              <a:rPr lang="en-GB" dirty="0"/>
              <a:t> </a:t>
            </a:r>
            <a:r>
              <a:rPr lang="en-GB" dirty="0" err="1"/>
              <a:t>Parastatidis</a:t>
            </a:r>
            <a:r>
              <a:rPr lang="en-GB" dirty="0"/>
              <a:t>, (2010), “REST in Practice: Hypermedia and Systems Architecture”, O’Reilly, 1</a:t>
            </a:r>
            <a:r>
              <a:rPr lang="en-GB" baseline="30000" dirty="0"/>
              <a:t>st</a:t>
            </a:r>
            <a:r>
              <a:rPr lang="en-GB" dirty="0"/>
              <a:t> Edition, ISBN-13: 978-0596805821 </a:t>
            </a:r>
            <a:endParaRPr lang="en-US" dirty="0"/>
          </a:p>
          <a:p>
            <a:pPr lvl="0" algn="just"/>
            <a:r>
              <a:rPr lang="en-GB" dirty="0" err="1"/>
              <a:t>Samisa</a:t>
            </a:r>
            <a:r>
              <a:rPr lang="en-GB" dirty="0"/>
              <a:t> </a:t>
            </a:r>
            <a:r>
              <a:rPr lang="en-GB" dirty="0" err="1"/>
              <a:t>Abeysinghe</a:t>
            </a:r>
            <a:r>
              <a:rPr lang="en-GB" dirty="0"/>
              <a:t>, (2008), “RESTful PHP Web Services”, </a:t>
            </a:r>
            <a:r>
              <a:rPr lang="en-GB" dirty="0" err="1"/>
              <a:t>Packt</a:t>
            </a:r>
            <a:r>
              <a:rPr lang="en-GB" dirty="0"/>
              <a:t> Publishing, ISBN:1847195520 9781847195524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922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522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498</Words>
  <Application>Microsoft Office PowerPoint</Application>
  <PresentationFormat>Widescreen</PresentationFormat>
  <Paragraphs>65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Office Theme</vt:lpstr>
      <vt:lpstr>CP 311: Internet Programming And Applications II</vt:lpstr>
      <vt:lpstr> Course Aim  </vt:lpstr>
      <vt:lpstr> Course Objectives  </vt:lpstr>
      <vt:lpstr>Learning Outcomes </vt:lpstr>
      <vt:lpstr>Prerequisites </vt:lpstr>
      <vt:lpstr>Teaching and Learning Activities  </vt:lpstr>
      <vt:lpstr>Assessments</vt:lpstr>
      <vt:lpstr>Instructor’s Details</vt:lpstr>
      <vt:lpstr>Course Content </vt:lpstr>
      <vt:lpstr>Course Content..</vt:lpstr>
      <vt:lpstr>Recommended References/Textbooks </vt:lpstr>
      <vt:lpstr>END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 311: Internet Programming And Applications II</dc:title>
  <dc:creator>Siphael Betuel</dc:creator>
  <cp:lastModifiedBy>Siphael Betuel</cp:lastModifiedBy>
  <cp:revision>10</cp:revision>
  <dcterms:created xsi:type="dcterms:W3CDTF">2021-11-07T17:52:43Z</dcterms:created>
  <dcterms:modified xsi:type="dcterms:W3CDTF">2021-11-07T18:14:39Z</dcterms:modified>
</cp:coreProperties>
</file>