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0"/>
  </p:notesMasterIdLst>
  <p:sldIdLst>
    <p:sldId id="256" r:id="rId4"/>
    <p:sldId id="337" r:id="rId5"/>
    <p:sldId id="408" r:id="rId6"/>
    <p:sldId id="353" r:id="rId7"/>
    <p:sldId id="409" r:id="rId8"/>
    <p:sldId id="368" r:id="rId9"/>
    <p:sldId id="407" r:id="rId10"/>
    <p:sldId id="354" r:id="rId11"/>
    <p:sldId id="369" r:id="rId12"/>
    <p:sldId id="370" r:id="rId13"/>
    <p:sldId id="371" r:id="rId14"/>
    <p:sldId id="372" r:id="rId15"/>
    <p:sldId id="373" r:id="rId16"/>
    <p:sldId id="340" r:id="rId17"/>
    <p:sldId id="374" r:id="rId18"/>
    <p:sldId id="269" r:id="rId19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9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FF"/>
    <a:srgbClr val="027696"/>
    <a:srgbClr val="4BACC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819" autoAdjust="0"/>
  </p:normalViewPr>
  <p:slideViewPr>
    <p:cSldViewPr>
      <p:cViewPr>
        <p:scale>
          <a:sx n="90" d="100"/>
          <a:sy n="90" d="100"/>
        </p:scale>
        <p:origin x="-816" y="-156"/>
      </p:cViewPr>
      <p:guideLst>
        <p:guide orient="horz" pos="189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7A67B-CED2-4141-BC3F-21BA1BD1A40A}" type="datetimeFigureOut">
              <a:rPr lang="en-US" smtClean="0"/>
              <a:t>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A7354-2575-471D-BA73-5476801D6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0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3003798"/>
            <a:ext cx="4356124" cy="1095361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80000"/>
              </a:lnSpc>
              <a:buNone/>
              <a:defRPr sz="36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>
                <a:ea typeface="맑은 고딕" pitchFamily="50" charset="-127"/>
              </a:rPr>
              <a:t>FREE </a:t>
            </a:r>
          </a:p>
          <a:p>
            <a:r>
              <a:rPr lang="en-US" altLang="ko-KR" dirty="0">
                <a:ea typeface="맑은 고딕" pitchFamily="50" charset="-127"/>
              </a:rPr>
              <a:t>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1852" y="4068678"/>
            <a:ext cx="4356124" cy="504056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400" b="0" baseline="0">
                <a:solidFill>
                  <a:schemeClr val="accent1"/>
                </a:solidFill>
                <a:latin typeface="+mn-lt"/>
                <a:cs typeface="Arial" pitchFamily="34" charset="0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altLang="ko-KR" b="1" dirty="0"/>
              <a:t>INSERT THE TITLE </a:t>
            </a:r>
          </a:p>
          <a:p>
            <a:pPr>
              <a:spcBef>
                <a:spcPts val="0"/>
              </a:spcBef>
              <a:defRPr/>
            </a:pPr>
            <a:r>
              <a:rPr lang="en-US" altLang="ko-KR" b="1" dirty="0"/>
              <a:t>OF YOUR PRESENTATION HERE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663788" y="661442"/>
            <a:ext cx="3816424" cy="3816424"/>
          </a:xfrm>
          <a:prstGeom prst="ellipse">
            <a:avLst/>
          </a:pr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63788" y="2124462"/>
            <a:ext cx="381642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663640" y="2715766"/>
            <a:ext cx="381642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3888" y="0"/>
            <a:ext cx="5580112" cy="5143500"/>
          </a:xfrm>
          <a:prstGeom prst="rect">
            <a:avLst/>
          </a:prstGeom>
          <a:solidFill>
            <a:schemeClr val="accent2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77559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3564000" y="0"/>
            <a:ext cx="5580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0" y="123478"/>
            <a:ext cx="52920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851920" y="699542"/>
            <a:ext cx="52920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238885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0177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8489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1131590"/>
          </a:xfrm>
          <a:prstGeom prst="rect">
            <a:avLst/>
          </a:prstGeom>
          <a:solidFill>
            <a:srgbClr val="027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n-lt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665735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12316" y="1400779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19154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3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8897" y="3075880"/>
            <a:ext cx="1620000" cy="172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19154" y="1529144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6588224" y="1528537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21121" y="3204245"/>
            <a:ext cx="1964614" cy="147127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4812316" y="3204245"/>
            <a:ext cx="1964614" cy="147127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412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75856" y="181632"/>
            <a:ext cx="5868144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75856" y="757696"/>
            <a:ext cx="5868144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1112" y="220184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4111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3884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932052" y="1800221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1932052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3625263" y="3380258"/>
            <a:ext cx="1620000" cy="151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125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23528" y="267494"/>
            <a:ext cx="5328592" cy="28803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8485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3078088" y="0"/>
            <a:ext cx="2987824" cy="17796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56176" y="0"/>
            <a:ext cx="2987824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u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77912" y="1851670"/>
            <a:ext cx="2988000" cy="32918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183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909600" y="0"/>
            <a:ext cx="2123728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7656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81632"/>
            <a:ext cx="8820472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71800" y="904998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2771801" y="3055500"/>
            <a:ext cx="6372200" cy="2088000"/>
          </a:xfrm>
          <a:custGeom>
            <a:avLst/>
            <a:gdLst>
              <a:gd name="connsiteX0" fmla="*/ 0 w 5328592"/>
              <a:gd name="connsiteY0" fmla="*/ 0 h 2088000"/>
              <a:gd name="connsiteX1" fmla="*/ 5328592 w 5328592"/>
              <a:gd name="connsiteY1" fmla="*/ 0 h 2088000"/>
              <a:gd name="connsiteX2" fmla="*/ 5328592 w 5328592"/>
              <a:gd name="connsiteY2" fmla="*/ 2088000 h 2088000"/>
              <a:gd name="connsiteX3" fmla="*/ 0 w 5328592"/>
              <a:gd name="connsiteY3" fmla="*/ 2088000 h 2088000"/>
              <a:gd name="connsiteX4" fmla="*/ 0 w 5328592"/>
              <a:gd name="connsiteY4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  <a:gd name="connsiteX0" fmla="*/ 612939 w 5941531"/>
              <a:gd name="connsiteY0" fmla="*/ 0 h 2088000"/>
              <a:gd name="connsiteX1" fmla="*/ 5941531 w 5941531"/>
              <a:gd name="connsiteY1" fmla="*/ 0 h 2088000"/>
              <a:gd name="connsiteX2" fmla="*/ 5941531 w 5941531"/>
              <a:gd name="connsiteY2" fmla="*/ 2088000 h 2088000"/>
              <a:gd name="connsiteX3" fmla="*/ 612939 w 5941531"/>
              <a:gd name="connsiteY3" fmla="*/ 2088000 h 2088000"/>
              <a:gd name="connsiteX4" fmla="*/ 0 w 5941531"/>
              <a:gd name="connsiteY4" fmla="*/ 1047929 h 2088000"/>
              <a:gd name="connsiteX5" fmla="*/ 612939 w 5941531"/>
              <a:gd name="connsiteY5" fmla="*/ 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41531" h="2088000">
                <a:moveTo>
                  <a:pt x="612939" y="0"/>
                </a:moveTo>
                <a:lnTo>
                  <a:pt x="5941531" y="0"/>
                </a:lnTo>
                <a:lnTo>
                  <a:pt x="5941531" y="2088000"/>
                </a:lnTo>
                <a:lnTo>
                  <a:pt x="612939" y="2088000"/>
                </a:lnTo>
                <a:cubicBezTo>
                  <a:pt x="376904" y="1710967"/>
                  <a:pt x="256723" y="1511850"/>
                  <a:pt x="0" y="1047929"/>
                </a:cubicBezTo>
                <a:lnTo>
                  <a:pt x="61293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7155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429900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572000" y="1721906"/>
            <a:ext cx="4572000" cy="1713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102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066" y="1327227"/>
            <a:ext cx="3168352" cy="38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022914" y="1463545"/>
            <a:ext cx="1827251" cy="28225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80176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787774"/>
            <a:ext cx="9144000" cy="2355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12" name="Picture 2" descr="D:\Fullppt\005-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95375"/>
            <a:ext cx="6011911" cy="305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283453" y="1491630"/>
            <a:ext cx="2834003" cy="21142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6659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42646" y="92609"/>
            <a:ext cx="8679898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769983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54008" y="1131589"/>
            <a:ext cx="2849840" cy="3649171"/>
          </a:xfrm>
          <a:prstGeom prst="roundRect">
            <a:avLst>
              <a:gd name="adj" fmla="val 39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31932" y="1347500"/>
            <a:ext cx="108520" cy="3240473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592642" y="1238201"/>
            <a:ext cx="502331" cy="502331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355976" y="2067694"/>
            <a:ext cx="4788024" cy="11521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2188850"/>
            <a:ext cx="457200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0" y="2764914"/>
            <a:ext cx="45720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52" r:id="rId5"/>
    <p:sldLayoutId id="2147483674" r:id="rId6"/>
    <p:sldLayoutId id="2147483673" r:id="rId7"/>
    <p:sldLayoutId id="2147483655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2" r:id="rId16"/>
    <p:sldLayoutId id="2147483675" r:id="rId17"/>
    <p:sldLayoutId id="2147483656" r:id="rId18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lim.diwani@udom.ac.t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09283" y="1034198"/>
            <a:ext cx="4356124" cy="2175481"/>
          </a:xfrm>
        </p:spPr>
        <p:txBody>
          <a:bodyPr/>
          <a:lstStyle/>
          <a:p>
            <a:r>
              <a:rPr lang="en-US" altLang="ko-KR" sz="2800" b="1" dirty="0" smtClean="0">
                <a:ea typeface="맑은 고딕" pitchFamily="50" charset="-127"/>
              </a:rPr>
              <a:t> PYTHON LECTURE </a:t>
            </a:r>
            <a:r>
              <a:rPr lang="en-US" altLang="ko-KR" sz="2800" b="1" dirty="0" smtClean="0">
                <a:ea typeface="맑은 고딕" pitchFamily="50" charset="-127"/>
              </a:rPr>
              <a:t>Five </a:t>
            </a:r>
            <a:endParaRPr lang="en-US" altLang="ko-KR" sz="2800" b="1" dirty="0">
              <a:ea typeface="맑은 고딕" pitchFamily="50" charset="-12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ko-KR" dirty="0" smtClean="0"/>
              <a:t>SALIM AMOUR DIWANI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>
                <a:hlinkClick r:id="rId2"/>
              </a:rPr>
              <a:t>s</a:t>
            </a:r>
            <a:r>
              <a:rPr lang="en-US" altLang="ko-KR" dirty="0" smtClean="0">
                <a:hlinkClick r:id="rId2"/>
              </a:rPr>
              <a:t>alim.diwani@udom.ac.tz</a:t>
            </a:r>
            <a:endParaRPr lang="en-US" altLang="ko-KR" dirty="0"/>
          </a:p>
          <a:p>
            <a:pPr>
              <a:spcBef>
                <a:spcPts val="0"/>
              </a:spcBef>
              <a:defRPr/>
            </a:pPr>
            <a:r>
              <a:rPr lang="en-US" altLang="ko-KR" dirty="0" smtClean="0"/>
              <a:t> 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22396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In programming, a variable is nothing more than </a:t>
            </a:r>
            <a:r>
              <a:rPr lang="en-GB" sz="3200" dirty="0" smtClean="0"/>
              <a:t>a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name </a:t>
            </a:r>
            <a:r>
              <a:rPr lang="en-GB" sz="3200" dirty="0"/>
              <a:t>for something so you can use the name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rather </a:t>
            </a:r>
            <a:r>
              <a:rPr lang="en-GB" sz="3200" dirty="0"/>
              <a:t>than the something as you code.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Programmers </a:t>
            </a:r>
            <a:r>
              <a:rPr lang="en-GB" sz="3200" dirty="0"/>
              <a:t>use these variable names to make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their </a:t>
            </a:r>
            <a:r>
              <a:rPr lang="en-GB" sz="3200" dirty="0"/>
              <a:t>code read more like English and because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they </a:t>
            </a:r>
            <a:r>
              <a:rPr lang="en-GB" sz="3200" dirty="0"/>
              <a:t>have lousy memories.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Variable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3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Variable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23974"/>
            <a:ext cx="5544616" cy="3336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55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If you want to </a:t>
            </a:r>
            <a:r>
              <a:rPr lang="en-GB" sz="3200" b="1" dirty="0"/>
              <a:t>give a name to a variable</a:t>
            </a:r>
            <a:r>
              <a:rPr lang="en-GB" sz="3200" dirty="0"/>
              <a:t>, you </a:t>
            </a:r>
            <a:endParaRPr lang="en-GB" sz="32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must </a:t>
            </a:r>
            <a:r>
              <a:rPr lang="en-GB" sz="3200" dirty="0"/>
              <a:t>follow some strict rules</a:t>
            </a:r>
            <a:r>
              <a:rPr lang="en-GB" sz="3200" dirty="0" smtClean="0"/>
              <a:t>:</a:t>
            </a:r>
          </a:p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2800" dirty="0"/>
              <a:t>the name of the variable must be composed of upper-case or lower-case letters, digits, and the character _ (underscore</a:t>
            </a:r>
            <a:r>
              <a:rPr lang="en-GB" sz="2800" dirty="0" smtClean="0"/>
              <a:t>)</a:t>
            </a:r>
          </a:p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2800" dirty="0"/>
              <a:t>the name of the variable must begin with a letter;</a:t>
            </a:r>
          </a:p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2800" dirty="0"/>
              <a:t>the underscore character is a letter;</a:t>
            </a:r>
          </a:p>
          <a:p>
            <a:pPr>
              <a:spcAft>
                <a:spcPts val="600"/>
              </a:spcAft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7037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4443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2600" dirty="0"/>
              <a:t>upper- and lower-case letters are treated as different (a little differently than in the real world - </a:t>
            </a:r>
            <a:r>
              <a:rPr lang="en-GB" sz="2600" i="1" dirty="0"/>
              <a:t>Alice</a:t>
            </a:r>
            <a:r>
              <a:rPr lang="en-GB" sz="2600" dirty="0"/>
              <a:t> and </a:t>
            </a:r>
            <a:r>
              <a:rPr lang="en-GB" sz="2600" i="1" dirty="0" smtClean="0"/>
              <a:t>ALICE</a:t>
            </a:r>
            <a:r>
              <a:rPr lang="en-GB" sz="2600" dirty="0"/>
              <a:t> are </a:t>
            </a:r>
            <a:endParaRPr lang="en-GB" sz="2600" dirty="0" smtClean="0"/>
          </a:p>
          <a:p>
            <a:pPr>
              <a:spcAft>
                <a:spcPts val="600"/>
              </a:spcAft>
              <a:buSzPts val="3200"/>
            </a:pPr>
            <a:r>
              <a:rPr lang="en-GB" sz="2600" dirty="0"/>
              <a:t> </a:t>
            </a:r>
            <a:r>
              <a:rPr lang="en-GB" sz="2600" dirty="0" smtClean="0"/>
              <a:t>   the same </a:t>
            </a:r>
            <a:r>
              <a:rPr lang="en-GB" sz="2600" dirty="0"/>
              <a:t>first names, but in Python they are two different </a:t>
            </a:r>
            <a:r>
              <a:rPr lang="en-GB" sz="2600" dirty="0" smtClean="0"/>
              <a:t>                variable </a:t>
            </a:r>
            <a:r>
              <a:rPr lang="en-GB" sz="2600" dirty="0"/>
              <a:t>names, and consequently, two different variables</a:t>
            </a:r>
            <a:r>
              <a:rPr lang="en-GB" sz="2600" dirty="0" smtClean="0"/>
              <a:t>);</a:t>
            </a:r>
          </a:p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2800" dirty="0"/>
              <a:t>the name of the variable must not be any of Python's reserved </a:t>
            </a:r>
            <a:r>
              <a:rPr lang="en-GB" sz="2800" dirty="0" smtClean="0"/>
              <a:t>words.</a:t>
            </a:r>
            <a:endParaRPr lang="en-GB" sz="2600" dirty="0" smtClean="0"/>
          </a:p>
          <a:p>
            <a:pPr marL="457200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endParaRPr lang="en-GB" sz="2800" dirty="0"/>
          </a:p>
          <a:p>
            <a:pPr>
              <a:spcAft>
                <a:spcPts val="600"/>
              </a:spcAft>
              <a:buSzPts val="3200"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33693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110186" cy="50321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0" dirty="0"/>
              <a:t>Note that the same restrictions apply to function </a:t>
            </a:r>
            <a:r>
              <a:rPr lang="en-GB" sz="2700" dirty="0" smtClean="0"/>
              <a:t>names.</a:t>
            </a:r>
          </a:p>
          <a:p>
            <a:r>
              <a:rPr lang="en-GB" sz="2700" dirty="0"/>
              <a:t>Python does not impose restrictions on the length of </a:t>
            </a:r>
            <a:endParaRPr lang="en-GB" sz="2700" dirty="0" smtClean="0"/>
          </a:p>
          <a:p>
            <a:r>
              <a:rPr lang="en-GB" sz="2700" dirty="0" smtClean="0"/>
              <a:t>variable </a:t>
            </a:r>
            <a:r>
              <a:rPr lang="en-GB" sz="2700" dirty="0"/>
              <a:t>names, but that doesn't mean that a long </a:t>
            </a:r>
            <a:r>
              <a:rPr lang="en-GB" sz="2700" dirty="0" smtClean="0"/>
              <a:t>variable</a:t>
            </a:r>
          </a:p>
          <a:p>
            <a:r>
              <a:rPr lang="en-GB" sz="2700" dirty="0" smtClean="0"/>
              <a:t>name </a:t>
            </a:r>
            <a:r>
              <a:rPr lang="en-GB" sz="2700" dirty="0"/>
              <a:t>is always better than a short one</a:t>
            </a:r>
            <a:r>
              <a:rPr lang="en-GB" sz="2700" dirty="0" smtClean="0"/>
              <a:t>.</a:t>
            </a:r>
          </a:p>
          <a:p>
            <a:endParaRPr lang="en-GB" sz="2700" dirty="0" smtClean="0"/>
          </a:p>
          <a:p>
            <a:r>
              <a:rPr lang="en-GB" sz="2700" dirty="0"/>
              <a:t>Here are some correct, but not always convenient </a:t>
            </a:r>
            <a:r>
              <a:rPr lang="en-GB" sz="2700" dirty="0" smtClean="0"/>
              <a:t>variable</a:t>
            </a:r>
          </a:p>
          <a:p>
            <a:r>
              <a:rPr lang="en-GB" sz="2700" dirty="0" smtClean="0"/>
              <a:t>names</a:t>
            </a:r>
            <a:r>
              <a:rPr lang="en-GB" sz="2700" dirty="0"/>
              <a:t>:</a:t>
            </a:r>
          </a:p>
          <a:p>
            <a:r>
              <a:rPr lang="en-GB" sz="2400" dirty="0" err="1">
                <a:solidFill>
                  <a:srgbClr val="FF0000"/>
                </a:solidFill>
              </a:rPr>
              <a:t>MyVariable</a:t>
            </a:r>
            <a:r>
              <a:rPr lang="en-GB" sz="2400" dirty="0">
                <a:solidFill>
                  <a:srgbClr val="FF0000"/>
                </a:solidFill>
              </a:rPr>
              <a:t>, i, t34, </a:t>
            </a:r>
            <a:r>
              <a:rPr lang="en-GB" sz="2400" dirty="0" err="1">
                <a:solidFill>
                  <a:srgbClr val="FF0000"/>
                </a:solidFill>
              </a:rPr>
              <a:t>Exchange_Rate</a:t>
            </a:r>
            <a:r>
              <a:rPr lang="en-GB" sz="2400" dirty="0">
                <a:solidFill>
                  <a:srgbClr val="FF0000"/>
                </a:solidFill>
              </a:rPr>
              <a:t>, counter, </a:t>
            </a:r>
            <a:r>
              <a:rPr lang="en-GB" sz="2400" dirty="0" err="1" smtClean="0">
                <a:solidFill>
                  <a:srgbClr val="FF0000"/>
                </a:solidFill>
              </a:rPr>
              <a:t>days_to_christmas</a:t>
            </a:r>
            <a:r>
              <a:rPr lang="en-GB" sz="2400" dirty="0">
                <a:solidFill>
                  <a:srgbClr val="FF0000"/>
                </a:solidFill>
              </a:rPr>
              <a:t>, </a:t>
            </a:r>
            <a:endParaRPr lang="en-GB" sz="2400" dirty="0" smtClean="0">
              <a:solidFill>
                <a:srgbClr val="FF0000"/>
              </a:solidFill>
            </a:endParaRPr>
          </a:p>
          <a:p>
            <a:r>
              <a:rPr lang="en-GB" sz="2400" dirty="0" err="1" smtClean="0">
                <a:solidFill>
                  <a:srgbClr val="FF0000"/>
                </a:solidFill>
              </a:rPr>
              <a:t>TheNameIsSoLongThatYouWillMakeMistakesWithIt</a:t>
            </a:r>
            <a:r>
              <a:rPr lang="en-GB" sz="2400" dirty="0">
                <a:solidFill>
                  <a:srgbClr val="FF0000"/>
                </a:solidFill>
              </a:rPr>
              <a:t>, _.</a:t>
            </a:r>
          </a:p>
          <a:p>
            <a:r>
              <a:rPr lang="en-GB" sz="2800" dirty="0"/>
              <a:t/>
            </a:r>
            <a:br>
              <a:rPr lang="en-GB" sz="2800" dirty="0"/>
            </a:br>
            <a:endParaRPr lang="en-GB" sz="2800" dirty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0" y="92609"/>
            <a:ext cx="9144000" cy="543185"/>
          </a:xfrm>
        </p:spPr>
        <p:txBody>
          <a:bodyPr/>
          <a:lstStyle/>
          <a:p>
            <a:r>
              <a:rPr lang="en-GB" sz="3900" b="1" dirty="0">
                <a:solidFill>
                  <a:srgbClr val="FF0000"/>
                </a:solidFill>
              </a:rPr>
              <a:t>Correct and incorrect variable names</a:t>
            </a:r>
          </a:p>
        </p:txBody>
      </p:sp>
    </p:spTree>
    <p:extLst>
      <p:ext uri="{BB962C8B-B14F-4D97-AF65-F5344CB8AC3E}">
        <p14:creationId xmlns:p14="http://schemas.microsoft.com/office/powerpoint/2010/main" val="284160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0633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 smtClean="0"/>
              <a:t>2. </a:t>
            </a:r>
            <a:r>
              <a:rPr lang="en-GB" sz="3200" b="1" dirty="0" smtClean="0">
                <a:solidFill>
                  <a:srgbClr val="FF0000"/>
                </a:solidFill>
              </a:rPr>
              <a:t>Variables </a:t>
            </a:r>
            <a:r>
              <a:rPr lang="en-GB" sz="3200" b="1" dirty="0">
                <a:solidFill>
                  <a:srgbClr val="FF0000"/>
                </a:solidFill>
              </a:rPr>
              <a:t>give values context: </a:t>
            </a:r>
            <a:endParaRPr lang="en-GB" sz="3200" b="1" dirty="0" smtClean="0">
              <a:solidFill>
                <a:srgbClr val="FF0000"/>
              </a:solidFill>
            </a:endParaRPr>
          </a:p>
          <a:p>
            <a:r>
              <a:rPr lang="en-GB" sz="3200" dirty="0" smtClean="0"/>
              <a:t>The </a:t>
            </a:r>
            <a:r>
              <a:rPr lang="en-GB" sz="3200" dirty="0"/>
              <a:t>number 28 could mean lots of different things</a:t>
            </a:r>
            <a:r>
              <a:rPr lang="en-GB" sz="3200" dirty="0" smtClean="0"/>
              <a:t>,</a:t>
            </a:r>
          </a:p>
          <a:p>
            <a:r>
              <a:rPr lang="en-GB" sz="3200" dirty="0" smtClean="0"/>
              <a:t>such </a:t>
            </a:r>
            <a:r>
              <a:rPr lang="en-GB" sz="3200" dirty="0"/>
              <a:t>as the number of students in a class, the </a:t>
            </a:r>
          </a:p>
          <a:p>
            <a:r>
              <a:rPr lang="en-GB" sz="3200" dirty="0" smtClean="0"/>
              <a:t>number </a:t>
            </a:r>
            <a:r>
              <a:rPr lang="en-GB" sz="3200" dirty="0"/>
              <a:t>of times a user has accessed a website, </a:t>
            </a:r>
            <a:endParaRPr lang="en-GB" sz="3200" dirty="0" smtClean="0"/>
          </a:p>
          <a:p>
            <a:r>
              <a:rPr lang="en-GB" sz="3200" dirty="0" smtClean="0"/>
              <a:t>and </a:t>
            </a:r>
            <a:r>
              <a:rPr lang="en-GB" sz="3200" dirty="0"/>
              <a:t>so on. Giving the value 28 a name like </a:t>
            </a:r>
            <a:endParaRPr lang="en-GB" sz="3200" dirty="0" smtClean="0"/>
          </a:p>
          <a:p>
            <a:r>
              <a:rPr lang="en-GB" sz="3200" dirty="0" err="1" smtClean="0"/>
              <a:t>num_students</a:t>
            </a:r>
            <a:r>
              <a:rPr lang="en-GB" sz="3200" dirty="0" smtClean="0"/>
              <a:t> </a:t>
            </a:r>
            <a:r>
              <a:rPr lang="en-GB" sz="3200" dirty="0"/>
              <a:t>makes the meaning of the value </a:t>
            </a:r>
            <a:endParaRPr lang="en-GB" sz="3200" dirty="0" smtClean="0"/>
          </a:p>
          <a:p>
            <a:r>
              <a:rPr lang="en-GB" sz="3200" dirty="0" smtClean="0"/>
              <a:t>clear</a:t>
            </a:r>
            <a:r>
              <a:rPr lang="en-GB" sz="3200" dirty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endParaRPr lang="en-US" sz="28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Variable</a:t>
            </a:r>
          </a:p>
        </p:txBody>
      </p:sp>
    </p:spTree>
    <p:extLst>
      <p:ext uri="{BB962C8B-B14F-4D97-AF65-F5344CB8AC3E}">
        <p14:creationId xmlns:p14="http://schemas.microsoft.com/office/powerpoint/2010/main" val="38931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70295" cy="34317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Variable names can be as long or as short as you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like</a:t>
            </a:r>
            <a:r>
              <a:rPr lang="en-GB" sz="3200" dirty="0"/>
              <a:t>, </a:t>
            </a:r>
            <a:r>
              <a:rPr lang="en-GB" sz="3200" dirty="0" smtClean="0"/>
              <a:t>but </a:t>
            </a:r>
            <a:r>
              <a:rPr lang="en-GB" sz="3200" dirty="0"/>
              <a:t>there are a few rules that you must follow</a:t>
            </a:r>
            <a:r>
              <a:rPr lang="en-GB" sz="3200" dirty="0" smtClean="0"/>
              <a:t>.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Variable names </a:t>
            </a:r>
            <a:r>
              <a:rPr lang="en-GB" sz="3200" dirty="0"/>
              <a:t>may contain </a:t>
            </a:r>
            <a:r>
              <a:rPr lang="en-GB" sz="3200" b="1" dirty="0" err="1">
                <a:solidFill>
                  <a:srgbClr val="FF0000"/>
                </a:solidFill>
              </a:rPr>
              <a:t>uppercase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dirty="0"/>
              <a:t>and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lowercase </a:t>
            </a:r>
            <a:r>
              <a:rPr lang="en-GB" sz="3200" dirty="0"/>
              <a:t>letters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smtClean="0">
                <a:solidFill>
                  <a:srgbClr val="00FF00"/>
                </a:solidFill>
              </a:rPr>
              <a:t>(</a:t>
            </a:r>
            <a:r>
              <a:rPr lang="en-GB" sz="3200" b="1" dirty="0">
                <a:solidFill>
                  <a:srgbClr val="00FF00"/>
                </a:solidFill>
              </a:rPr>
              <a:t>A–Z, a–z), </a:t>
            </a:r>
            <a:r>
              <a:rPr lang="en-GB" sz="3200" dirty="0"/>
              <a:t>digits </a:t>
            </a:r>
            <a:r>
              <a:rPr lang="en-GB" sz="3200" b="1" dirty="0">
                <a:solidFill>
                  <a:srgbClr val="00FF00"/>
                </a:solidFill>
              </a:rPr>
              <a:t>(0–9), </a:t>
            </a:r>
            <a:r>
              <a:rPr lang="en-GB" sz="3200" dirty="0"/>
              <a:t>and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underscores </a:t>
            </a:r>
            <a:r>
              <a:rPr lang="en-GB" sz="3200" b="1" dirty="0">
                <a:solidFill>
                  <a:srgbClr val="00FF00"/>
                </a:solidFill>
              </a:rPr>
              <a:t>(_)</a:t>
            </a:r>
            <a:r>
              <a:rPr lang="en-GB" sz="3200" dirty="0"/>
              <a:t>, but they </a:t>
            </a:r>
            <a:r>
              <a:rPr lang="en-GB" sz="3200" dirty="0" smtClean="0"/>
              <a:t>cannot </a:t>
            </a:r>
            <a:r>
              <a:rPr lang="en-GB" sz="3200" dirty="0"/>
              <a:t>begin with a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digit</a:t>
            </a:r>
            <a:r>
              <a:rPr lang="en-GB" sz="3200" b="1" dirty="0">
                <a:solidFill>
                  <a:srgbClr val="FF0000"/>
                </a:solidFill>
              </a:rPr>
              <a:t>.</a:t>
            </a:r>
            <a:endParaRPr lang="en-US" sz="3200" b="1" dirty="0">
              <a:solidFill>
                <a:srgbClr val="FF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26049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824616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For example, each of the following is a valid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Python variable </a:t>
            </a:r>
            <a:r>
              <a:rPr lang="en-GB" sz="3200" dirty="0"/>
              <a:t>name: </a:t>
            </a:r>
            <a:endParaRPr lang="en-GB" sz="3200" dirty="0" smtClean="0"/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smtClean="0"/>
              <a:t>string1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smtClean="0"/>
              <a:t>_</a:t>
            </a:r>
            <a:r>
              <a:rPr lang="en-GB" sz="3200" dirty="0"/>
              <a:t>a1p4a </a:t>
            </a:r>
            <a:endParaRPr lang="en-GB" sz="3200" dirty="0" smtClean="0"/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 err="1" smtClean="0"/>
              <a:t>list_of_names</a:t>
            </a:r>
            <a:r>
              <a:rPr lang="en-GB" sz="3200" dirty="0" smtClean="0"/>
              <a:t> 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1095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24804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The following aren’t valid variable names because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 they start with a digit: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9lives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99_balloons </a:t>
            </a:r>
          </a:p>
          <a:p>
            <a:pPr marL="914400" lvl="1" indent="-457200">
              <a:spcAft>
                <a:spcPts val="600"/>
              </a:spcAft>
              <a:buSzPts val="3200"/>
              <a:buFont typeface="Wingdings" pitchFamily="2" charset="2"/>
              <a:buChar char="v"/>
            </a:pPr>
            <a:r>
              <a:rPr lang="en-GB" sz="3200" dirty="0"/>
              <a:t>2beOrNot2Be</a:t>
            </a:r>
            <a:endParaRPr lang="en-US" sz="3200" b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79970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85711" cy="45704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In addition to English letters and digits, Python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variable names </a:t>
            </a:r>
            <a:r>
              <a:rPr lang="en-GB" sz="3200" dirty="0"/>
              <a:t>may contain many different valid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Unicode characters</a:t>
            </a:r>
            <a:r>
              <a:rPr lang="en-GB" sz="3200" dirty="0"/>
              <a:t>. </a:t>
            </a:r>
            <a:r>
              <a:rPr lang="en-GB" sz="3200" b="1" dirty="0">
                <a:solidFill>
                  <a:srgbClr val="FF0000"/>
                </a:solidFill>
              </a:rPr>
              <a:t>Unicode</a:t>
            </a:r>
            <a:r>
              <a:rPr lang="en-GB" sz="3200" dirty="0"/>
              <a:t> is a standard for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digitally representing </a:t>
            </a:r>
            <a:r>
              <a:rPr lang="en-GB" sz="3200" dirty="0"/>
              <a:t>characters used in most of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the </a:t>
            </a:r>
            <a:r>
              <a:rPr lang="en-GB" sz="3200" dirty="0"/>
              <a:t>world’s </a:t>
            </a:r>
            <a:r>
              <a:rPr lang="en-GB" sz="3200" dirty="0" smtClean="0"/>
              <a:t>writing </a:t>
            </a:r>
            <a:r>
              <a:rPr lang="en-GB" sz="3200" dirty="0"/>
              <a:t>systems. That means variable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names </a:t>
            </a:r>
            <a:r>
              <a:rPr lang="en-GB" sz="3200" dirty="0"/>
              <a:t>can contain </a:t>
            </a:r>
            <a:r>
              <a:rPr lang="en-GB" sz="3200" dirty="0" smtClean="0"/>
              <a:t>letters </a:t>
            </a:r>
            <a:r>
              <a:rPr lang="en-GB" sz="3200" dirty="0"/>
              <a:t>from non-English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alphabets</a:t>
            </a:r>
            <a:r>
              <a:rPr lang="en-GB" sz="3200" dirty="0"/>
              <a:t>, such as decorated letters like </a:t>
            </a:r>
            <a:r>
              <a:rPr lang="en-GB" sz="3200" b="1" dirty="0">
                <a:solidFill>
                  <a:srgbClr val="FF0000"/>
                </a:solidFill>
              </a:rPr>
              <a:t>é</a:t>
            </a:r>
            <a:r>
              <a:rPr lang="en-GB" sz="3200" dirty="0"/>
              <a:t> and </a:t>
            </a:r>
            <a:r>
              <a:rPr lang="en-GB" sz="3200" b="1" dirty="0">
                <a:solidFill>
                  <a:srgbClr val="FF0000"/>
                </a:solidFill>
              </a:rPr>
              <a:t>ü</a:t>
            </a:r>
            <a:r>
              <a:rPr lang="en-GB" sz="3200" dirty="0"/>
              <a:t>,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and </a:t>
            </a:r>
            <a:r>
              <a:rPr lang="en-GB" sz="3200" dirty="0"/>
              <a:t>even </a:t>
            </a:r>
            <a:r>
              <a:rPr lang="en-GB" sz="3200" dirty="0">
                <a:solidFill>
                  <a:srgbClr val="FF0000"/>
                </a:solidFill>
              </a:rPr>
              <a:t>Chinese</a:t>
            </a:r>
            <a:r>
              <a:rPr lang="en-GB" sz="3200" dirty="0"/>
              <a:t>, </a:t>
            </a:r>
            <a:r>
              <a:rPr lang="en-GB" sz="3200" dirty="0">
                <a:solidFill>
                  <a:srgbClr val="FF0000"/>
                </a:solidFill>
              </a:rPr>
              <a:t>Japanese</a:t>
            </a:r>
            <a:r>
              <a:rPr lang="en-GB" sz="3200" dirty="0"/>
              <a:t>, and </a:t>
            </a:r>
            <a:r>
              <a:rPr lang="en-GB" sz="3200" dirty="0">
                <a:solidFill>
                  <a:srgbClr val="FF0000"/>
                </a:solidFill>
              </a:rPr>
              <a:t>Arabic</a:t>
            </a:r>
            <a:r>
              <a:rPr lang="en-GB" sz="3200" dirty="0"/>
              <a:t> </a:t>
            </a:r>
            <a:r>
              <a:rPr lang="en-GB" sz="3200" dirty="0" smtClean="0"/>
              <a:t>symbols.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26651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16781" cy="2292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/>
              <a:t>However, not every system can display decorated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characters</a:t>
            </a:r>
            <a:r>
              <a:rPr lang="en-GB" sz="3200" dirty="0"/>
              <a:t>, so it’s a good idea to avoid them if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you’re going </a:t>
            </a:r>
            <a:r>
              <a:rPr lang="en-GB" sz="3200" dirty="0"/>
              <a:t>to share your code with people in </a:t>
            </a:r>
            <a:endParaRPr lang="en-GB" sz="32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3200" dirty="0" smtClean="0"/>
              <a:t>different </a:t>
            </a:r>
            <a:r>
              <a:rPr lang="en-GB" sz="3200" dirty="0"/>
              <a:t>regions.</a:t>
            </a:r>
            <a:endParaRPr lang="en-GB" sz="3200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42646" y="92609"/>
            <a:ext cx="8679898" cy="543185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Rules for Valid Variable Names </a:t>
            </a:r>
          </a:p>
        </p:txBody>
      </p:sp>
    </p:spTree>
    <p:extLst>
      <p:ext uri="{BB962C8B-B14F-4D97-AF65-F5344CB8AC3E}">
        <p14:creationId xmlns:p14="http://schemas.microsoft.com/office/powerpoint/2010/main" val="103089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439" y="699542"/>
            <a:ext cx="9344225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Descriptive variable names are essential, especially for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complex </a:t>
            </a:r>
            <a:r>
              <a:rPr lang="en-GB" sz="2800" dirty="0"/>
              <a:t>programs. Writing descriptive names often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requires </a:t>
            </a:r>
            <a:r>
              <a:rPr lang="en-GB" sz="2800" dirty="0"/>
              <a:t>using multiple words. Don’t be afraid to use </a:t>
            </a:r>
            <a:r>
              <a:rPr lang="en-GB" sz="2800" dirty="0" smtClean="0"/>
              <a:t>long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variable names. In the following example, the value </a:t>
            </a:r>
            <a:r>
              <a:rPr lang="en-GB" sz="2800" dirty="0" smtClean="0"/>
              <a:t>3600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 </a:t>
            </a:r>
            <a:r>
              <a:rPr lang="en-GB" sz="2800" dirty="0"/>
              <a:t>is assigned to the variable s</a:t>
            </a:r>
            <a:r>
              <a:rPr lang="en-GB" sz="2800" dirty="0" smtClean="0"/>
              <a:t>: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US" sz="2800" b="1" dirty="0">
                <a:solidFill>
                  <a:srgbClr val="FF0000"/>
                </a:solidFill>
              </a:rPr>
              <a:t>s = </a:t>
            </a:r>
            <a:r>
              <a:rPr lang="en-US" sz="2800" b="1" dirty="0" smtClean="0">
                <a:solidFill>
                  <a:srgbClr val="FF0000"/>
                </a:solidFill>
              </a:rPr>
              <a:t>3600</a:t>
            </a:r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/>
              <a:t>The name s is totally ambiguous. Using a full word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dirty="0" smtClean="0"/>
              <a:t>Makes it </a:t>
            </a:r>
            <a:r>
              <a:rPr lang="en-GB" sz="2800" dirty="0"/>
              <a:t>a lot easier to understand what the code means: </a:t>
            </a:r>
            <a:endParaRPr lang="en-GB" sz="2800" dirty="0" smtClean="0"/>
          </a:p>
          <a:p>
            <a:pPr>
              <a:spcAft>
                <a:spcPts val="600"/>
              </a:spcAft>
              <a:buClr>
                <a:schemeClr val="lt1"/>
              </a:buClr>
              <a:buSzPts val="3200"/>
              <a:buFont typeface="Montserrat Light"/>
              <a:buNone/>
            </a:pPr>
            <a:r>
              <a:rPr lang="en-GB" sz="2800" b="1" dirty="0" smtClean="0">
                <a:solidFill>
                  <a:srgbClr val="FF0000"/>
                </a:solidFill>
              </a:rPr>
              <a:t>seconds </a:t>
            </a:r>
            <a:r>
              <a:rPr lang="en-GB" sz="2800" b="1" dirty="0">
                <a:solidFill>
                  <a:srgbClr val="FF0000"/>
                </a:solidFill>
              </a:rPr>
              <a:t>= 3600</a:t>
            </a:r>
            <a:endParaRPr lang="en-GB" sz="2700" b="1" dirty="0" smtClean="0">
              <a:solidFill>
                <a:srgbClr val="FF0000"/>
              </a:solidFill>
            </a:endParaRP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07504" y="92609"/>
            <a:ext cx="9036496" cy="543185"/>
          </a:xfrm>
        </p:spPr>
        <p:txBody>
          <a:bodyPr/>
          <a:lstStyle/>
          <a:p>
            <a:r>
              <a:rPr lang="en-GB" sz="3000" b="1" dirty="0">
                <a:solidFill>
                  <a:srgbClr val="FF0000"/>
                </a:solidFill>
              </a:rPr>
              <a:t>Descriptive Names Are Better Than Short Names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8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Python Variable Naming Conventions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14763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In many programming languages, it’s common to </a:t>
            </a:r>
            <a:endParaRPr lang="en-GB" sz="3200" dirty="0" smtClean="0"/>
          </a:p>
          <a:p>
            <a:r>
              <a:rPr lang="en-GB" sz="3200" dirty="0" smtClean="0"/>
              <a:t>write variable </a:t>
            </a:r>
            <a:r>
              <a:rPr lang="en-GB" sz="3200" dirty="0"/>
              <a:t>names in </a:t>
            </a:r>
            <a:r>
              <a:rPr lang="en-GB" sz="3200" dirty="0" err="1"/>
              <a:t>mixedCase</a:t>
            </a:r>
            <a:r>
              <a:rPr lang="en-GB" sz="3200" dirty="0"/>
              <a:t>. </a:t>
            </a:r>
            <a:endParaRPr lang="en-GB" sz="3200" dirty="0" smtClean="0"/>
          </a:p>
          <a:p>
            <a:r>
              <a:rPr lang="en-US" sz="3200" b="1" dirty="0">
                <a:solidFill>
                  <a:srgbClr val="FF0000"/>
                </a:solidFill>
              </a:rPr>
              <a:t>E</a:t>
            </a:r>
            <a:r>
              <a:rPr lang="en-US" sz="3200" b="1" dirty="0" smtClean="0">
                <a:solidFill>
                  <a:srgbClr val="FF0000"/>
                </a:solidFill>
              </a:rPr>
              <a:t>xample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numStudents</a:t>
            </a:r>
            <a:r>
              <a:rPr lang="en-US" sz="3200" b="1" dirty="0">
                <a:solidFill>
                  <a:srgbClr val="FF0000"/>
                </a:solidFill>
              </a:rPr>
              <a:t> and </a:t>
            </a:r>
            <a:r>
              <a:rPr lang="en-US" sz="3200" b="1" dirty="0" err="1" smtClean="0">
                <a:solidFill>
                  <a:srgbClr val="FF0000"/>
                </a:solidFill>
              </a:rPr>
              <a:t>listOfNames</a:t>
            </a:r>
            <a:endParaRPr lang="en-US" sz="3200" b="1" dirty="0" smtClean="0">
              <a:solidFill>
                <a:srgbClr val="FF0000"/>
              </a:solidFill>
            </a:endParaRPr>
          </a:p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GB" sz="3200" dirty="0"/>
              <a:t>In Python, however, it’s more common to write </a:t>
            </a:r>
            <a:endParaRPr lang="en-GB" sz="3200" dirty="0" smtClean="0"/>
          </a:p>
          <a:p>
            <a:r>
              <a:rPr lang="en-GB" sz="3200" dirty="0" smtClean="0"/>
              <a:t>variable names </a:t>
            </a:r>
            <a:r>
              <a:rPr lang="en-GB" sz="3200" dirty="0"/>
              <a:t>in </a:t>
            </a:r>
            <a:r>
              <a:rPr lang="en-GB" sz="3200" dirty="0" err="1"/>
              <a:t>lower_case_with_underscores</a:t>
            </a:r>
            <a:r>
              <a:rPr lang="en-GB" sz="3200" dirty="0" smtClean="0"/>
              <a:t>.</a:t>
            </a:r>
          </a:p>
          <a:p>
            <a:r>
              <a:rPr lang="en-GB" sz="3200" b="1" dirty="0" smtClean="0">
                <a:solidFill>
                  <a:srgbClr val="FF0000"/>
                </a:solidFill>
              </a:rPr>
              <a:t>Example, </a:t>
            </a:r>
            <a:r>
              <a:rPr lang="en-GB" sz="3200" b="1" dirty="0" err="1" smtClean="0">
                <a:solidFill>
                  <a:srgbClr val="FF0000"/>
                </a:solidFill>
              </a:rPr>
              <a:t>num_students</a:t>
            </a:r>
            <a:r>
              <a:rPr lang="en-GB" sz="3200" b="1" dirty="0" smtClean="0">
                <a:solidFill>
                  <a:srgbClr val="FF0000"/>
                </a:solidFill>
              </a:rPr>
              <a:t> </a:t>
            </a:r>
            <a:r>
              <a:rPr lang="en-GB" sz="3200" b="1" dirty="0">
                <a:solidFill>
                  <a:srgbClr val="FF0000"/>
                </a:solidFill>
              </a:rPr>
              <a:t>and </a:t>
            </a:r>
            <a:r>
              <a:rPr lang="en-GB" sz="3200" b="1" dirty="0" err="1">
                <a:solidFill>
                  <a:srgbClr val="FF0000"/>
                </a:solidFill>
              </a:rPr>
              <a:t>list_of_names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Python Variable Naming Conventions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199" y="699542"/>
            <a:ext cx="924804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There’s no rule mandating that you write your </a:t>
            </a:r>
            <a:endParaRPr lang="en-GB" sz="3200" dirty="0" smtClean="0"/>
          </a:p>
          <a:p>
            <a:r>
              <a:rPr lang="en-GB" sz="3200" dirty="0" smtClean="0"/>
              <a:t>variable names </a:t>
            </a:r>
            <a:r>
              <a:rPr lang="en-GB" sz="3200" dirty="0"/>
              <a:t>in </a:t>
            </a:r>
            <a:r>
              <a:rPr lang="en-GB" sz="3200" dirty="0" err="1"/>
              <a:t>lower_case_with_underscores</a:t>
            </a:r>
            <a:r>
              <a:rPr lang="en-GB" sz="3200" dirty="0"/>
              <a:t>. </a:t>
            </a:r>
            <a:endParaRPr lang="en-GB" sz="3200" dirty="0" smtClean="0"/>
          </a:p>
          <a:p>
            <a:r>
              <a:rPr lang="en-GB" sz="3200" dirty="0" smtClean="0"/>
              <a:t>The </a:t>
            </a:r>
            <a:r>
              <a:rPr lang="en-GB" sz="3200" dirty="0"/>
              <a:t>practice </a:t>
            </a:r>
            <a:r>
              <a:rPr lang="en-GB" sz="3200" dirty="0" smtClean="0"/>
              <a:t>is codified</a:t>
            </a:r>
            <a:r>
              <a:rPr lang="en-GB" sz="3200" dirty="0"/>
              <a:t>, though, in a document </a:t>
            </a:r>
            <a:endParaRPr lang="en-GB" sz="3200" dirty="0" smtClean="0"/>
          </a:p>
          <a:p>
            <a:r>
              <a:rPr lang="en-GB" sz="3200" dirty="0" smtClean="0"/>
              <a:t>called </a:t>
            </a:r>
            <a:r>
              <a:rPr lang="en-GB" sz="3200" b="1" dirty="0">
                <a:solidFill>
                  <a:srgbClr val="FF0000"/>
                </a:solidFill>
              </a:rPr>
              <a:t>PEP 8</a:t>
            </a:r>
            <a:r>
              <a:rPr lang="en-GB" sz="3200" dirty="0"/>
              <a:t>, which is </a:t>
            </a:r>
            <a:r>
              <a:rPr lang="en-GB" sz="3200" dirty="0" smtClean="0"/>
              <a:t>widely </a:t>
            </a:r>
            <a:r>
              <a:rPr lang="en-GB" sz="3200" dirty="0"/>
              <a:t>regarded as the </a:t>
            </a:r>
            <a:endParaRPr lang="en-GB" sz="3200" dirty="0" smtClean="0"/>
          </a:p>
          <a:p>
            <a:r>
              <a:rPr lang="en-GB" sz="3200" dirty="0" smtClean="0"/>
              <a:t>official </a:t>
            </a:r>
            <a:r>
              <a:rPr lang="en-GB" sz="3200" dirty="0"/>
              <a:t>style guide for writing </a:t>
            </a:r>
            <a:r>
              <a:rPr lang="en-GB" sz="3200" dirty="0" smtClean="0"/>
              <a:t>Python</a:t>
            </a:r>
            <a:r>
              <a:rPr lang="en-GB" sz="3200" dirty="0"/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16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3275856" y="771550"/>
            <a:ext cx="2592288" cy="25922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347864" y="1713751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Thanks for Your Attention</a:t>
            </a:r>
          </a:p>
        </p:txBody>
      </p:sp>
      <p:sp>
        <p:nvSpPr>
          <p:cNvPr id="2" name="Donut 1"/>
          <p:cNvSpPr/>
          <p:nvPr/>
        </p:nvSpPr>
        <p:spPr>
          <a:xfrm>
            <a:off x="3145631" y="641325"/>
            <a:ext cx="2852738" cy="2852738"/>
          </a:xfrm>
          <a:prstGeom prst="donut">
            <a:avLst>
              <a:gd name="adj" fmla="val 164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15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2769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7696"/>
      </a:accent1>
      <a:accent2>
        <a:srgbClr val="4BACC6"/>
      </a:accent2>
      <a:accent3>
        <a:srgbClr val="027696"/>
      </a:accent3>
      <a:accent4>
        <a:srgbClr val="4BACC6"/>
      </a:accent4>
      <a:accent5>
        <a:srgbClr val="027696"/>
      </a:accent5>
      <a:accent6>
        <a:srgbClr val="4BACC6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4600</TotalTime>
  <Words>581</Words>
  <Application>Microsoft Office PowerPoint</Application>
  <PresentationFormat>On-screen Show (16:9)</PresentationFormat>
  <Paragraphs>102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HP</cp:lastModifiedBy>
  <cp:revision>224</cp:revision>
  <dcterms:created xsi:type="dcterms:W3CDTF">2016-12-05T23:26:54Z</dcterms:created>
  <dcterms:modified xsi:type="dcterms:W3CDTF">2023-01-09T09:39:21Z</dcterms:modified>
</cp:coreProperties>
</file>