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53" r:id="rId3"/>
  </p:sldMasterIdLst>
  <p:notesMasterIdLst>
    <p:notesMasterId r:id="rId24"/>
  </p:notesMasterIdLst>
  <p:sldIdLst>
    <p:sldId id="256" r:id="rId4"/>
    <p:sldId id="337" r:id="rId5"/>
    <p:sldId id="408" r:id="rId6"/>
    <p:sldId id="409" r:id="rId7"/>
    <p:sldId id="353" r:id="rId8"/>
    <p:sldId id="410" r:id="rId9"/>
    <p:sldId id="367" r:id="rId10"/>
    <p:sldId id="411" r:id="rId11"/>
    <p:sldId id="368" r:id="rId12"/>
    <p:sldId id="407" r:id="rId13"/>
    <p:sldId id="412" r:id="rId14"/>
    <p:sldId id="413" r:id="rId15"/>
    <p:sldId id="354" r:id="rId16"/>
    <p:sldId id="417" r:id="rId17"/>
    <p:sldId id="414" r:id="rId18"/>
    <p:sldId id="415" r:id="rId19"/>
    <p:sldId id="369" r:id="rId20"/>
    <p:sldId id="416" r:id="rId21"/>
    <p:sldId id="370" r:id="rId22"/>
    <p:sldId id="269" r:id="rId23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89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0000FF"/>
    <a:srgbClr val="027696"/>
    <a:srgbClr val="4BACC6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819" autoAdjust="0"/>
  </p:normalViewPr>
  <p:slideViewPr>
    <p:cSldViewPr>
      <p:cViewPr>
        <p:scale>
          <a:sx n="90" d="100"/>
          <a:sy n="90" d="100"/>
        </p:scale>
        <p:origin x="-816" y="-204"/>
      </p:cViewPr>
      <p:guideLst>
        <p:guide orient="horz" pos="189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77A67B-CED2-4141-BC3F-21BA1BD1A40A}" type="datetimeFigureOut">
              <a:rPr lang="en-US" smtClean="0"/>
              <a:t>12/29/2022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2A7354-2575-471D-BA73-5476801D6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801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0" y="3003798"/>
            <a:ext cx="4356124" cy="1095361"/>
          </a:xfrm>
          <a:prstGeom prst="rect">
            <a:avLst/>
          </a:prstGeom>
        </p:spPr>
        <p:txBody>
          <a:bodyPr anchor="ctr"/>
          <a:lstStyle>
            <a:lvl1pPr marL="0" indent="0" algn="r">
              <a:lnSpc>
                <a:spcPct val="80000"/>
              </a:lnSpc>
              <a:buNone/>
              <a:defRPr sz="3600" b="0" baseline="0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>
                <a:ea typeface="맑은 고딕" pitchFamily="50" charset="-127"/>
              </a:rPr>
              <a:t>FREE </a:t>
            </a:r>
          </a:p>
          <a:p>
            <a:r>
              <a:rPr lang="en-US" altLang="ko-KR" dirty="0">
                <a:ea typeface="맑은 고딕" pitchFamily="50" charset="-127"/>
              </a:rPr>
              <a:t>PPT TEMPLATES</a:t>
            </a:r>
            <a:endParaRPr lang="en-US" altLang="ko-KR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571852" y="4068678"/>
            <a:ext cx="4356124" cy="504056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1400" b="0" baseline="0">
                <a:solidFill>
                  <a:schemeClr val="accent1"/>
                </a:solidFill>
                <a:latin typeface="+mn-lt"/>
                <a:cs typeface="Arial" pitchFamily="34" charset="0"/>
              </a:defRPr>
            </a:lvl1pPr>
          </a:lstStyle>
          <a:p>
            <a:pPr>
              <a:spcBef>
                <a:spcPts val="0"/>
              </a:spcBef>
              <a:defRPr/>
            </a:pPr>
            <a:r>
              <a:rPr lang="en-US" altLang="ko-KR" b="1" dirty="0"/>
              <a:t>INSERT THE TITLE </a:t>
            </a:r>
          </a:p>
          <a:p>
            <a:pPr>
              <a:spcBef>
                <a:spcPts val="0"/>
              </a:spcBef>
              <a:defRPr/>
            </a:pPr>
            <a:r>
              <a:rPr lang="en-US" altLang="ko-KR" b="1" dirty="0"/>
              <a:t>OF YOUR PRESENTATION HERE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162736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 userDrawn="1"/>
        </p:nvSpPr>
        <p:spPr>
          <a:xfrm>
            <a:off x="2663788" y="661442"/>
            <a:ext cx="3816424" cy="3816424"/>
          </a:xfrm>
          <a:prstGeom prst="ellipse">
            <a:avLst/>
          </a:prstGeom>
          <a:solidFill>
            <a:schemeClr val="accent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663788" y="2124462"/>
            <a:ext cx="3816424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663640" y="2715766"/>
            <a:ext cx="3816424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922477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5712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563888" y="0"/>
            <a:ext cx="5580112" cy="5143500"/>
          </a:xfrm>
          <a:prstGeom prst="rect">
            <a:avLst/>
          </a:prstGeom>
          <a:solidFill>
            <a:schemeClr val="accent2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851920" y="123478"/>
            <a:ext cx="529208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851920" y="699542"/>
            <a:ext cx="529208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177559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564000" y="0"/>
            <a:ext cx="5580000" cy="51435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851920" y="123478"/>
            <a:ext cx="529208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851920" y="699542"/>
            <a:ext cx="529208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238885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301778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9144000" cy="11315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lt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12904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11315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lt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848960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1131590"/>
          </a:xfrm>
          <a:prstGeom prst="rect">
            <a:avLst/>
          </a:prstGeom>
          <a:solidFill>
            <a:srgbClr val="027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lt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665735" y="1400779"/>
            <a:ext cx="1620000" cy="1728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812316" y="1400779"/>
            <a:ext cx="1620000" cy="1728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3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19154" y="3075880"/>
            <a:ext cx="1620000" cy="1728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3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6958897" y="3075880"/>
            <a:ext cx="1620000" cy="1728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519154" y="1529144"/>
            <a:ext cx="1964614" cy="147127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6588224" y="1528537"/>
            <a:ext cx="1964614" cy="1471270"/>
          </a:xfrm>
          <a:prstGeom prst="rect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2321121" y="3204245"/>
            <a:ext cx="1964614" cy="1471270"/>
          </a:xfrm>
          <a:prstGeom prst="rect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4812316" y="3204245"/>
            <a:ext cx="1964614" cy="147127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412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75856" y="181632"/>
            <a:ext cx="5868144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275856" y="757696"/>
            <a:ext cx="5868144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41112" y="220184"/>
            <a:ext cx="162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241112" y="1800221"/>
            <a:ext cx="162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238842" y="3380258"/>
            <a:ext cx="162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1932052" y="1800221"/>
            <a:ext cx="162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1932052" y="3380258"/>
            <a:ext cx="162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3625263" y="3380258"/>
            <a:ext cx="162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15967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528392" y="0"/>
            <a:ext cx="2123728" cy="32198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7020272" y="1923678"/>
            <a:ext cx="2123728" cy="32198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912538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23528" y="267494"/>
            <a:ext cx="5328592" cy="28803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184858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2987824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u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3078088" y="0"/>
            <a:ext cx="2987824" cy="17796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u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6156176" y="0"/>
            <a:ext cx="2987824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u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3077912" y="1851670"/>
            <a:ext cx="2988000" cy="329183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81836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2123728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7020272" y="0"/>
            <a:ext cx="2123728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4909600" y="0"/>
            <a:ext cx="2123728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276561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181632"/>
            <a:ext cx="8820472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771800" y="904998"/>
            <a:ext cx="6372200" cy="2088000"/>
          </a:xfrm>
          <a:custGeom>
            <a:avLst/>
            <a:gdLst>
              <a:gd name="connsiteX0" fmla="*/ 0 w 5328592"/>
              <a:gd name="connsiteY0" fmla="*/ 0 h 2088000"/>
              <a:gd name="connsiteX1" fmla="*/ 5328592 w 5328592"/>
              <a:gd name="connsiteY1" fmla="*/ 0 h 2088000"/>
              <a:gd name="connsiteX2" fmla="*/ 5328592 w 5328592"/>
              <a:gd name="connsiteY2" fmla="*/ 2088000 h 2088000"/>
              <a:gd name="connsiteX3" fmla="*/ 0 w 5328592"/>
              <a:gd name="connsiteY3" fmla="*/ 2088000 h 2088000"/>
              <a:gd name="connsiteX4" fmla="*/ 0 w 5328592"/>
              <a:gd name="connsiteY4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41531" h="2088000">
                <a:moveTo>
                  <a:pt x="612939" y="0"/>
                </a:moveTo>
                <a:lnTo>
                  <a:pt x="5941531" y="0"/>
                </a:lnTo>
                <a:lnTo>
                  <a:pt x="5941531" y="2088000"/>
                </a:lnTo>
                <a:lnTo>
                  <a:pt x="612939" y="2088000"/>
                </a:lnTo>
                <a:cubicBezTo>
                  <a:pt x="376904" y="1710967"/>
                  <a:pt x="256723" y="1511850"/>
                  <a:pt x="0" y="1047929"/>
                </a:cubicBezTo>
                <a:lnTo>
                  <a:pt x="61293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2771801" y="3055500"/>
            <a:ext cx="6372200" cy="2088000"/>
          </a:xfrm>
          <a:custGeom>
            <a:avLst/>
            <a:gdLst>
              <a:gd name="connsiteX0" fmla="*/ 0 w 5328592"/>
              <a:gd name="connsiteY0" fmla="*/ 0 h 2088000"/>
              <a:gd name="connsiteX1" fmla="*/ 5328592 w 5328592"/>
              <a:gd name="connsiteY1" fmla="*/ 0 h 2088000"/>
              <a:gd name="connsiteX2" fmla="*/ 5328592 w 5328592"/>
              <a:gd name="connsiteY2" fmla="*/ 2088000 h 2088000"/>
              <a:gd name="connsiteX3" fmla="*/ 0 w 5328592"/>
              <a:gd name="connsiteY3" fmla="*/ 2088000 h 2088000"/>
              <a:gd name="connsiteX4" fmla="*/ 0 w 5328592"/>
              <a:gd name="connsiteY4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41531" h="2088000">
                <a:moveTo>
                  <a:pt x="612939" y="0"/>
                </a:moveTo>
                <a:lnTo>
                  <a:pt x="5941531" y="0"/>
                </a:lnTo>
                <a:lnTo>
                  <a:pt x="5941531" y="2088000"/>
                </a:lnTo>
                <a:lnTo>
                  <a:pt x="612939" y="2088000"/>
                </a:lnTo>
                <a:cubicBezTo>
                  <a:pt x="376904" y="1710967"/>
                  <a:pt x="256723" y="1511850"/>
                  <a:pt x="0" y="1047929"/>
                </a:cubicBezTo>
                <a:lnTo>
                  <a:pt x="61293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517155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572000" cy="1713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0" y="3429900"/>
            <a:ext cx="4572000" cy="1713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4572000" y="1721906"/>
            <a:ext cx="4572000" cy="1713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210251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s and Contents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5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066" y="1327227"/>
            <a:ext cx="3168352" cy="3836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022914" y="1463545"/>
            <a:ext cx="1827251" cy="28225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780176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2787774"/>
            <a:ext cx="9144000" cy="235572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12" name="Picture 2" descr="D:\Fullppt\005-PNG이미지\노트북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095375"/>
            <a:ext cx="6011911" cy="3057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283453" y="1491630"/>
            <a:ext cx="2834003" cy="211421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366597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17699830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54008" y="1131589"/>
            <a:ext cx="2849840" cy="3649171"/>
          </a:xfrm>
          <a:prstGeom prst="roundRect">
            <a:avLst>
              <a:gd name="adj" fmla="val 396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Rounded Rectangle 16"/>
          <p:cNvSpPr/>
          <p:nvPr userDrawn="1"/>
        </p:nvSpPr>
        <p:spPr>
          <a:xfrm>
            <a:off x="531932" y="1347500"/>
            <a:ext cx="108520" cy="3240473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592642" y="1238201"/>
            <a:ext cx="502331" cy="50233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1822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355976" y="2067694"/>
            <a:ext cx="4788024" cy="11521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0" y="2188850"/>
            <a:ext cx="457200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0" y="2764914"/>
            <a:ext cx="457200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738235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683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755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52" r:id="rId5"/>
    <p:sldLayoutId id="2147483674" r:id="rId6"/>
    <p:sldLayoutId id="2147483673" r:id="rId7"/>
    <p:sldLayoutId id="2147483655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2" r:id="rId16"/>
    <p:sldLayoutId id="2147483675" r:id="rId17"/>
    <p:sldLayoutId id="2147483656" r:id="rId18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471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alim.diwani@udom.ac.tz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609283" y="1034198"/>
            <a:ext cx="4356124" cy="2175481"/>
          </a:xfrm>
        </p:spPr>
        <p:txBody>
          <a:bodyPr/>
          <a:lstStyle/>
          <a:p>
            <a:r>
              <a:rPr lang="en-US" altLang="ko-KR" sz="2800" b="1" dirty="0" smtClean="0">
                <a:ea typeface="맑은 고딕" pitchFamily="50" charset="-127"/>
              </a:rPr>
              <a:t> PYTHON LECTURE Three </a:t>
            </a:r>
            <a:endParaRPr lang="en-US" altLang="ko-KR" sz="2800" b="1" dirty="0">
              <a:ea typeface="맑은 고딕" pitchFamily="50" charset="-127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en-GB" altLang="ko-KR" dirty="0" smtClean="0"/>
              <a:t>SALIM AMOUR DIWANI</a:t>
            </a:r>
            <a:endParaRPr lang="en-US" altLang="ko-KR" dirty="0"/>
          </a:p>
          <a:p>
            <a:pPr>
              <a:spcBef>
                <a:spcPts val="0"/>
              </a:spcBef>
              <a:defRPr/>
            </a:pPr>
            <a:r>
              <a:rPr lang="en-US" altLang="ko-KR" dirty="0">
                <a:hlinkClick r:id="rId2"/>
              </a:rPr>
              <a:t>s</a:t>
            </a:r>
            <a:r>
              <a:rPr lang="en-US" altLang="ko-KR" dirty="0" smtClean="0">
                <a:hlinkClick r:id="rId2"/>
              </a:rPr>
              <a:t>alim.diwani@udom.ac.tz</a:t>
            </a:r>
            <a:endParaRPr lang="en-US" altLang="ko-KR" dirty="0"/>
          </a:p>
          <a:p>
            <a:pPr>
              <a:spcBef>
                <a:spcPts val="0"/>
              </a:spcBef>
              <a:defRPr/>
            </a:pPr>
            <a:r>
              <a:rPr lang="en-US" altLang="ko-KR" dirty="0" smtClean="0"/>
              <a:t> 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971841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065302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An </a:t>
            </a:r>
            <a:r>
              <a:rPr lang="en-GB" sz="3200" b="1" dirty="0">
                <a:solidFill>
                  <a:srgbClr val="FF0000"/>
                </a:solidFill>
              </a:rPr>
              <a:t>operator</a:t>
            </a:r>
            <a:r>
              <a:rPr lang="en-GB" sz="3200" dirty="0"/>
              <a:t> is a symbol of the programming </a:t>
            </a:r>
            <a:endParaRPr lang="en-GB" sz="3200" dirty="0" smtClean="0"/>
          </a:p>
          <a:p>
            <a:r>
              <a:rPr lang="en-GB" sz="3200" dirty="0" smtClean="0"/>
              <a:t>language</a:t>
            </a:r>
            <a:r>
              <a:rPr lang="en-GB" sz="3200" dirty="0"/>
              <a:t>, which is able to operate on the values</a:t>
            </a:r>
            <a:r>
              <a:rPr lang="en-GB" sz="3200" dirty="0" smtClean="0"/>
              <a:t>.</a:t>
            </a:r>
          </a:p>
          <a:p>
            <a:endParaRPr lang="en-GB" sz="3200" dirty="0"/>
          </a:p>
          <a:p>
            <a:r>
              <a:rPr lang="en-GB" sz="3200" dirty="0" smtClean="0"/>
              <a:t>For </a:t>
            </a:r>
            <a:r>
              <a:rPr lang="en-GB" sz="3200" dirty="0"/>
              <a:t>example, just as in arithmetic, the + (plus) </a:t>
            </a:r>
            <a:endParaRPr lang="en-GB" sz="3200" dirty="0" smtClean="0"/>
          </a:p>
          <a:p>
            <a:r>
              <a:rPr lang="en-GB" sz="3200" dirty="0" smtClean="0"/>
              <a:t>Sign is </a:t>
            </a:r>
            <a:r>
              <a:rPr lang="en-GB" sz="3200" dirty="0"/>
              <a:t>the operator which is able to </a:t>
            </a:r>
            <a:r>
              <a:rPr lang="en-GB" sz="3200" b="1" dirty="0">
                <a:solidFill>
                  <a:srgbClr val="FF0000"/>
                </a:solidFill>
              </a:rPr>
              <a:t>add</a:t>
            </a:r>
            <a:r>
              <a:rPr lang="en-GB" sz="3200" dirty="0"/>
              <a:t> two </a:t>
            </a:r>
            <a:endParaRPr lang="en-GB" sz="3200" dirty="0" smtClean="0"/>
          </a:p>
          <a:p>
            <a:r>
              <a:rPr lang="en-GB" sz="3200" dirty="0" smtClean="0"/>
              <a:t>numbers, giving </a:t>
            </a:r>
            <a:r>
              <a:rPr lang="en-GB" sz="3200" dirty="0"/>
              <a:t>the result of the addition.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GB" sz="4400" b="1" dirty="0">
                <a:solidFill>
                  <a:srgbClr val="FF0000"/>
                </a:solidFill>
              </a:rPr>
              <a:t>Basic operators</a:t>
            </a:r>
          </a:p>
        </p:txBody>
      </p:sp>
    </p:spTree>
    <p:extLst>
      <p:ext uri="{BB962C8B-B14F-4D97-AF65-F5344CB8AC3E}">
        <p14:creationId xmlns:p14="http://schemas.microsoft.com/office/powerpoint/2010/main" val="174163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244647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A</a:t>
            </a:r>
            <a:r>
              <a:rPr lang="en-GB" sz="3200" dirty="0"/>
              <a:t> ** (double asterisk) sign is an </a:t>
            </a:r>
            <a:r>
              <a:rPr lang="en-GB" sz="3200" b="1" dirty="0">
                <a:solidFill>
                  <a:srgbClr val="FF0000"/>
                </a:solidFill>
              </a:rPr>
              <a:t>exponentiation</a:t>
            </a:r>
            <a:r>
              <a:rPr lang="en-GB" sz="3200" dirty="0">
                <a:solidFill>
                  <a:srgbClr val="FF0000"/>
                </a:solidFill>
              </a:rPr>
              <a:t> </a:t>
            </a:r>
            <a:endParaRPr lang="en-GB" sz="3200" dirty="0" smtClean="0">
              <a:solidFill>
                <a:srgbClr val="FF0000"/>
              </a:solidFill>
            </a:endParaRPr>
          </a:p>
          <a:p>
            <a:r>
              <a:rPr lang="en-GB" sz="3200" dirty="0" smtClean="0"/>
              <a:t>(</a:t>
            </a:r>
            <a:r>
              <a:rPr lang="en-GB" sz="3200" dirty="0"/>
              <a:t>power) operator. Its left argument is the </a:t>
            </a:r>
            <a:r>
              <a:rPr lang="en-GB" sz="3200" b="1" dirty="0">
                <a:solidFill>
                  <a:srgbClr val="00FF00"/>
                </a:solidFill>
              </a:rPr>
              <a:t>base</a:t>
            </a:r>
            <a:r>
              <a:rPr lang="en-GB" sz="3200" dirty="0"/>
              <a:t>, its </a:t>
            </a:r>
            <a:endParaRPr lang="en-GB" sz="3200" dirty="0" smtClean="0"/>
          </a:p>
          <a:p>
            <a:r>
              <a:rPr lang="en-GB" sz="3200" dirty="0" smtClean="0"/>
              <a:t>right</a:t>
            </a:r>
            <a:r>
              <a:rPr lang="en-GB" sz="3200" dirty="0"/>
              <a:t>, the </a:t>
            </a:r>
            <a:r>
              <a:rPr lang="en-GB" sz="3200" b="1" dirty="0">
                <a:solidFill>
                  <a:srgbClr val="00FF00"/>
                </a:solidFill>
              </a:rPr>
              <a:t>exponent</a:t>
            </a:r>
            <a:r>
              <a:rPr lang="en-GB" sz="3200" dirty="0" smtClean="0">
                <a:solidFill>
                  <a:srgbClr val="00FF00"/>
                </a:solidFill>
              </a:rPr>
              <a:t>.</a:t>
            </a:r>
          </a:p>
          <a:p>
            <a:endParaRPr lang="en-GB" sz="3200" dirty="0" smtClean="0"/>
          </a:p>
          <a:p>
            <a:r>
              <a:rPr lang="en-GB" sz="3200" dirty="0"/>
              <a:t>Classical mathematics prefers notation with </a:t>
            </a:r>
            <a:endParaRPr lang="en-GB" sz="3200" dirty="0" smtClean="0"/>
          </a:p>
          <a:p>
            <a:r>
              <a:rPr lang="en-GB" sz="3200" dirty="0" smtClean="0"/>
              <a:t>superscripts</a:t>
            </a:r>
            <a:r>
              <a:rPr lang="en-GB" sz="3200" dirty="0"/>
              <a:t>, just like this: </a:t>
            </a:r>
            <a:r>
              <a:rPr lang="en-GB" sz="3200" b="1" dirty="0">
                <a:solidFill>
                  <a:srgbClr val="FF0000"/>
                </a:solidFill>
              </a:rPr>
              <a:t>2</a:t>
            </a:r>
            <a:r>
              <a:rPr lang="en-GB" sz="3200" b="1" baseline="30000" dirty="0">
                <a:solidFill>
                  <a:srgbClr val="FF0000"/>
                </a:solidFill>
              </a:rPr>
              <a:t>3</a:t>
            </a:r>
            <a:r>
              <a:rPr lang="en-GB" sz="3200" dirty="0"/>
              <a:t>. Pure text editors </a:t>
            </a:r>
            <a:endParaRPr lang="en-GB" sz="3200" dirty="0" smtClean="0"/>
          </a:p>
          <a:p>
            <a:r>
              <a:rPr lang="en-GB" sz="3200" dirty="0" smtClean="0"/>
              <a:t>don't </a:t>
            </a:r>
            <a:r>
              <a:rPr lang="en-GB" sz="3200" dirty="0"/>
              <a:t>accept that, so Python uses ** instead, e.g., </a:t>
            </a:r>
            <a:endParaRPr lang="en-GB" sz="3200" dirty="0" smtClean="0"/>
          </a:p>
          <a:p>
            <a:r>
              <a:rPr lang="en-GB" sz="3200" dirty="0" smtClean="0"/>
              <a:t>2 </a:t>
            </a:r>
            <a:r>
              <a:rPr lang="en-GB" sz="3200" dirty="0"/>
              <a:t>** 3</a:t>
            </a:r>
            <a:r>
              <a:rPr lang="en-GB" sz="3200" dirty="0" smtClean="0"/>
              <a:t>.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92609"/>
            <a:ext cx="9144000" cy="543185"/>
          </a:xfrm>
        </p:spPr>
        <p:txBody>
          <a:bodyPr/>
          <a:lstStyle/>
          <a:p>
            <a:r>
              <a:rPr lang="en-GB" sz="4000" b="1" dirty="0">
                <a:solidFill>
                  <a:srgbClr val="FF0000"/>
                </a:solidFill>
              </a:rPr>
              <a:t>Arithmetic operators: exponentiation</a:t>
            </a:r>
          </a:p>
        </p:txBody>
      </p:sp>
    </p:spTree>
    <p:extLst>
      <p:ext uri="{BB962C8B-B14F-4D97-AF65-F5344CB8AC3E}">
        <p14:creationId xmlns:p14="http://schemas.microsoft.com/office/powerpoint/2010/main" val="388553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9146859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 dirty="0" smtClean="0"/>
              <a:t>Example:</a:t>
            </a:r>
          </a:p>
          <a:p>
            <a:r>
              <a:rPr lang="en-GB" sz="2700" dirty="0" smtClean="0"/>
              <a:t>print(2 </a:t>
            </a:r>
            <a:r>
              <a:rPr lang="en-GB" sz="2700" dirty="0"/>
              <a:t>** 3)</a:t>
            </a:r>
          </a:p>
          <a:p>
            <a:r>
              <a:rPr lang="en-GB" sz="2700" dirty="0"/>
              <a:t>print(2 ** 3.)</a:t>
            </a:r>
          </a:p>
          <a:p>
            <a:r>
              <a:rPr lang="en-GB" sz="2700" dirty="0"/>
              <a:t>print(2. ** 3)</a:t>
            </a:r>
          </a:p>
          <a:p>
            <a:r>
              <a:rPr lang="en-GB" sz="2700" dirty="0"/>
              <a:t>print(2. ** 3</a:t>
            </a:r>
            <a:r>
              <a:rPr lang="en-GB" sz="2700" dirty="0" smtClean="0"/>
              <a:t>.)</a:t>
            </a:r>
          </a:p>
          <a:p>
            <a:r>
              <a:rPr lang="en-GB" sz="2700" b="1" dirty="0"/>
              <a:t>Remember</a:t>
            </a:r>
            <a:r>
              <a:rPr lang="en-GB" sz="2700" dirty="0"/>
              <a:t>: </a:t>
            </a:r>
            <a:endParaRPr lang="en-GB" sz="2700" dirty="0" smtClean="0"/>
          </a:p>
          <a:p>
            <a:r>
              <a:rPr lang="en-GB" sz="2700" dirty="0" smtClean="0"/>
              <a:t>It's </a:t>
            </a:r>
            <a:r>
              <a:rPr lang="en-GB" sz="2700" dirty="0"/>
              <a:t>possible to formulate the following rules based </a:t>
            </a:r>
            <a:r>
              <a:rPr lang="en-GB" sz="2700" dirty="0" smtClean="0"/>
              <a:t>on </a:t>
            </a:r>
            <a:r>
              <a:rPr lang="en-GB" sz="2700" dirty="0"/>
              <a:t>this </a:t>
            </a:r>
            <a:endParaRPr lang="en-GB" sz="2700" dirty="0" smtClean="0"/>
          </a:p>
          <a:p>
            <a:r>
              <a:rPr lang="en-GB" sz="2700" dirty="0" smtClean="0"/>
              <a:t>result</a:t>
            </a:r>
            <a:r>
              <a:rPr lang="en-GB" sz="2700" dirty="0"/>
              <a:t>:</a:t>
            </a:r>
          </a:p>
          <a:p>
            <a:pPr marL="914400" lvl="1" indent="-457200">
              <a:buFont typeface="Wingdings" pitchFamily="2" charset="2"/>
              <a:buChar char="v"/>
            </a:pPr>
            <a:r>
              <a:rPr lang="en-GB" sz="2700" dirty="0"/>
              <a:t>when </a:t>
            </a:r>
            <a:r>
              <a:rPr lang="en-GB" sz="2700" b="1" dirty="0">
                <a:solidFill>
                  <a:srgbClr val="FF0000"/>
                </a:solidFill>
              </a:rPr>
              <a:t>both</a:t>
            </a:r>
            <a:r>
              <a:rPr lang="en-GB" sz="2700" dirty="0"/>
              <a:t> ** arguments are integers, the result </a:t>
            </a:r>
            <a:r>
              <a:rPr lang="en-GB" sz="2700" dirty="0" smtClean="0"/>
              <a:t>is</a:t>
            </a:r>
          </a:p>
          <a:p>
            <a:pPr lvl="1"/>
            <a:r>
              <a:rPr lang="en-GB" sz="2700" dirty="0" smtClean="0"/>
              <a:t>an </a:t>
            </a:r>
            <a:r>
              <a:rPr lang="en-GB" sz="2700" dirty="0"/>
              <a:t>integer, too;</a:t>
            </a:r>
          </a:p>
          <a:p>
            <a:pPr marL="914400" lvl="1" indent="-457200">
              <a:buFont typeface="Wingdings" pitchFamily="2" charset="2"/>
              <a:buChar char="v"/>
            </a:pPr>
            <a:r>
              <a:rPr lang="en-GB" sz="2700" dirty="0"/>
              <a:t>when </a:t>
            </a:r>
            <a:r>
              <a:rPr lang="en-GB" sz="2700" b="1" dirty="0"/>
              <a:t>at </a:t>
            </a:r>
            <a:r>
              <a:rPr lang="en-GB" sz="2700" b="1" dirty="0">
                <a:solidFill>
                  <a:srgbClr val="FF0000"/>
                </a:solidFill>
              </a:rPr>
              <a:t>least one</a:t>
            </a:r>
            <a:r>
              <a:rPr lang="en-GB" sz="2700" dirty="0"/>
              <a:t> ** argument is a float, the </a:t>
            </a:r>
            <a:r>
              <a:rPr lang="en-GB" sz="2700" dirty="0" smtClean="0"/>
              <a:t>result</a:t>
            </a:r>
          </a:p>
          <a:p>
            <a:pPr lvl="1"/>
            <a:r>
              <a:rPr lang="en-GB" sz="2700" dirty="0" smtClean="0"/>
              <a:t>is </a:t>
            </a:r>
            <a:r>
              <a:rPr lang="en-GB" sz="2700" dirty="0"/>
              <a:t>a float, too.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73238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8882368" cy="47243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An</a:t>
            </a:r>
            <a:r>
              <a:rPr lang="en-GB" sz="3200" dirty="0"/>
              <a:t> * (asterisk) sign is a </a:t>
            </a:r>
            <a:r>
              <a:rPr lang="en-GB" sz="3200" b="1" dirty="0">
                <a:solidFill>
                  <a:srgbClr val="FF0000"/>
                </a:solidFill>
              </a:rPr>
              <a:t>multiplication</a:t>
            </a:r>
            <a:r>
              <a:rPr lang="en-GB" sz="3200" dirty="0"/>
              <a:t> operator.</a:t>
            </a:r>
          </a:p>
          <a:p>
            <a:r>
              <a:rPr lang="en-GB" sz="3200" dirty="0"/>
              <a:t>Run the code below and check if  </a:t>
            </a:r>
            <a:r>
              <a:rPr lang="en-GB" sz="3200" i="1" dirty="0"/>
              <a:t>integer vs. </a:t>
            </a:r>
            <a:endParaRPr lang="en-GB" sz="3200" i="1" dirty="0" smtClean="0"/>
          </a:p>
          <a:p>
            <a:r>
              <a:rPr lang="en-GB" sz="3200" i="1" dirty="0" smtClean="0"/>
              <a:t>float</a:t>
            </a:r>
            <a:r>
              <a:rPr lang="en-GB" sz="3200" dirty="0"/>
              <a:t> rule is still working</a:t>
            </a:r>
            <a:r>
              <a:rPr lang="en-GB" sz="3200" dirty="0" smtClean="0"/>
              <a:t>.</a:t>
            </a:r>
          </a:p>
          <a:p>
            <a:endParaRPr lang="en-GB" sz="3200" dirty="0"/>
          </a:p>
          <a:p>
            <a:r>
              <a:rPr lang="en-US" sz="2800" dirty="0"/>
              <a:t>print(2 * 3) </a:t>
            </a:r>
          </a:p>
          <a:p>
            <a:r>
              <a:rPr lang="en-US" sz="2800" dirty="0"/>
              <a:t>print(2 * 3.) </a:t>
            </a:r>
          </a:p>
          <a:p>
            <a:r>
              <a:rPr lang="en-US" sz="2800" dirty="0"/>
              <a:t>print(2. * 3) </a:t>
            </a:r>
          </a:p>
          <a:p>
            <a:r>
              <a:rPr lang="en-US" sz="2800" dirty="0"/>
              <a:t>print(2. * 3.)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</a:pP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-439" y="92609"/>
            <a:ext cx="9144439" cy="543185"/>
          </a:xfrm>
        </p:spPr>
        <p:txBody>
          <a:bodyPr/>
          <a:lstStyle/>
          <a:p>
            <a:r>
              <a:rPr lang="en-GB" sz="4000" b="1" dirty="0">
                <a:solidFill>
                  <a:srgbClr val="FF0000"/>
                </a:solidFill>
              </a:rPr>
              <a:t>Arithmetic operators: multiplication</a:t>
            </a:r>
          </a:p>
        </p:txBody>
      </p:sp>
    </p:spTree>
    <p:extLst>
      <p:ext uri="{BB962C8B-B14F-4D97-AF65-F5344CB8AC3E}">
        <p14:creationId xmlns:p14="http://schemas.microsoft.com/office/powerpoint/2010/main" val="70378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017212" cy="54630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A</a:t>
            </a:r>
            <a:r>
              <a:rPr lang="en-GB" sz="3200" dirty="0"/>
              <a:t> / (slash) sign is a </a:t>
            </a:r>
            <a:r>
              <a:rPr lang="en-GB" sz="3200" b="1" dirty="0">
                <a:solidFill>
                  <a:srgbClr val="FF0000"/>
                </a:solidFill>
              </a:rPr>
              <a:t>divisional</a:t>
            </a:r>
            <a:r>
              <a:rPr lang="en-GB" sz="3200" dirty="0">
                <a:solidFill>
                  <a:srgbClr val="FF0000"/>
                </a:solidFill>
              </a:rPr>
              <a:t> </a:t>
            </a:r>
            <a:r>
              <a:rPr lang="en-GB" sz="3200" dirty="0"/>
              <a:t>operator.</a:t>
            </a:r>
          </a:p>
          <a:p>
            <a:r>
              <a:rPr lang="en-GB" sz="3200" dirty="0"/>
              <a:t>The value in front of the slash is a </a:t>
            </a:r>
            <a:r>
              <a:rPr lang="en-GB" sz="3200" b="1" dirty="0"/>
              <a:t>dividend</a:t>
            </a:r>
            <a:r>
              <a:rPr lang="en-GB" sz="3200" dirty="0"/>
              <a:t>, the </a:t>
            </a:r>
            <a:endParaRPr lang="en-GB" sz="3200" dirty="0" smtClean="0"/>
          </a:p>
          <a:p>
            <a:r>
              <a:rPr lang="en-GB" sz="3200" dirty="0" smtClean="0"/>
              <a:t>value </a:t>
            </a:r>
            <a:r>
              <a:rPr lang="en-GB" sz="3200" dirty="0"/>
              <a:t>behind the slash, a </a:t>
            </a:r>
            <a:r>
              <a:rPr lang="en-GB" sz="3200" b="1" dirty="0">
                <a:solidFill>
                  <a:srgbClr val="FF0000"/>
                </a:solidFill>
              </a:rPr>
              <a:t>divisor</a:t>
            </a:r>
            <a:r>
              <a:rPr lang="en-GB" sz="3200" dirty="0" smtClean="0"/>
              <a:t>.</a:t>
            </a:r>
            <a:endParaRPr lang="en-GB" sz="3200" dirty="0"/>
          </a:p>
          <a:p>
            <a:r>
              <a:rPr lang="en-GB" sz="3200" dirty="0"/>
              <a:t>Run the code below and </a:t>
            </a:r>
            <a:r>
              <a:rPr lang="en-GB" sz="3200" dirty="0" smtClean="0"/>
              <a:t>analyse </a:t>
            </a:r>
            <a:r>
              <a:rPr lang="en-GB" sz="3200" dirty="0"/>
              <a:t>the results</a:t>
            </a:r>
            <a:r>
              <a:rPr lang="en-GB" sz="3200" dirty="0" smtClean="0"/>
              <a:t>.</a:t>
            </a:r>
          </a:p>
          <a:p>
            <a:r>
              <a:rPr lang="en-US" sz="3200" dirty="0"/>
              <a:t>print(6 / 3) </a:t>
            </a:r>
          </a:p>
          <a:p>
            <a:r>
              <a:rPr lang="en-US" sz="3200" dirty="0"/>
              <a:t>print(6 / 3.) </a:t>
            </a:r>
          </a:p>
          <a:p>
            <a:r>
              <a:rPr lang="en-US" sz="3200" dirty="0"/>
              <a:t>print(6. / 3) </a:t>
            </a:r>
          </a:p>
          <a:p>
            <a:r>
              <a:rPr lang="en-US" sz="3200" dirty="0"/>
              <a:t>print(6. / 3.)</a:t>
            </a:r>
          </a:p>
          <a:p>
            <a:endParaRPr lang="en-GB" sz="32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</a:pP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-439" y="92609"/>
            <a:ext cx="9144439" cy="543185"/>
          </a:xfrm>
        </p:spPr>
        <p:txBody>
          <a:bodyPr/>
          <a:lstStyle/>
          <a:p>
            <a:r>
              <a:rPr lang="en-GB" sz="4000" b="1" dirty="0">
                <a:solidFill>
                  <a:srgbClr val="FF0000"/>
                </a:solidFill>
              </a:rPr>
              <a:t>Arithmetic operators: division</a:t>
            </a:r>
          </a:p>
        </p:txBody>
      </p:sp>
    </p:spTree>
    <p:extLst>
      <p:ext uri="{BB962C8B-B14F-4D97-AF65-F5344CB8AC3E}">
        <p14:creationId xmlns:p14="http://schemas.microsoft.com/office/powerpoint/2010/main" val="1289070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40" y="699542"/>
            <a:ext cx="9144440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A</a:t>
            </a:r>
            <a:r>
              <a:rPr lang="en-GB" sz="3200" dirty="0"/>
              <a:t> // (double slash) sign is an </a:t>
            </a:r>
            <a:r>
              <a:rPr lang="en-GB" sz="3200" b="1" dirty="0">
                <a:solidFill>
                  <a:srgbClr val="FF0000"/>
                </a:solidFill>
              </a:rPr>
              <a:t>integer divisional</a:t>
            </a:r>
            <a:r>
              <a:rPr lang="en-GB" sz="3200" dirty="0"/>
              <a:t> </a:t>
            </a:r>
            <a:endParaRPr lang="en-GB" sz="3200" dirty="0" smtClean="0"/>
          </a:p>
          <a:p>
            <a:r>
              <a:rPr lang="en-GB" sz="3200" dirty="0" smtClean="0"/>
              <a:t>operator. It </a:t>
            </a:r>
            <a:r>
              <a:rPr lang="en-GB" sz="3200" dirty="0"/>
              <a:t>differs from the standard / operator in </a:t>
            </a:r>
            <a:endParaRPr lang="en-GB" sz="3200" dirty="0" smtClean="0"/>
          </a:p>
          <a:p>
            <a:r>
              <a:rPr lang="en-GB" sz="3200" dirty="0" smtClean="0"/>
              <a:t>two </a:t>
            </a:r>
            <a:r>
              <a:rPr lang="en-GB" sz="3200" dirty="0"/>
              <a:t>details</a:t>
            </a:r>
            <a:r>
              <a:rPr lang="en-GB" sz="3200" dirty="0" smtClean="0"/>
              <a:t>:</a:t>
            </a:r>
          </a:p>
          <a:p>
            <a:pPr marL="914400" lvl="1" indent="-457200">
              <a:buFont typeface="Wingdings" pitchFamily="2" charset="2"/>
              <a:buChar char="v"/>
            </a:pPr>
            <a:r>
              <a:rPr lang="en-GB" sz="3200" dirty="0"/>
              <a:t>its result lacks the fractional part - it's absent (for integers), or is always equal to zero (for floats); this means that </a:t>
            </a:r>
            <a:r>
              <a:rPr lang="en-GB" sz="3200" b="1" dirty="0">
                <a:solidFill>
                  <a:srgbClr val="FF0000"/>
                </a:solidFill>
              </a:rPr>
              <a:t>the results are </a:t>
            </a:r>
            <a:endParaRPr lang="en-GB" sz="3200" b="1" dirty="0" smtClean="0">
              <a:solidFill>
                <a:srgbClr val="FF0000"/>
              </a:solidFill>
            </a:endParaRPr>
          </a:p>
          <a:p>
            <a:pPr lvl="1"/>
            <a:r>
              <a:rPr lang="en-GB" sz="3200" b="1" dirty="0">
                <a:solidFill>
                  <a:srgbClr val="FF0000"/>
                </a:solidFill>
              </a:rPr>
              <a:t>	</a:t>
            </a:r>
            <a:r>
              <a:rPr lang="en-GB" sz="3200" b="1" dirty="0" smtClean="0">
                <a:solidFill>
                  <a:srgbClr val="FF0000"/>
                </a:solidFill>
              </a:rPr>
              <a:t>always </a:t>
            </a:r>
            <a:r>
              <a:rPr lang="en-GB" sz="3200" b="1" dirty="0">
                <a:solidFill>
                  <a:srgbClr val="FF0000"/>
                </a:solidFill>
              </a:rPr>
              <a:t>rounded</a:t>
            </a:r>
            <a:r>
              <a:rPr lang="en-GB" sz="3200" dirty="0">
                <a:solidFill>
                  <a:srgbClr val="FF0000"/>
                </a:solidFill>
              </a:rPr>
              <a:t>;</a:t>
            </a:r>
          </a:p>
          <a:p>
            <a:pPr marL="914400" lvl="1" indent="-457200">
              <a:buFont typeface="Wingdings" pitchFamily="2" charset="2"/>
              <a:buChar char="v"/>
            </a:pPr>
            <a:r>
              <a:rPr lang="en-GB" sz="3200" dirty="0"/>
              <a:t>it conforms to the </a:t>
            </a:r>
            <a:r>
              <a:rPr lang="en-GB" sz="3200" i="1" dirty="0"/>
              <a:t>integer vs. float rule</a:t>
            </a:r>
            <a:r>
              <a:rPr lang="en-GB" sz="3200" dirty="0" smtClean="0"/>
              <a:t>.</a:t>
            </a:r>
          </a:p>
          <a:p>
            <a:pPr lvl="1"/>
            <a:endParaRPr lang="en-GB" sz="2800" dirty="0"/>
          </a:p>
          <a:p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</a:pP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</a:pP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92609"/>
            <a:ext cx="9144000" cy="543185"/>
          </a:xfrm>
        </p:spPr>
        <p:txBody>
          <a:bodyPr/>
          <a:lstStyle/>
          <a:p>
            <a:r>
              <a:rPr lang="en-GB" sz="3600" b="1" dirty="0">
                <a:solidFill>
                  <a:srgbClr val="FF0000"/>
                </a:solidFill>
              </a:rPr>
              <a:t>Arithmetic operators: integer division</a:t>
            </a:r>
          </a:p>
        </p:txBody>
      </p:sp>
    </p:spTree>
    <p:extLst>
      <p:ext uri="{BB962C8B-B14F-4D97-AF65-F5344CB8AC3E}">
        <p14:creationId xmlns:p14="http://schemas.microsoft.com/office/powerpoint/2010/main" val="332159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40" y="699542"/>
            <a:ext cx="9144440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print(6 // 3) </a:t>
            </a:r>
          </a:p>
          <a:p>
            <a:r>
              <a:rPr lang="en-US" sz="3200" dirty="0"/>
              <a:t>print(6 // 3.) </a:t>
            </a:r>
          </a:p>
          <a:p>
            <a:r>
              <a:rPr lang="en-US" sz="3200" dirty="0"/>
              <a:t>print(6. // 3) </a:t>
            </a:r>
          </a:p>
          <a:p>
            <a:r>
              <a:rPr lang="en-US" sz="3200" dirty="0"/>
              <a:t>print(6. // 3</a:t>
            </a:r>
            <a:r>
              <a:rPr lang="en-US" sz="3200" dirty="0" smtClean="0"/>
              <a:t>.)</a:t>
            </a:r>
          </a:p>
          <a:p>
            <a:r>
              <a:rPr lang="en-GB" sz="2800" i="1" dirty="0" smtClean="0"/>
              <a:t>In the above example, Integer </a:t>
            </a:r>
            <a:r>
              <a:rPr lang="en-GB" sz="2800" i="1" dirty="0"/>
              <a:t>by </a:t>
            </a:r>
            <a:r>
              <a:rPr lang="en-GB" sz="2800" i="1" dirty="0" smtClean="0"/>
              <a:t>integer division</a:t>
            </a:r>
            <a:r>
              <a:rPr lang="en-GB" sz="2800" dirty="0"/>
              <a:t> </a:t>
            </a:r>
            <a:endParaRPr lang="en-GB" sz="2800" dirty="0" smtClean="0"/>
          </a:p>
          <a:p>
            <a:r>
              <a:rPr lang="en-GB" sz="2800" dirty="0" smtClean="0"/>
              <a:t>gives </a:t>
            </a:r>
            <a:r>
              <a:rPr lang="en-GB" sz="2800" dirty="0"/>
              <a:t>an</a:t>
            </a:r>
            <a:r>
              <a:rPr lang="en-GB" sz="2800" dirty="0">
                <a:solidFill>
                  <a:srgbClr val="FF0000"/>
                </a:solidFill>
              </a:rPr>
              <a:t> </a:t>
            </a:r>
            <a:r>
              <a:rPr lang="en-GB" sz="2800" b="1" dirty="0">
                <a:solidFill>
                  <a:srgbClr val="FF0000"/>
                </a:solidFill>
              </a:rPr>
              <a:t>integer result</a:t>
            </a:r>
            <a:r>
              <a:rPr lang="en-GB" sz="2800" dirty="0"/>
              <a:t>. All other cases </a:t>
            </a:r>
            <a:r>
              <a:rPr lang="en-GB" sz="2800" dirty="0" smtClean="0"/>
              <a:t>produce </a:t>
            </a:r>
            <a:r>
              <a:rPr lang="en-GB" sz="2800" dirty="0"/>
              <a:t>floats</a:t>
            </a:r>
            <a:r>
              <a:rPr lang="en-GB" sz="2800" dirty="0" smtClean="0"/>
              <a:t>.</a:t>
            </a:r>
          </a:p>
          <a:p>
            <a:endParaRPr lang="en-GB" sz="2800" dirty="0"/>
          </a:p>
          <a:p>
            <a:r>
              <a:rPr lang="en-GB" sz="2800" dirty="0"/>
              <a:t>Integer division can also be called </a:t>
            </a:r>
            <a:r>
              <a:rPr lang="en-GB" sz="2800" b="1" dirty="0">
                <a:solidFill>
                  <a:srgbClr val="FF0000"/>
                </a:solidFill>
              </a:rPr>
              <a:t>floor </a:t>
            </a:r>
            <a:r>
              <a:rPr lang="en-GB" sz="2800" b="1" dirty="0" smtClean="0">
                <a:solidFill>
                  <a:srgbClr val="FF0000"/>
                </a:solidFill>
              </a:rPr>
              <a:t>division</a:t>
            </a:r>
            <a:r>
              <a:rPr lang="en-GB" sz="2800" dirty="0" smtClean="0"/>
              <a:t>. You </a:t>
            </a:r>
          </a:p>
          <a:p>
            <a:r>
              <a:rPr lang="en-GB" sz="2800" dirty="0" smtClean="0"/>
              <a:t>will </a:t>
            </a:r>
            <a:r>
              <a:rPr lang="en-GB" sz="2800" dirty="0"/>
              <a:t>definitely come across this term in the future.</a:t>
            </a:r>
            <a:endParaRPr lang="en-US" sz="2800" dirty="0"/>
          </a:p>
          <a:p>
            <a:pPr lvl="1"/>
            <a:endParaRPr lang="en-GB" sz="2800" dirty="0"/>
          </a:p>
          <a:p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</a:pP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</a:pP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92609"/>
            <a:ext cx="9144000" cy="543185"/>
          </a:xfrm>
        </p:spPr>
        <p:txBody>
          <a:bodyPr/>
          <a:lstStyle/>
          <a:p>
            <a:r>
              <a:rPr lang="en-GB" sz="3600" b="1" dirty="0">
                <a:solidFill>
                  <a:srgbClr val="FF0000"/>
                </a:solidFill>
              </a:rPr>
              <a:t>Arithmetic operators: integer division</a:t>
            </a:r>
          </a:p>
        </p:txBody>
      </p:sp>
    </p:spTree>
    <p:extLst>
      <p:ext uri="{BB962C8B-B14F-4D97-AF65-F5344CB8AC3E}">
        <p14:creationId xmlns:p14="http://schemas.microsoft.com/office/powerpoint/2010/main" val="164923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291326" cy="49705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The </a:t>
            </a:r>
            <a:r>
              <a:rPr lang="en-GB" sz="3200" dirty="0"/>
              <a:t>next operator is quite a peculiar one, </a:t>
            </a:r>
            <a:r>
              <a:rPr lang="en-GB" sz="3200" dirty="0" smtClean="0"/>
              <a:t>because</a:t>
            </a:r>
          </a:p>
          <a:p>
            <a:r>
              <a:rPr lang="en-GB" sz="3200" dirty="0" smtClean="0"/>
              <a:t>it </a:t>
            </a:r>
            <a:r>
              <a:rPr lang="en-GB" sz="3200" dirty="0"/>
              <a:t>has no equivalent among traditional arithmetic </a:t>
            </a:r>
            <a:endParaRPr lang="en-GB" sz="3200" dirty="0" smtClean="0"/>
          </a:p>
          <a:p>
            <a:r>
              <a:rPr lang="en-GB" sz="3200" dirty="0" smtClean="0"/>
              <a:t>operators.</a:t>
            </a:r>
          </a:p>
          <a:p>
            <a:r>
              <a:rPr lang="en-GB" sz="3200" dirty="0"/>
              <a:t>Its graphical representation in Python is the % </a:t>
            </a:r>
            <a:endParaRPr lang="en-GB" sz="3200" dirty="0" smtClean="0"/>
          </a:p>
          <a:p>
            <a:r>
              <a:rPr lang="en-GB" sz="3200" dirty="0" smtClean="0"/>
              <a:t>(</a:t>
            </a:r>
            <a:r>
              <a:rPr lang="en-GB" sz="3200" dirty="0"/>
              <a:t>percent) sign, which may look a bit </a:t>
            </a:r>
            <a:r>
              <a:rPr lang="en-GB" sz="3200" dirty="0" smtClean="0"/>
              <a:t>confusing.</a:t>
            </a:r>
          </a:p>
          <a:p>
            <a:endParaRPr lang="en-GB" sz="3200" dirty="0" smtClean="0"/>
          </a:p>
          <a:p>
            <a:r>
              <a:rPr lang="en-GB" sz="3200" dirty="0" smtClean="0"/>
              <a:t>The </a:t>
            </a:r>
            <a:r>
              <a:rPr lang="en-GB" sz="3200" dirty="0"/>
              <a:t>result of the operator is a </a:t>
            </a:r>
            <a:r>
              <a:rPr lang="en-GB" sz="3200" b="1" dirty="0">
                <a:solidFill>
                  <a:srgbClr val="FF0000"/>
                </a:solidFill>
              </a:rPr>
              <a:t>remainder left </a:t>
            </a:r>
            <a:endParaRPr lang="en-GB" sz="3200" b="1" dirty="0" smtClean="0">
              <a:solidFill>
                <a:srgbClr val="FF0000"/>
              </a:solidFill>
            </a:endParaRPr>
          </a:p>
          <a:p>
            <a:r>
              <a:rPr lang="en-GB" sz="3200" b="1" dirty="0" smtClean="0">
                <a:solidFill>
                  <a:srgbClr val="FF0000"/>
                </a:solidFill>
              </a:rPr>
              <a:t>After the </a:t>
            </a:r>
            <a:r>
              <a:rPr lang="en-GB" sz="3200" b="1" dirty="0">
                <a:solidFill>
                  <a:srgbClr val="FF0000"/>
                </a:solidFill>
              </a:rPr>
              <a:t>integer division</a:t>
            </a:r>
            <a:r>
              <a:rPr lang="en-GB" sz="3200" dirty="0">
                <a:solidFill>
                  <a:srgbClr val="FF0000"/>
                </a:solidFill>
              </a:rPr>
              <a:t>.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</a:pP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GB" sz="4400" b="1" dirty="0">
                <a:solidFill>
                  <a:srgbClr val="FF0000"/>
                </a:solidFill>
              </a:rPr>
              <a:t>Operators: remainder (modulo)</a:t>
            </a:r>
          </a:p>
        </p:txBody>
      </p:sp>
    </p:spTree>
    <p:extLst>
      <p:ext uri="{BB962C8B-B14F-4D97-AF65-F5344CB8AC3E}">
        <p14:creationId xmlns:p14="http://schemas.microsoft.com/office/powerpoint/2010/main" val="284160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161290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As </a:t>
            </a:r>
            <a:r>
              <a:rPr lang="en-GB" sz="3200" dirty="0"/>
              <a:t>you probably know, </a:t>
            </a:r>
            <a:r>
              <a:rPr lang="en-GB" sz="3200" b="1" dirty="0">
                <a:solidFill>
                  <a:srgbClr val="FF0000"/>
                </a:solidFill>
              </a:rPr>
              <a:t>division by zero doesn't </a:t>
            </a:r>
            <a:endParaRPr lang="en-GB" sz="3200" b="1" dirty="0" smtClean="0">
              <a:solidFill>
                <a:srgbClr val="FF0000"/>
              </a:solidFill>
            </a:endParaRPr>
          </a:p>
          <a:p>
            <a:r>
              <a:rPr lang="en-GB" sz="3200" b="1" dirty="0" smtClean="0">
                <a:solidFill>
                  <a:srgbClr val="FF0000"/>
                </a:solidFill>
              </a:rPr>
              <a:t>work</a:t>
            </a:r>
            <a:r>
              <a:rPr lang="en-GB" sz="3200" dirty="0">
                <a:solidFill>
                  <a:srgbClr val="FF0000"/>
                </a:solidFill>
              </a:rPr>
              <a:t>.</a:t>
            </a:r>
          </a:p>
          <a:p>
            <a:r>
              <a:rPr lang="en-GB" sz="3200" dirty="0"/>
              <a:t>Do </a:t>
            </a:r>
            <a:r>
              <a:rPr lang="en-GB" sz="3200" b="1" dirty="0">
                <a:solidFill>
                  <a:srgbClr val="FF0000"/>
                </a:solidFill>
              </a:rPr>
              <a:t>not</a:t>
            </a:r>
            <a:r>
              <a:rPr lang="en-GB" sz="3200" dirty="0"/>
              <a:t> try to:</a:t>
            </a:r>
          </a:p>
          <a:p>
            <a:pPr marL="914400" lvl="1" indent="-457200">
              <a:buFont typeface="Wingdings" pitchFamily="2" charset="2"/>
              <a:buChar char="v"/>
            </a:pPr>
            <a:r>
              <a:rPr lang="en-GB" sz="3200" dirty="0"/>
              <a:t>perform a division by zero;</a:t>
            </a:r>
          </a:p>
          <a:p>
            <a:pPr marL="914400" lvl="1" indent="-457200">
              <a:buFont typeface="Wingdings" pitchFamily="2" charset="2"/>
              <a:buChar char="v"/>
            </a:pPr>
            <a:r>
              <a:rPr lang="en-GB" sz="3200" dirty="0"/>
              <a:t>perform an integer division by zero;</a:t>
            </a:r>
          </a:p>
          <a:p>
            <a:pPr marL="914400" lvl="1" indent="-457200">
              <a:buFont typeface="Wingdings" pitchFamily="2" charset="2"/>
              <a:buChar char="v"/>
            </a:pPr>
            <a:r>
              <a:rPr lang="en-GB" sz="3200" dirty="0"/>
              <a:t>find a remainder of a division by zero.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GB" sz="4400" b="1" dirty="0">
                <a:solidFill>
                  <a:srgbClr val="FF0000"/>
                </a:solidFill>
              </a:rPr>
              <a:t>Operators: how not to divide</a:t>
            </a:r>
          </a:p>
        </p:txBody>
      </p:sp>
    </p:spTree>
    <p:extLst>
      <p:ext uri="{BB962C8B-B14F-4D97-AF65-F5344CB8AC3E}">
        <p14:creationId xmlns:p14="http://schemas.microsoft.com/office/powerpoint/2010/main" val="389315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039654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The</a:t>
            </a:r>
            <a:r>
              <a:rPr lang="en-GB" sz="3200" dirty="0"/>
              <a:t> </a:t>
            </a:r>
            <a:r>
              <a:rPr lang="en-GB" sz="3200" b="1" dirty="0">
                <a:solidFill>
                  <a:srgbClr val="FF0000"/>
                </a:solidFill>
              </a:rPr>
              <a:t>subtraction</a:t>
            </a:r>
            <a:r>
              <a:rPr lang="en-GB" sz="3200" dirty="0"/>
              <a:t> operator is obviously the - </a:t>
            </a:r>
            <a:endParaRPr lang="en-GB" sz="3200" dirty="0" smtClean="0"/>
          </a:p>
          <a:p>
            <a:r>
              <a:rPr lang="en-GB" sz="3200" dirty="0" smtClean="0"/>
              <a:t>(</a:t>
            </a:r>
            <a:r>
              <a:rPr lang="en-GB" sz="3200" dirty="0"/>
              <a:t>minus) sign, although you should note that this </a:t>
            </a:r>
            <a:endParaRPr lang="en-GB" sz="3200" dirty="0" smtClean="0"/>
          </a:p>
          <a:p>
            <a:r>
              <a:rPr lang="en-GB" sz="3200" dirty="0" smtClean="0"/>
              <a:t>operator </a:t>
            </a:r>
            <a:r>
              <a:rPr lang="en-GB" sz="3200" dirty="0"/>
              <a:t>also has another meaning - </a:t>
            </a:r>
            <a:r>
              <a:rPr lang="en-GB" sz="3200" b="1" dirty="0">
                <a:solidFill>
                  <a:srgbClr val="FF0000"/>
                </a:solidFill>
              </a:rPr>
              <a:t>it can </a:t>
            </a:r>
            <a:endParaRPr lang="en-GB" sz="3200" b="1" dirty="0" smtClean="0">
              <a:solidFill>
                <a:srgbClr val="FF0000"/>
              </a:solidFill>
            </a:endParaRPr>
          </a:p>
          <a:p>
            <a:r>
              <a:rPr lang="en-GB" sz="3200" b="1" dirty="0" smtClean="0">
                <a:solidFill>
                  <a:srgbClr val="FF0000"/>
                </a:solidFill>
              </a:rPr>
              <a:t>change </a:t>
            </a:r>
            <a:r>
              <a:rPr lang="en-GB" sz="3200" b="1" dirty="0">
                <a:solidFill>
                  <a:srgbClr val="FF0000"/>
                </a:solidFill>
              </a:rPr>
              <a:t>the sign of a number</a:t>
            </a:r>
            <a:r>
              <a:rPr lang="en-GB" sz="3200" dirty="0" smtClean="0">
                <a:solidFill>
                  <a:srgbClr val="FF0000"/>
                </a:solidFill>
              </a:rPr>
              <a:t>. </a:t>
            </a:r>
          </a:p>
          <a:p>
            <a:r>
              <a:rPr lang="en-GB" sz="3200" dirty="0"/>
              <a:t>In subtracting applications, the </a:t>
            </a:r>
            <a:r>
              <a:rPr lang="en-GB" sz="3200" b="1" dirty="0">
                <a:solidFill>
                  <a:srgbClr val="FF0000"/>
                </a:solidFill>
              </a:rPr>
              <a:t>minus operator </a:t>
            </a:r>
            <a:endParaRPr lang="en-GB" sz="3200" b="1" dirty="0" smtClean="0">
              <a:solidFill>
                <a:srgbClr val="FF0000"/>
              </a:solidFill>
            </a:endParaRPr>
          </a:p>
          <a:p>
            <a:r>
              <a:rPr lang="en-GB" sz="3200" b="1" dirty="0" smtClean="0">
                <a:solidFill>
                  <a:srgbClr val="FF0000"/>
                </a:solidFill>
              </a:rPr>
              <a:t>expects </a:t>
            </a:r>
            <a:r>
              <a:rPr lang="en-GB" sz="3200" b="1" dirty="0">
                <a:solidFill>
                  <a:srgbClr val="FF0000"/>
                </a:solidFill>
              </a:rPr>
              <a:t>two arguments</a:t>
            </a:r>
            <a:r>
              <a:rPr lang="en-GB" sz="3200" dirty="0"/>
              <a:t>: the left (a </a:t>
            </a:r>
            <a:r>
              <a:rPr lang="en-GB" sz="3200" b="1" dirty="0">
                <a:solidFill>
                  <a:srgbClr val="FF0000"/>
                </a:solidFill>
              </a:rPr>
              <a:t>minuend</a:t>
            </a:r>
            <a:r>
              <a:rPr lang="en-GB" sz="3200" dirty="0"/>
              <a:t> in </a:t>
            </a:r>
            <a:endParaRPr lang="en-GB" sz="3200" dirty="0" smtClean="0"/>
          </a:p>
          <a:p>
            <a:r>
              <a:rPr lang="en-GB" sz="3200" dirty="0" smtClean="0"/>
              <a:t>arithmetical </a:t>
            </a:r>
            <a:r>
              <a:rPr lang="en-GB" sz="3200" dirty="0"/>
              <a:t>terms) and right (a </a:t>
            </a:r>
            <a:r>
              <a:rPr lang="en-GB" sz="3200" b="1" dirty="0">
                <a:solidFill>
                  <a:srgbClr val="FF0000"/>
                </a:solidFill>
              </a:rPr>
              <a:t>subtrahend</a:t>
            </a:r>
            <a:r>
              <a:rPr lang="en-GB" sz="3200" dirty="0"/>
              <a:t>).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92609"/>
            <a:ext cx="9144000" cy="543185"/>
          </a:xfrm>
        </p:spPr>
        <p:txBody>
          <a:bodyPr/>
          <a:lstStyle/>
          <a:p>
            <a:r>
              <a:rPr lang="en-GB" sz="2700" b="1" dirty="0">
                <a:solidFill>
                  <a:srgbClr val="FF0000"/>
                </a:solidFill>
              </a:rPr>
              <a:t>The subtraction operator, unary and binary operators</a:t>
            </a:r>
          </a:p>
        </p:txBody>
      </p:sp>
    </p:spTree>
    <p:extLst>
      <p:ext uri="{BB962C8B-B14F-4D97-AF65-F5344CB8AC3E}">
        <p14:creationId xmlns:p14="http://schemas.microsoft.com/office/powerpoint/2010/main" val="160724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296071" cy="42165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For this reason, the subtraction operator is </a:t>
            </a:r>
            <a:endParaRPr lang="en-GB" sz="3200" dirty="0" smtClean="0"/>
          </a:p>
          <a:p>
            <a:r>
              <a:rPr lang="en-GB" sz="3200" dirty="0" smtClean="0"/>
              <a:t>considered </a:t>
            </a:r>
            <a:r>
              <a:rPr lang="en-GB" sz="3200" dirty="0"/>
              <a:t>to be one of the binary operators, just </a:t>
            </a:r>
            <a:endParaRPr lang="en-GB" sz="3200" dirty="0" smtClean="0"/>
          </a:p>
          <a:p>
            <a:r>
              <a:rPr lang="en-GB" sz="3200" dirty="0" smtClean="0"/>
              <a:t>like </a:t>
            </a:r>
            <a:r>
              <a:rPr lang="en-GB" sz="3200" dirty="0"/>
              <a:t>the addition, multiplication and division </a:t>
            </a:r>
            <a:endParaRPr lang="en-GB" sz="3200" dirty="0" smtClean="0"/>
          </a:p>
          <a:p>
            <a:r>
              <a:rPr lang="en-GB" sz="3200" dirty="0" smtClean="0"/>
              <a:t>operators.</a:t>
            </a:r>
          </a:p>
          <a:p>
            <a:r>
              <a:rPr lang="en-GB" sz="2800" dirty="0"/>
              <a:t>But the minus operator may be used in a different (unary</a:t>
            </a:r>
            <a:r>
              <a:rPr lang="en-GB" sz="2800" dirty="0" smtClean="0"/>
              <a:t>)</a:t>
            </a:r>
          </a:p>
          <a:p>
            <a:r>
              <a:rPr lang="en-GB" sz="2800" dirty="0" smtClean="0"/>
              <a:t>way </a:t>
            </a:r>
            <a:r>
              <a:rPr lang="en-GB" sz="2800" dirty="0"/>
              <a:t>- take a look at the last line of the snippet below</a:t>
            </a:r>
            <a:r>
              <a:rPr lang="en-GB" sz="2800" dirty="0" smtClean="0"/>
              <a:t>:</a:t>
            </a:r>
          </a:p>
          <a:p>
            <a:r>
              <a:rPr lang="en-US" sz="2800" dirty="0"/>
              <a:t>print(-4 - 4) </a:t>
            </a:r>
            <a:endParaRPr lang="en-US" sz="2800" dirty="0" smtClean="0"/>
          </a:p>
          <a:p>
            <a:r>
              <a:rPr lang="en-US" sz="2800" dirty="0" smtClean="0"/>
              <a:t>print(4</a:t>
            </a:r>
            <a:r>
              <a:rPr lang="en-US" sz="2800" dirty="0"/>
              <a:t>. - 8) </a:t>
            </a:r>
            <a:endParaRPr lang="en-US" sz="2800" dirty="0" smtClean="0"/>
          </a:p>
          <a:p>
            <a:r>
              <a:rPr lang="en-US" sz="2800" dirty="0" smtClean="0"/>
              <a:t>print</a:t>
            </a:r>
            <a:r>
              <a:rPr lang="en-US" sz="2800" dirty="0"/>
              <a:t>(-1.1)</a:t>
            </a: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92609"/>
            <a:ext cx="9144000" cy="543185"/>
          </a:xfrm>
        </p:spPr>
        <p:txBody>
          <a:bodyPr/>
          <a:lstStyle/>
          <a:p>
            <a:r>
              <a:rPr lang="en-GB" sz="2700" b="1" dirty="0">
                <a:solidFill>
                  <a:srgbClr val="FF0000"/>
                </a:solidFill>
              </a:rPr>
              <a:t>The subtraction operator, unary and binary operators</a:t>
            </a:r>
          </a:p>
        </p:txBody>
      </p:sp>
    </p:spTree>
    <p:extLst>
      <p:ext uri="{BB962C8B-B14F-4D97-AF65-F5344CB8AC3E}">
        <p14:creationId xmlns:p14="http://schemas.microsoft.com/office/powerpoint/2010/main" val="279742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357049" cy="45704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/>
              <a:t>Python precisely defines the priorities of all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operators</a:t>
            </a:r>
            <a:r>
              <a:rPr lang="en-GB" sz="3200" dirty="0"/>
              <a:t>, and assumes that operators of a larger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(</a:t>
            </a:r>
            <a:r>
              <a:rPr lang="en-GB" sz="3200" dirty="0"/>
              <a:t>higher) priority perform their operations before </a:t>
            </a:r>
            <a:r>
              <a:rPr lang="en-GB" sz="3200" dirty="0" smtClean="0"/>
              <a:t>the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operators </a:t>
            </a:r>
            <a:r>
              <a:rPr lang="en-GB" sz="3200" dirty="0"/>
              <a:t>of a lower priority</a:t>
            </a:r>
            <a:r>
              <a:rPr lang="en-GB" sz="3200" dirty="0" smtClean="0"/>
              <a:t>.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/>
              <a:t>So, if you know that * has a higher priority than +,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the </a:t>
            </a:r>
            <a:r>
              <a:rPr lang="en-GB" sz="3200" dirty="0"/>
              <a:t>computation of the final result should be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obvious. 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US" sz="3200" dirty="0" smtClean="0"/>
              <a:t>2 </a:t>
            </a:r>
            <a:r>
              <a:rPr lang="en-US" sz="3200" dirty="0"/>
              <a:t>+ 3 * 5</a:t>
            </a:r>
            <a:endParaRPr lang="en-US" sz="32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Operators and their priorities</a:t>
            </a:r>
          </a:p>
        </p:txBody>
      </p:sp>
    </p:spTree>
    <p:extLst>
      <p:ext uri="{BB962C8B-B14F-4D97-AF65-F5344CB8AC3E}">
        <p14:creationId xmlns:p14="http://schemas.microsoft.com/office/powerpoint/2010/main" val="2604933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371476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The</a:t>
            </a:r>
            <a:r>
              <a:rPr lang="en-GB" sz="3200" dirty="0"/>
              <a:t> </a:t>
            </a:r>
            <a:r>
              <a:rPr lang="en-GB" sz="3200" b="1" dirty="0">
                <a:solidFill>
                  <a:srgbClr val="FF0000"/>
                </a:solidFill>
              </a:rPr>
              <a:t>binding</a:t>
            </a:r>
            <a:r>
              <a:rPr lang="en-GB" sz="3200" dirty="0"/>
              <a:t> of the operator determines the </a:t>
            </a:r>
            <a:r>
              <a:rPr lang="en-GB" sz="3200" dirty="0" smtClean="0"/>
              <a:t>order</a:t>
            </a:r>
          </a:p>
          <a:p>
            <a:r>
              <a:rPr lang="en-GB" sz="3200" dirty="0" smtClean="0"/>
              <a:t> </a:t>
            </a:r>
            <a:r>
              <a:rPr lang="en-GB" sz="3200" dirty="0"/>
              <a:t>of computations performed by some operators </a:t>
            </a:r>
            <a:endParaRPr lang="en-GB" sz="3200" dirty="0" smtClean="0"/>
          </a:p>
          <a:p>
            <a:r>
              <a:rPr lang="en-GB" sz="3200" dirty="0" smtClean="0"/>
              <a:t>with </a:t>
            </a:r>
            <a:r>
              <a:rPr lang="en-GB" sz="3200" dirty="0"/>
              <a:t>equal priority, put side by side in one </a:t>
            </a:r>
            <a:endParaRPr lang="en-GB" sz="3200" dirty="0" smtClean="0"/>
          </a:p>
          <a:p>
            <a:r>
              <a:rPr lang="en-GB" sz="3200" dirty="0" smtClean="0"/>
              <a:t>expression.</a:t>
            </a:r>
          </a:p>
          <a:p>
            <a:r>
              <a:rPr lang="en-GB" sz="3200" dirty="0"/>
              <a:t>Most of Python's operators have left-sided binding</a:t>
            </a:r>
            <a:r>
              <a:rPr lang="en-GB" sz="3200" dirty="0" smtClean="0"/>
              <a:t>,</a:t>
            </a:r>
          </a:p>
          <a:p>
            <a:r>
              <a:rPr lang="en-GB" sz="3200" dirty="0" smtClean="0"/>
              <a:t>which </a:t>
            </a:r>
            <a:r>
              <a:rPr lang="en-GB" sz="3200" dirty="0"/>
              <a:t>means that the calculation of the </a:t>
            </a:r>
            <a:r>
              <a:rPr lang="en-GB" sz="3200" dirty="0" smtClean="0"/>
              <a:t>expression</a:t>
            </a:r>
          </a:p>
          <a:p>
            <a:r>
              <a:rPr lang="en-GB" sz="3200" dirty="0" smtClean="0"/>
              <a:t> </a:t>
            </a:r>
            <a:r>
              <a:rPr lang="en-GB" sz="3200" dirty="0"/>
              <a:t>is conducted from left to right.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GB" sz="4400" b="1" dirty="0">
                <a:solidFill>
                  <a:srgbClr val="FF0000"/>
                </a:solidFill>
              </a:rPr>
              <a:t>Operators and their bindings</a:t>
            </a:r>
          </a:p>
        </p:txBody>
      </p:sp>
    </p:spTree>
    <p:extLst>
      <p:ext uri="{BB962C8B-B14F-4D97-AF65-F5344CB8AC3E}">
        <p14:creationId xmlns:p14="http://schemas.microsoft.com/office/powerpoint/2010/main" val="363995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291326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/>
              <a:t>List of priorities</a:t>
            </a:r>
          </a:p>
          <a:p>
            <a:r>
              <a:rPr lang="en-GB" sz="3200" dirty="0"/>
              <a:t>Since you're new to Python operators, we don't </a:t>
            </a:r>
            <a:endParaRPr lang="en-GB" sz="3200" dirty="0" smtClean="0"/>
          </a:p>
          <a:p>
            <a:r>
              <a:rPr lang="en-GB" sz="3200" dirty="0" smtClean="0"/>
              <a:t>want </a:t>
            </a:r>
            <a:r>
              <a:rPr lang="en-GB" sz="3200" dirty="0"/>
              <a:t>to present the complete list of operator </a:t>
            </a:r>
            <a:endParaRPr lang="en-GB" sz="3200" dirty="0" smtClean="0"/>
          </a:p>
          <a:p>
            <a:r>
              <a:rPr lang="en-GB" sz="3200" dirty="0" smtClean="0"/>
              <a:t>priorities </a:t>
            </a:r>
            <a:r>
              <a:rPr lang="en-GB" sz="3200" dirty="0"/>
              <a:t>right now</a:t>
            </a:r>
            <a:r>
              <a:rPr lang="en-GB" sz="3200" dirty="0" smtClean="0"/>
              <a:t>.</a:t>
            </a:r>
          </a:p>
          <a:p>
            <a:endParaRPr lang="en-GB" sz="3200" dirty="0" smtClean="0"/>
          </a:p>
          <a:p>
            <a:r>
              <a:rPr lang="en-GB" sz="3200" dirty="0"/>
              <a:t>Instead, we'll show you a truncated form, and </a:t>
            </a:r>
            <a:r>
              <a:rPr lang="en-GB" sz="3200" dirty="0" smtClean="0"/>
              <a:t>we'll</a:t>
            </a:r>
          </a:p>
          <a:p>
            <a:r>
              <a:rPr lang="en-GB" sz="3200" dirty="0" smtClean="0"/>
              <a:t>expand </a:t>
            </a:r>
            <a:r>
              <a:rPr lang="en-GB" sz="3200" dirty="0"/>
              <a:t>it consistently as we introduce new </a:t>
            </a:r>
            <a:endParaRPr lang="en-GB" sz="3200" dirty="0" smtClean="0"/>
          </a:p>
          <a:p>
            <a:r>
              <a:rPr lang="en-GB" sz="3200" dirty="0" smtClean="0"/>
              <a:t>operators</a:t>
            </a:r>
            <a:r>
              <a:rPr lang="en-GB" sz="3200" dirty="0"/>
              <a:t>.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Operators and their priorities</a:t>
            </a:r>
          </a:p>
        </p:txBody>
      </p:sp>
    </p:spTree>
    <p:extLst>
      <p:ext uri="{BB962C8B-B14F-4D97-AF65-F5344CB8AC3E}">
        <p14:creationId xmlns:p14="http://schemas.microsoft.com/office/powerpoint/2010/main" val="100215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Operators and their priorities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843559"/>
            <a:ext cx="6912768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2483768" y="4371950"/>
            <a:ext cx="36724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print(2 * 3 % 5)</a:t>
            </a:r>
          </a:p>
        </p:txBody>
      </p:sp>
    </p:spTree>
    <p:extLst>
      <p:ext uri="{BB962C8B-B14F-4D97-AF65-F5344CB8AC3E}">
        <p14:creationId xmlns:p14="http://schemas.microsoft.com/office/powerpoint/2010/main" val="23701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260869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Of </a:t>
            </a:r>
            <a:r>
              <a:rPr lang="en-GB" sz="2800" dirty="0"/>
              <a:t>course, you're always allowed to use </a:t>
            </a:r>
            <a:endParaRPr lang="en-GB" sz="2800" dirty="0" smtClean="0"/>
          </a:p>
          <a:p>
            <a:r>
              <a:rPr lang="en-GB" sz="2800" b="1" dirty="0" smtClean="0">
                <a:solidFill>
                  <a:srgbClr val="FF0000"/>
                </a:solidFill>
              </a:rPr>
              <a:t>parentheses</a:t>
            </a:r>
            <a:r>
              <a:rPr lang="en-GB" sz="2800" dirty="0"/>
              <a:t>, which can change the natural </a:t>
            </a:r>
            <a:r>
              <a:rPr lang="en-GB" sz="2800" dirty="0" smtClean="0"/>
              <a:t>order</a:t>
            </a:r>
          </a:p>
          <a:p>
            <a:r>
              <a:rPr lang="en-GB" sz="2800" dirty="0" smtClean="0"/>
              <a:t>of </a:t>
            </a:r>
            <a:r>
              <a:rPr lang="en-GB" sz="2800" dirty="0"/>
              <a:t>a calculation</a:t>
            </a:r>
            <a:r>
              <a:rPr lang="en-GB" sz="2800" dirty="0" smtClean="0"/>
              <a:t>.</a:t>
            </a:r>
          </a:p>
          <a:p>
            <a:r>
              <a:rPr lang="en-GB" sz="2800" dirty="0"/>
              <a:t>In accordance with the arithmetic rules, </a:t>
            </a:r>
            <a:r>
              <a:rPr lang="en-GB" sz="2800" b="1" dirty="0" err="1" smtClean="0">
                <a:solidFill>
                  <a:srgbClr val="FF0000"/>
                </a:solidFill>
              </a:rPr>
              <a:t>subexpressions</a:t>
            </a:r>
            <a:endParaRPr lang="en-GB" sz="2800" b="1" dirty="0" smtClean="0">
              <a:solidFill>
                <a:srgbClr val="FF0000"/>
              </a:solidFill>
            </a:endParaRPr>
          </a:p>
          <a:p>
            <a:r>
              <a:rPr lang="en-GB" sz="2800" b="1" dirty="0" smtClean="0">
                <a:solidFill>
                  <a:srgbClr val="FF0000"/>
                </a:solidFill>
              </a:rPr>
              <a:t> </a:t>
            </a:r>
            <a:r>
              <a:rPr lang="en-GB" sz="2800" b="1" dirty="0">
                <a:solidFill>
                  <a:srgbClr val="FF0000"/>
                </a:solidFill>
              </a:rPr>
              <a:t>in parentheses are always </a:t>
            </a:r>
            <a:r>
              <a:rPr lang="en-GB" sz="2800" b="1" dirty="0" smtClean="0">
                <a:solidFill>
                  <a:srgbClr val="FF0000"/>
                </a:solidFill>
              </a:rPr>
              <a:t>calculated </a:t>
            </a:r>
            <a:r>
              <a:rPr lang="en-GB" sz="2800" b="1" dirty="0">
                <a:solidFill>
                  <a:srgbClr val="FF0000"/>
                </a:solidFill>
              </a:rPr>
              <a:t>first</a:t>
            </a:r>
            <a:r>
              <a:rPr lang="en-GB" sz="2800" dirty="0" smtClean="0">
                <a:solidFill>
                  <a:srgbClr val="FF0000"/>
                </a:solidFill>
              </a:rPr>
              <a:t>.</a:t>
            </a:r>
          </a:p>
          <a:p>
            <a:endParaRPr lang="en-GB" sz="2800" dirty="0" smtClean="0"/>
          </a:p>
          <a:p>
            <a:r>
              <a:rPr lang="en-GB" sz="2800" dirty="0"/>
              <a:t>You can use as many parentheses as you need, </a:t>
            </a:r>
            <a:r>
              <a:rPr lang="en-GB" sz="2800" dirty="0" smtClean="0"/>
              <a:t>and </a:t>
            </a:r>
          </a:p>
          <a:p>
            <a:r>
              <a:rPr lang="en-GB" sz="2800" dirty="0" smtClean="0"/>
              <a:t>they're </a:t>
            </a:r>
            <a:r>
              <a:rPr lang="en-GB" sz="2800" dirty="0"/>
              <a:t>often used to </a:t>
            </a:r>
            <a:r>
              <a:rPr lang="en-GB" sz="2800" b="1" dirty="0">
                <a:solidFill>
                  <a:srgbClr val="FF0000"/>
                </a:solidFill>
              </a:rPr>
              <a:t>improve the </a:t>
            </a:r>
            <a:r>
              <a:rPr lang="en-GB" sz="2800" b="1" dirty="0" smtClean="0">
                <a:solidFill>
                  <a:srgbClr val="FF0000"/>
                </a:solidFill>
              </a:rPr>
              <a:t>readability </a:t>
            </a:r>
            <a:r>
              <a:rPr lang="en-GB" sz="2800" dirty="0" smtClean="0"/>
              <a:t>of </a:t>
            </a:r>
            <a:r>
              <a:rPr lang="en-GB" sz="2800" dirty="0"/>
              <a:t>an </a:t>
            </a:r>
            <a:endParaRPr lang="en-GB" sz="2800" dirty="0" smtClean="0"/>
          </a:p>
          <a:p>
            <a:r>
              <a:rPr lang="en-GB" sz="2800" dirty="0" smtClean="0"/>
              <a:t>expression</a:t>
            </a:r>
            <a:r>
              <a:rPr lang="en-GB" sz="2800" dirty="0"/>
              <a:t>, even if they don't change the </a:t>
            </a:r>
            <a:r>
              <a:rPr lang="en-GB" sz="2800" dirty="0" smtClean="0"/>
              <a:t>order </a:t>
            </a:r>
            <a:r>
              <a:rPr lang="en-GB" sz="2800" dirty="0"/>
              <a:t>of the </a:t>
            </a:r>
            <a:endParaRPr lang="en-GB" sz="2800" dirty="0" smtClean="0"/>
          </a:p>
          <a:p>
            <a:r>
              <a:rPr lang="en-GB" sz="2800" dirty="0" smtClean="0"/>
              <a:t>operations</a:t>
            </a:r>
            <a:r>
              <a:rPr lang="en-GB" sz="2800" dirty="0"/>
              <a:t>.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GB" sz="4400" b="1" dirty="0">
                <a:solidFill>
                  <a:srgbClr val="FF0000"/>
                </a:solidFill>
              </a:rPr>
              <a:t>Operators and parentheses</a:t>
            </a:r>
          </a:p>
        </p:txBody>
      </p:sp>
    </p:spTree>
    <p:extLst>
      <p:ext uri="{BB962C8B-B14F-4D97-AF65-F5344CB8AC3E}">
        <p14:creationId xmlns:p14="http://schemas.microsoft.com/office/powerpoint/2010/main" val="1109506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8983550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An example of an expression with multiple </a:t>
            </a:r>
            <a:r>
              <a:rPr lang="en-GB" sz="2800" dirty="0" smtClean="0"/>
              <a:t>parentheses</a:t>
            </a:r>
          </a:p>
          <a:p>
            <a:r>
              <a:rPr lang="en-GB" sz="2800" dirty="0" smtClean="0"/>
              <a:t> </a:t>
            </a:r>
            <a:r>
              <a:rPr lang="en-GB" sz="2800" dirty="0"/>
              <a:t>is here</a:t>
            </a:r>
            <a:r>
              <a:rPr lang="en-GB" sz="2800" dirty="0" smtClean="0"/>
              <a:t>:</a:t>
            </a:r>
          </a:p>
          <a:p>
            <a:endParaRPr lang="en-GB" sz="2800" dirty="0" smtClean="0"/>
          </a:p>
          <a:p>
            <a:r>
              <a:rPr lang="en-US" sz="2800" dirty="0"/>
              <a:t>print((5 * ((25 % 13) + 100) / (2 * 13)) // 2)</a:t>
            </a:r>
            <a:endParaRPr lang="en-GB" sz="2800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GB" sz="4400" b="1" dirty="0">
                <a:solidFill>
                  <a:srgbClr val="FF0000"/>
                </a:solidFill>
              </a:rPr>
              <a:t>Operators and parentheses</a:t>
            </a:r>
          </a:p>
        </p:txBody>
      </p:sp>
    </p:spTree>
    <p:extLst>
      <p:ext uri="{BB962C8B-B14F-4D97-AF65-F5344CB8AC3E}">
        <p14:creationId xmlns:p14="http://schemas.microsoft.com/office/powerpoint/2010/main" val="377252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40" y="699542"/>
            <a:ext cx="8460871" cy="5555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600"/>
              </a:spcAft>
              <a:buSzPts val="3200"/>
              <a:buFont typeface="+mj-lt"/>
              <a:buAutoNum type="arabicPeriod"/>
            </a:pPr>
            <a:r>
              <a:rPr lang="en-US" sz="3200" dirty="0" smtClean="0"/>
              <a:t>print</a:t>
            </a:r>
            <a:r>
              <a:rPr lang="en-US" sz="3200" dirty="0"/>
              <a:t>((-2 / 4), (2 / 4), (2 // 4), (-2 // 4</a:t>
            </a:r>
            <a:r>
              <a:rPr lang="en-US" sz="3200" dirty="0" smtClean="0"/>
              <a:t>))</a:t>
            </a:r>
          </a:p>
          <a:p>
            <a:pPr marL="514350" indent="-514350">
              <a:spcAft>
                <a:spcPts val="600"/>
              </a:spcAft>
              <a:buSzPts val="3200"/>
              <a:buFont typeface="+mj-lt"/>
              <a:buAutoNum type="arabicPeriod"/>
            </a:pPr>
            <a:r>
              <a:rPr lang="en-US" sz="3200" dirty="0" smtClean="0"/>
              <a:t>print</a:t>
            </a:r>
            <a:r>
              <a:rPr lang="en-US" sz="3200" dirty="0"/>
              <a:t>((2 ** 4), (2 * 4.), (2 * 4)) </a:t>
            </a:r>
            <a:endParaRPr lang="en-US" sz="3200" dirty="0" smtClean="0"/>
          </a:p>
          <a:p>
            <a:pPr marL="514350" indent="-514350">
              <a:spcAft>
                <a:spcPts val="600"/>
              </a:spcAft>
              <a:buSzPts val="3200"/>
              <a:buFont typeface="+mj-lt"/>
              <a:buAutoNum type="arabicPeriod"/>
            </a:pPr>
            <a:r>
              <a:rPr lang="en-US" sz="3200" dirty="0"/>
              <a:t>print((2 % -4), (2 % 4), (2 ** 3 ** 2</a:t>
            </a:r>
            <a:r>
              <a:rPr lang="en-US" sz="3200" dirty="0" smtClean="0"/>
              <a:t>))</a:t>
            </a:r>
          </a:p>
          <a:p>
            <a:pPr marL="514350" indent="-514350">
              <a:spcAft>
                <a:spcPts val="600"/>
              </a:spcAft>
              <a:buSzPts val="3200"/>
              <a:buFont typeface="+mj-lt"/>
              <a:buAutoNum type="arabicPeriod"/>
            </a:pPr>
            <a:r>
              <a:rPr lang="en-US" sz="3200" dirty="0"/>
              <a:t>print((5 * ((25 % 13) + 100) / (2 * 13)) // 2</a:t>
            </a:r>
            <a:r>
              <a:rPr lang="en-US" sz="3200" dirty="0" smtClean="0"/>
              <a:t>)</a:t>
            </a:r>
          </a:p>
          <a:p>
            <a:pPr marL="514350" indent="-514350">
              <a:spcAft>
                <a:spcPts val="600"/>
              </a:spcAft>
              <a:buSzPts val="3200"/>
              <a:buFont typeface="+mj-lt"/>
              <a:buAutoNum type="arabicPeriod"/>
            </a:pPr>
            <a:r>
              <a:rPr lang="en-US" sz="3200" dirty="0"/>
              <a:t>print (3 + 2 + 1 - 5 + 4 % 2 - 1.0 / 4 + 6) </a:t>
            </a:r>
            <a:endParaRPr lang="en-GB" sz="3200" dirty="0"/>
          </a:p>
          <a:p>
            <a:pPr marL="514350" indent="-514350">
              <a:spcAft>
                <a:spcPts val="600"/>
              </a:spcAft>
              <a:buSzPts val="3200"/>
              <a:buFont typeface="+mj-lt"/>
              <a:buAutoNum type="arabicPeriod"/>
            </a:pPr>
            <a:endParaRPr lang="en-US" sz="3200" dirty="0"/>
          </a:p>
          <a:p>
            <a:r>
              <a:rPr lang="en-US" sz="3200" dirty="0"/>
              <a:t/>
            </a:r>
            <a:br>
              <a:rPr lang="en-US" sz="3200" dirty="0"/>
            </a:br>
            <a:endParaRPr lang="en-US" sz="3200" dirty="0" smtClean="0"/>
          </a:p>
          <a:p>
            <a:pPr marL="514350" indent="-514350"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AutoNum type="arabicPeriod"/>
            </a:pPr>
            <a:endParaRPr lang="en-US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32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Quiz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70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3275856" y="771550"/>
            <a:ext cx="2592288" cy="25922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3347864" y="1713751"/>
            <a:ext cx="2448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Thanks for Your Attention</a:t>
            </a:r>
          </a:p>
        </p:txBody>
      </p:sp>
      <p:sp>
        <p:nvSpPr>
          <p:cNvPr id="2" name="Donut 1"/>
          <p:cNvSpPr/>
          <p:nvPr/>
        </p:nvSpPr>
        <p:spPr>
          <a:xfrm>
            <a:off x="3145631" y="641325"/>
            <a:ext cx="2852738" cy="2852738"/>
          </a:xfrm>
          <a:prstGeom prst="donut">
            <a:avLst>
              <a:gd name="adj" fmla="val 164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15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 and End Slide Master">
  <a:themeElements>
    <a:clrScheme name="ALLPPT-COLOR-A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7696"/>
      </a:accent1>
      <a:accent2>
        <a:srgbClr val="4BACC6"/>
      </a:accent2>
      <a:accent3>
        <a:srgbClr val="027696"/>
      </a:accent3>
      <a:accent4>
        <a:srgbClr val="4BACC6"/>
      </a:accent4>
      <a:accent5>
        <a:srgbClr val="027696"/>
      </a:accent5>
      <a:accent6>
        <a:srgbClr val="4BACC6"/>
      </a:accent6>
      <a:hlink>
        <a:srgbClr val="000000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COLOR-A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7696"/>
      </a:accent1>
      <a:accent2>
        <a:srgbClr val="4BACC6"/>
      </a:accent2>
      <a:accent3>
        <a:srgbClr val="027696"/>
      </a:accent3>
      <a:accent4>
        <a:srgbClr val="4BACC6"/>
      </a:accent4>
      <a:accent5>
        <a:srgbClr val="027696"/>
      </a:accent5>
      <a:accent6>
        <a:srgbClr val="4BACC6"/>
      </a:accent6>
      <a:hlink>
        <a:srgbClr val="000000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27696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Section Break Slide Master">
  <a:themeElements>
    <a:clrScheme name="ALLPPT-COLOR-A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7696"/>
      </a:accent1>
      <a:accent2>
        <a:srgbClr val="4BACC6"/>
      </a:accent2>
      <a:accent3>
        <a:srgbClr val="027696"/>
      </a:accent3>
      <a:accent4>
        <a:srgbClr val="4BACC6"/>
      </a:accent4>
      <a:accent5>
        <a:srgbClr val="027696"/>
      </a:accent5>
      <a:accent6>
        <a:srgbClr val="4BACC6"/>
      </a:accent6>
      <a:hlink>
        <a:srgbClr val="000000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4841</TotalTime>
  <Words>482</Words>
  <Application>Microsoft Office PowerPoint</Application>
  <PresentationFormat>On-screen Show (16:9)</PresentationFormat>
  <Paragraphs>161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googleslidesppt.com;allppt.com</dc:creator>
  <cp:lastModifiedBy>HP</cp:lastModifiedBy>
  <cp:revision>239</cp:revision>
  <dcterms:created xsi:type="dcterms:W3CDTF">2016-12-05T23:26:54Z</dcterms:created>
  <dcterms:modified xsi:type="dcterms:W3CDTF">2022-12-29T08:42:54Z</dcterms:modified>
</cp:coreProperties>
</file>