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56"/>
  </p:notesMasterIdLst>
  <p:sldIdLst>
    <p:sldId id="256" r:id="rId2"/>
    <p:sldId id="257" r:id="rId3"/>
    <p:sldId id="275" r:id="rId4"/>
    <p:sldId id="268" r:id="rId5"/>
    <p:sldId id="269" r:id="rId6"/>
    <p:sldId id="316" r:id="rId7"/>
    <p:sldId id="317" r:id="rId8"/>
    <p:sldId id="270" r:id="rId9"/>
    <p:sldId id="271" r:id="rId10"/>
    <p:sldId id="272" r:id="rId11"/>
    <p:sldId id="273" r:id="rId12"/>
    <p:sldId id="274" r:id="rId13"/>
    <p:sldId id="277" r:id="rId14"/>
    <p:sldId id="276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90" r:id="rId27"/>
    <p:sldId id="289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18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267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2" autoAdjust="0"/>
    <p:restoredTop sz="94660"/>
  </p:normalViewPr>
  <p:slideViewPr>
    <p:cSldViewPr snapToGrid="0">
      <p:cViewPr varScale="1">
        <p:scale>
          <a:sx n="69" d="100"/>
          <a:sy n="69" d="100"/>
        </p:scale>
        <p:origin x="7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87D1ED-1459-453E-94A1-A9FB362157D2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A0ABE-F432-4598-9441-F076B3A8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5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F997-CA52-4EBE-8325-3F1D89984AF0}" type="datetime1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421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A8F99-97F7-4ABE-98F0-20415A4C4F52}" type="datetime1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703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595CAE53-1CFA-4CAB-A651-4AB9FEFD9213}" type="datetime1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423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41702-B39B-4021-A9FF-89C4B15D35A0}" type="datetime1">
              <a:rPr lang="en-US" smtClean="0"/>
              <a:t>11/17/2021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BC20-7BBA-4372-8302-0BE21B067220}" type="datetime1">
              <a:rPr lang="en-US" smtClean="0"/>
              <a:t>11/17/2021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16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E7248-D34A-4215-8943-739A0A58A37D}" type="datetime1">
              <a:rPr lang="en-US" smtClean="0"/>
              <a:t>11/17/2021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5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29D4-67E4-4A3D-B8DF-8A3DFFCC2E53}" type="datetime1">
              <a:rPr lang="en-US" smtClean="0"/>
              <a:t>11/17/2021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1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42AAB-9BC4-40E4-A896-B18C661D1C32}" type="datetime1">
              <a:rPr lang="en-US" smtClean="0"/>
              <a:t>11/17/2021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590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2C732-2FB7-47E9-AF7D-58DCE861B31F}" type="datetime1">
              <a:rPr lang="en-US" smtClean="0"/>
              <a:t>11/17/2021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831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EAB3-0DB9-44D6-9DD6-0DEEB0515C3D}" type="datetime1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06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1CA0-A441-4E29-A764-5B5569E5065D}" type="datetime1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17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3D4F2197-E293-4741-818E-ED863AF1F1F1}" type="datetime1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Prepared by Mr.Siphael</a:t>
            </a:r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68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getbootstrap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://getbootstrap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CP 311: Internet Programming And Applications II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LECT_ONE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593D0-64F1-4580-A397-A915E03F7EC6}" type="datetime1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0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Bootstrap?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Bootstrap is a sleek, intuitive, and powerful, mobile first front-end framework for faster and easier web development.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 HTML, CSS,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JavaScript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Bootstrap was developed by Mark Otto and Jacob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Thornton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released as an open source product in August 2011 on GitHub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Bootstrap is open source. It's hosted, developed, and maintained on GitHub.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2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65" y="2272030"/>
            <a:ext cx="9989820" cy="374904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5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Bootstrap?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Mobile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approach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Bootstrap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consists of Mobile first styles throughout the entire library instead of them in separate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files.</a:t>
            </a:r>
          </a:p>
          <a:p>
            <a:pPr algn="just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Browser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supported by all popular browsers. </a:t>
            </a:r>
          </a:p>
          <a:p>
            <a:pPr algn="just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Easy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get started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just the knowledge of HTML and CSS anyone can get started with Bootstrap. Also the Bootstrap official site has a good documentation.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https://getbootstrap.com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Responsive design: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Bootstrap's responsive CSS adjusts to Desktops, Tablets and Mobiles.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93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26104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r>
              <a:rPr lang="en-US" dirty="0"/>
              <a:t>Environment Setup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download the latest version of Bootstrap from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http://getbootstrap.com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download the precompiled and minified versions of Bootstrap CSS, JavaScript, and fonts.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26104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bootstrap containers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Bootstrap requires its elements to be wrapped in a container.</a:t>
            </a:r>
          </a:p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.container class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a responsive fixed width container</a:t>
            </a:r>
          </a:p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.container-fluid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provides a full width container, spanning the entire width of the viewport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08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26104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bootstrap containers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1429" y="2180201"/>
            <a:ext cx="9367116" cy="16324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53167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37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Bootstrap Grid System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graphic design, a grid is a structure (usually two-dimensional) made up of a series of intersecting straight (vertical, horizontal) lines used to structure content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widely used to design layout and content structure in print design.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 design, it is a very effective method to create a consistent layout rapidly and effectively using HTML and CSS.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Bootstrap Grid System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nl-NL" sz="3200" dirty="0"/>
              <a:t>What is Bootstrap Grid System</a:t>
            </a:r>
            <a:r>
              <a:rPr lang="nl-NL" sz="3200" dirty="0" smtClean="0"/>
              <a:t>?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Bootstrap includes a responsive, mobile first fluid grid system that appropriately scales up to 12 columns as the device or viewport size increases.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Bootstrap 3 is mobile first in the sense that the code for Bootstrap now starts by targeting smaller screens like mobile devices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tablets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then “expands” components and grids for larger screens such as laptops, desktops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77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Bootstrap Grid System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nl-NL" sz="3200" dirty="0"/>
              <a:t>What is Bootstrap Grid System</a:t>
            </a:r>
            <a:r>
              <a:rPr lang="nl-NL" sz="3200" dirty="0" smtClean="0"/>
              <a:t>?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Bootstrap includes a responsive, mobile first fluid grid system that appropriately scales up to 12 columns as the device or viewport size increases.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Bootstrap 3 is mobile first in the sense that the code for Bootstrap now starts by targeting smaller screens like mobile devices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tablets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then “expands” components and grids for larger screens such as laptops, desktops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0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Bootstrap Grid System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Grid systems are used for creating page layouts through a series of rows and columns that house your content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Rows must be placed within a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.container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for proper alignment and padding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rows to create horizontal groups of columns.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placed within columns, and only columns may be immediate children of rows.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1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Bootstrap Grid System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5092" y="2621280"/>
            <a:ext cx="10085645" cy="31211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76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Grid </a:t>
            </a:r>
            <a:r>
              <a:rPr lang="en-US" dirty="0"/>
              <a:t>Classes</a:t>
            </a:r>
            <a:br>
              <a:rPr lang="en-US" dirty="0"/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(for phones - screens less than 768px wide)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(for tablets - screens equal to or greater than 768px wide)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 (for small laptops - screens equal to or greater than 992px wide)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(for laptops and desktops - screens equal to or greater than 1200px wide)</a:t>
            </a:r>
          </a:p>
        </p:txBody>
      </p:sp>
    </p:spTree>
    <p:extLst>
      <p:ext uri="{BB962C8B-B14F-4D97-AF65-F5344CB8AC3E}">
        <p14:creationId xmlns:p14="http://schemas.microsoft.com/office/powerpoint/2010/main" val="256968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BASIC GRID STRUCTURE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&lt;div class="container"&gt;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 </a:t>
            </a:r>
            <a:r>
              <a:rPr lang="en-US" dirty="0">
                <a:solidFill>
                  <a:srgbClr val="FF0000"/>
                </a:solidFill>
              </a:rPr>
              <a:t>&lt;div class="row"&gt;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	 </a:t>
            </a:r>
            <a:r>
              <a:rPr lang="en-US" dirty="0">
                <a:solidFill>
                  <a:srgbClr val="FF0000"/>
                </a:solidFill>
              </a:rPr>
              <a:t>&lt;div class="col-*-*"&gt;&lt;/div&gt;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	&lt;</a:t>
            </a:r>
            <a:r>
              <a:rPr lang="en-US" dirty="0">
                <a:solidFill>
                  <a:srgbClr val="FF0000"/>
                </a:solidFill>
              </a:rPr>
              <a:t>div class="col-*-*"&gt;&lt;/div&gt;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      </a:t>
            </a:r>
            <a:r>
              <a:rPr lang="en-US" dirty="0">
                <a:solidFill>
                  <a:srgbClr val="FF0000"/>
                </a:solidFill>
              </a:rPr>
              <a:t>&lt;/div</a:t>
            </a:r>
            <a:r>
              <a:rPr lang="en-US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&lt;</a:t>
            </a:r>
            <a:r>
              <a:rPr lang="en-US" dirty="0">
                <a:solidFill>
                  <a:srgbClr val="FF0000"/>
                </a:solidFill>
              </a:rPr>
              <a:t>div class="row"&gt;...&lt;/div&gt;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      &lt;/</a:t>
            </a:r>
            <a:r>
              <a:rPr lang="en-US" dirty="0">
                <a:solidFill>
                  <a:srgbClr val="FF0000"/>
                </a:solidFill>
              </a:rPr>
              <a:t>div&gt;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  &lt;</a:t>
            </a:r>
            <a:r>
              <a:rPr lang="en-US" dirty="0">
                <a:solidFill>
                  <a:srgbClr val="FF0000"/>
                </a:solidFill>
              </a:rPr>
              <a:t>div class="container"&gt;....</a:t>
            </a:r>
          </a:p>
        </p:txBody>
      </p:sp>
    </p:spTree>
    <p:extLst>
      <p:ext uri="{BB962C8B-B14F-4D97-AF65-F5344CB8AC3E}">
        <p14:creationId xmlns:p14="http://schemas.microsoft.com/office/powerpoint/2010/main" val="21892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BASIC GRID </a:t>
            </a:r>
            <a:r>
              <a:rPr lang="en-US" dirty="0" smtClean="0"/>
              <a:t>STRUCTURE (Example)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 class="row"&gt;</a:t>
            </a:r>
            <a:b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&lt;div class="col-sm-4"&gt;.col-sm-4&lt;/div&gt;</a:t>
            </a:r>
            <a:b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&lt;div class="col-sm-4"&gt;.col-sm-4&lt;/div&gt;</a:t>
            </a:r>
            <a:b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&lt;div class="col-sm-4"&gt;.col-sm-4&lt;/div&gt;</a:t>
            </a:r>
            <a:b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260472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Bootstrap CSS Overview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Bootstrap makes use of certain HTML elements and CSS properties that require the use of the HTML5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doctype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Bootstrap has become mobile first. It means mobile first styles can be found throughout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entire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library instead of in separate files.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to add the viewport meta tag to the&lt;head&gt; element, to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ensure proper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rendering and touch zooming on mobile devices.</a:t>
            </a:r>
          </a:p>
          <a:p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81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Bootstrap CSS Overview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&lt;meta name="viewport" content="width=device-width, initial-scale=1.0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width property controls the width of the device. Setting it to device-width will make sure that it is rendered across various devices (mobiles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desktops, tablets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...) properly.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initial-scale=1.0 ensures that when loaded, your web page will be rendered at a 1:1 scale, and no zooming will be applied out of the box.</a:t>
            </a: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40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</a:t>
            </a:r>
            <a:r>
              <a:rPr lang="en-US"/>
              <a:t>Bootstrap </a:t>
            </a:r>
            <a:r>
              <a:rPr lang="en-US" smtClean="0"/>
              <a:t>Typography/Text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400" dirty="0"/>
              <a:t>Bootstrap's global default font-size is 14px, with a line-height of 1.428</a:t>
            </a:r>
            <a:r>
              <a:rPr lang="en-US" sz="3400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default, Bootstrap will style the HTML headings (&lt;h1&gt; to &lt;h6&gt;) in the following way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 class="container"&gt;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&lt;h1&gt;h1 Bootstrap heading (36px)&lt;/h1&gt;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&lt;h2&gt;h2 Bootstrap heading (30px)&lt;/h2&gt;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&lt;h3&gt;h3 Bootstrap heading (24px)&lt;/h3&gt;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&lt;h4&gt;h4 Bootstrap heading (18px)&lt;/h4&gt;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&lt;h5&gt;h5 Bootstrap heading (14px)&lt;/h5&gt;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&lt;h6&gt;h6 Bootstrap heading (12px)&lt;/h6&gt;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265827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Bootstrap Typography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Bootstrap the HTML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&lt;small&gt;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 is used to create a lighter, secondary text in any heading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 class="container"&gt;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&lt;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h1&gt;h1 heading &lt;small&gt;secondary text&lt;/small&gt;&lt;/h1&gt;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&lt;h2&gt;h2 heading &lt;small&gt;secondary text&lt;/small&gt;&lt;/h2&gt;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&lt;h3&gt;h3 heading &lt;small&gt;secondary text&lt;/small&gt;&lt;/h3&gt;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&lt;h4&gt;h4 heading &lt;small&gt;secondary text&lt;/small&gt;&lt;/h4&gt;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&lt;h5&gt;h5 heading &lt;small&gt;secondary text&lt;/small&gt;&lt;/h5&gt;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&lt;h6&gt;h6 heading &lt;small&gt;secondary text&lt;/small&gt;&lt;/h6&gt;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&lt;/div&gt;</a:t>
            </a:r>
          </a:p>
          <a:p>
            <a:pPr marL="0" indent="0">
              <a:buNone/>
            </a:pP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80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Bootstrap Typography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Bootstrap the HTML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&lt;small&gt;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 is used to create a lighter, secondary text in any heading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&lt;div class="container"&gt;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&lt;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h1&gt;h1 heading &lt;small&gt;secondary text&lt;/small&gt;&lt;/h1&gt;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&lt;h2&gt;h2 heading &lt;small&gt;secondary text&lt;/small&gt;&lt;/h2&gt;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&lt;h3&gt;h3 heading &lt;small&gt;secondary text&lt;/small&gt;&lt;/h3&gt;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&lt;h4&gt;h4 heading &lt;small&gt;secondary text&lt;/small&gt;&lt;/h4&gt;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&lt;h5&gt;h5 heading &lt;small&gt;secondary text&lt;/small&gt;&lt;/h5&gt;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&lt;h6&gt;h6 heading &lt;small&gt;secondary text&lt;/small&gt;&lt;/h6&gt;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&lt;/div&gt;</a:t>
            </a:r>
          </a:p>
          <a:p>
            <a:pPr marL="0" indent="0">
              <a:buNone/>
            </a:pP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26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Bootstrap</a:t>
            </a:r>
            <a:r>
              <a:rPr lang="en-US" dirty="0"/>
              <a:t> Tables</a:t>
            </a:r>
            <a:br>
              <a:rPr lang="en-US" dirty="0"/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basic Bootstrap table has a light padding and only horizontal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dividers.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.table class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adds basic styling to a table:</a:t>
            </a:r>
          </a:p>
        </p:txBody>
      </p:sp>
    </p:spTree>
    <p:extLst>
      <p:ext uri="{BB962C8B-B14F-4D97-AF65-F5344CB8AC3E}">
        <p14:creationId xmlns:p14="http://schemas.microsoft.com/office/powerpoint/2010/main" val="428890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463040" y="304799"/>
            <a:ext cx="6705600" cy="690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&lt;div class="container"&gt;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&lt;table class="table"&gt;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thead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Firstname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Lastname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&gt;Email&lt;/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thead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tbody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&lt;td&gt;John&lt;/td&gt;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&lt;td&gt;Doe&lt;/td&gt;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&lt;td&gt;john@example.com&lt;/td&gt;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&lt;td&gt;Mary&lt;/td&gt;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&lt;td&gt;Moe&lt;/td&gt;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&lt;td&gt;mary@example.com&lt;/td&gt;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tbody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&lt;/table&gt;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65086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STRIPED </a:t>
            </a:r>
            <a:r>
              <a:rPr lang="en-US" dirty="0"/>
              <a:t>TABLE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By </a:t>
            </a:r>
            <a:r>
              <a:rPr lang="en-US" sz="2800" dirty="0"/>
              <a:t>adding the </a:t>
            </a:r>
            <a:r>
              <a:rPr lang="en-US" sz="2800" dirty="0">
                <a:solidFill>
                  <a:srgbClr val="FF0000"/>
                </a:solidFill>
              </a:rPr>
              <a:t>.table-striped class</a:t>
            </a:r>
            <a:r>
              <a:rPr lang="en-US" sz="2800" dirty="0"/>
              <a:t>, you will get stripes on rows within the &lt;</a:t>
            </a:r>
            <a:r>
              <a:rPr lang="en-US" sz="2800" dirty="0" err="1"/>
              <a:t>tbody</a:t>
            </a:r>
            <a:r>
              <a:rPr lang="en-US" sz="2800" dirty="0"/>
              <a:t>&gt; </a:t>
            </a:r>
            <a:endParaRPr lang="en-US" sz="2800" dirty="0" smtClean="0"/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A8F99-97F7-4ABE-98F0-20415A4C4F52}" type="datetime1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85" y="2905125"/>
            <a:ext cx="11134725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9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463040" y="304799"/>
            <a:ext cx="7741920" cy="661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&lt;table class="table table-striped"&gt;</a:t>
            </a:r>
          </a:p>
          <a:p>
            <a:pPr>
              <a:lnSpc>
                <a:spcPct val="107000"/>
              </a:lnSpc>
            </a:pP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thead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&gt;Name&lt;/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&gt;Region&lt;/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&gt;District&lt;/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thead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tbody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&lt;td&gt;Siphael&lt;/td&gt;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&lt;td&gt;Betuel&lt;/td&gt;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&lt;td&gt;Dodoma&lt;/td&gt;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Juma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&lt;td&gt;Ally&lt;/td&gt;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&lt;td&gt;Mwanza&lt;/td&gt;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tbody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&lt;/table&gt;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298153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BORDERED TABLE</a:t>
            </a:r>
            <a:br>
              <a:rPr lang="en-US" dirty="0"/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dirty="0"/>
              <a:t>By adding the </a:t>
            </a:r>
            <a:r>
              <a:rPr lang="en-US" sz="3200" dirty="0">
                <a:solidFill>
                  <a:srgbClr val="FF0000"/>
                </a:solidFill>
              </a:rPr>
              <a:t>.table-bordered class</a:t>
            </a:r>
            <a:r>
              <a:rPr lang="en-US" sz="3200" dirty="0"/>
              <a:t>, you will get borders surrounding every element and rounded corners around the entire </a:t>
            </a:r>
            <a:r>
              <a:rPr lang="en-US" sz="3200" dirty="0" smtClean="0"/>
              <a:t>table.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568" y="3381375"/>
            <a:ext cx="11163300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6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463040" y="304799"/>
            <a:ext cx="7741920" cy="661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&lt;table class="table 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table-bordered"&gt;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thead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&gt;Name&lt;/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&gt;Region&lt;/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&gt;District&lt;/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thead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tbody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&lt;td&gt;Siphael&lt;/td&gt;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&lt;td&gt;Betuel&lt;/td&gt;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&lt;td&gt;Dodoma&lt;/td&gt;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Juma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&lt;td&gt;Ally&lt;/td&gt;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&lt;td&gt;Mwanza&lt;/td&gt;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tbody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&lt;/table&gt;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126886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HOVER TABLE</a:t>
            </a:r>
            <a:br>
              <a:rPr lang="en-US" dirty="0"/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US" sz="3200" dirty="0"/>
              <a:t>By adding the </a:t>
            </a:r>
            <a:r>
              <a:rPr lang="en-US" sz="3200" dirty="0">
                <a:solidFill>
                  <a:srgbClr val="FF0000"/>
                </a:solidFill>
              </a:rPr>
              <a:t>.table-hover class</a:t>
            </a:r>
            <a:r>
              <a:rPr lang="en-US" sz="3200" dirty="0"/>
              <a:t>, a light gray background will be added to rows while the cursor hovers over them,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11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463040" y="304799"/>
            <a:ext cx="7741920" cy="661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&lt;table class="table 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table-hover"&gt;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thead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&gt;Name&lt;/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&gt;Region&lt;/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&gt;District&lt;/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thead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tbody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&lt;td&gt;Siphael&lt;/td&gt;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&lt;td&gt;Betuel&lt;/td&gt;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&lt;td&gt;Dodoma&lt;/td&gt;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Juma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&lt;td&gt;Ally&lt;/td&gt;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&lt;td&gt;Mwanza&lt;/td&gt;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&lt;/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tbody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&lt;/table&gt;</a:t>
            </a:r>
          </a:p>
          <a:p>
            <a:pPr>
              <a:lnSpc>
                <a:spcPct val="107000"/>
              </a:lnSpc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1679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Bootstrap Forms</a:t>
            </a:r>
            <a:br>
              <a:rPr lang="en-US" dirty="0"/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/>
              <a:t>With bootstrap you can easily create forms using simple html.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/>
              <a:t>Bootstrap provides you with following types of form layouts: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800" dirty="0" smtClean="0"/>
              <a:t>Vertical </a:t>
            </a:r>
            <a:r>
              <a:rPr lang="en-US" sz="2800" dirty="0"/>
              <a:t>(default) form </a:t>
            </a:r>
            <a:endParaRPr lang="en-US" sz="2800" dirty="0" smtClean="0"/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800" dirty="0" smtClean="0"/>
              <a:t> </a:t>
            </a:r>
            <a:r>
              <a:rPr lang="en-US" sz="2800" dirty="0"/>
              <a:t>Inline form </a:t>
            </a:r>
            <a:endParaRPr lang="en-US" sz="2800" dirty="0" smtClean="0"/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800" dirty="0" smtClean="0"/>
              <a:t> </a:t>
            </a:r>
            <a:r>
              <a:rPr lang="en-US" sz="2800" dirty="0"/>
              <a:t>Horizontal form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08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Bootstrap </a:t>
            </a:r>
            <a:r>
              <a:rPr lang="en-US" dirty="0" smtClean="0"/>
              <a:t>Forms(</a:t>
            </a:r>
            <a:r>
              <a:rPr lang="en-US" dirty="0" smtClean="0">
                <a:solidFill>
                  <a:srgbClr val="FF0000"/>
                </a:solidFill>
              </a:rPr>
              <a:t>Vertical Form)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US" sz="3200" dirty="0"/>
              <a:t>The basic form structure comes with Bootstrap; individual form controls automatically receive some global styling.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/>
              <a:t>To create a basic form do the </a:t>
            </a:r>
            <a:r>
              <a:rPr lang="en-US" sz="3200" dirty="0" smtClean="0"/>
              <a:t>following: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2800" dirty="0" smtClean="0"/>
              <a:t>Add </a:t>
            </a:r>
            <a:r>
              <a:rPr lang="en-US" sz="280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role form </a:t>
            </a:r>
            <a:r>
              <a:rPr lang="en-US" sz="2800" dirty="0"/>
              <a:t>to the parent &lt;form&gt; </a:t>
            </a:r>
            <a:r>
              <a:rPr lang="en-US" sz="2800" dirty="0" smtClean="0"/>
              <a:t>element.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3200" dirty="0" smtClean="0"/>
              <a:t>Wrap </a:t>
            </a:r>
            <a:r>
              <a:rPr lang="en-US" sz="3200" dirty="0"/>
              <a:t>labels and controls in a &lt;div&gt; with class .form-group. </a:t>
            </a:r>
            <a:r>
              <a:rPr lang="en-US" sz="3200" dirty="0">
                <a:solidFill>
                  <a:srgbClr val="0070C0"/>
                </a:solidFill>
              </a:rPr>
              <a:t>This is needed for optimum spacing</a:t>
            </a:r>
            <a:r>
              <a:rPr lang="en-US" sz="3200" dirty="0" smtClean="0"/>
              <a:t>.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3200" dirty="0" smtClean="0"/>
              <a:t>Form-control automatically receives some global style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sz="3200" dirty="0" smtClean="0"/>
              <a:t> </a:t>
            </a:r>
            <a:r>
              <a:rPr lang="en-US" sz="3200" dirty="0"/>
              <a:t>Add a class of .form-control to all textual &lt;input&gt;, &lt;</a:t>
            </a:r>
            <a:r>
              <a:rPr lang="en-US" sz="3200" dirty="0" err="1"/>
              <a:t>textarea</a:t>
            </a:r>
            <a:r>
              <a:rPr lang="en-US" sz="3200" dirty="0"/>
              <a:t>&gt;, and &lt;select&gt; elements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03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Bootstrap </a:t>
            </a:r>
            <a:r>
              <a:rPr lang="en-US" dirty="0" smtClean="0"/>
              <a:t>Forms(</a:t>
            </a:r>
            <a:r>
              <a:rPr lang="en-US" dirty="0" smtClean="0">
                <a:solidFill>
                  <a:srgbClr val="FF0000"/>
                </a:solidFill>
              </a:rPr>
              <a:t>Vertical Form)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form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</a:t>
            </a:r>
            <a:r>
              <a:rPr lang="en-US" sz="2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role=“form”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="form-group"&gt;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label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for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="email"&gt;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Email address: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="email"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="form-control"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id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="email"&gt;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="form-group"&gt;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label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for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pwd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Password: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="password"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="form-control"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id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pwd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="checkbox"&gt;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="checkbox"&gt;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Remember me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="submit"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 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-default"&gt;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Submit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/form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29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Bootstrap Forms(</a:t>
            </a:r>
            <a:r>
              <a:rPr lang="en-US" dirty="0" smtClean="0">
                <a:solidFill>
                  <a:srgbClr val="FF0000"/>
                </a:solidFill>
              </a:rPr>
              <a:t>INLINE FORM)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 a form where all of the elements are inline, left aligned and labels are alongside, add the class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 inline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&lt;form&gt; tag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88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Bootstrap Forms(</a:t>
            </a:r>
            <a:r>
              <a:rPr lang="en-US" dirty="0" smtClean="0">
                <a:solidFill>
                  <a:srgbClr val="FF0000"/>
                </a:solidFill>
              </a:rPr>
              <a:t>INLINE FORM)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form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="form-inline"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action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=“##"&gt;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="form-group"&gt;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label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for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="email"&gt;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Email address: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="email"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="form-control"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id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="email"&gt;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="form-group"&gt;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label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for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pwd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Password: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="password"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="form-control"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id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pwd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="checkbox"&gt;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="checkbox"&gt;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Remember me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="submit"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 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-default"&gt;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Submit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/form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44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Bootstrap Forms(</a:t>
            </a:r>
            <a:r>
              <a:rPr lang="en-US" dirty="0" smtClean="0">
                <a:solidFill>
                  <a:srgbClr val="FF0000"/>
                </a:solidFill>
              </a:rPr>
              <a:t>Horizontal form)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horizontal form means that the labels are aligned next to the input field (horizontal) on large and medium screens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small screens (767px and below), it will transform to a vertical form (labels are placed on top of each input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rules for a horizontal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.form-horizontal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&lt;form&gt;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element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.control-label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all &lt;label&gt; elements</a:t>
            </a:r>
          </a:p>
        </p:txBody>
      </p:sp>
    </p:spTree>
    <p:extLst>
      <p:ext uri="{BB962C8B-B14F-4D97-AF65-F5344CB8AC3E}">
        <p14:creationId xmlns:p14="http://schemas.microsoft.com/office/powerpoint/2010/main" val="280677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Bootstrap Forms(</a:t>
            </a:r>
            <a:r>
              <a:rPr lang="en-US" dirty="0" smtClean="0">
                <a:solidFill>
                  <a:srgbClr val="FF0000"/>
                </a:solidFill>
              </a:rPr>
              <a:t>Horizontal form)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form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="form-horizontal"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action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=“##"&gt;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="form-group"&gt;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 smtClean="0">
                <a:solidFill>
                  <a:srgbClr val="A52A2A"/>
                </a:solidFill>
                <a:latin typeface="Consolas" panose="020B0609020204030204" pitchFamily="49" charset="0"/>
              </a:rPr>
              <a:t>label </a:t>
            </a:r>
            <a:r>
              <a:rPr lang="en-US" dirty="0" smtClean="0"/>
              <a:t>class</a:t>
            </a:r>
            <a:r>
              <a:rPr lang="en-US" dirty="0"/>
              <a:t>="</a:t>
            </a:r>
            <a:r>
              <a:rPr lang="en-US" dirty="0" smtClean="0"/>
              <a:t>control-label” </a:t>
            </a:r>
            <a:r>
              <a:rPr lang="en-US" sz="2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for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="email"&gt;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Email address: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="email"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="form-control"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id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="email"&gt;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="form-group"&gt;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 smtClean="0">
                <a:solidFill>
                  <a:srgbClr val="A52A2A"/>
                </a:solidFill>
                <a:latin typeface="Consolas" panose="020B0609020204030204" pitchFamily="49" charset="0"/>
              </a:rPr>
              <a:t>label </a:t>
            </a:r>
            <a:r>
              <a:rPr lang="en-US" dirty="0" smtClean="0"/>
              <a:t>class</a:t>
            </a:r>
            <a:r>
              <a:rPr lang="en-US" dirty="0"/>
              <a:t>="</a:t>
            </a:r>
            <a:r>
              <a:rPr lang="en-US" dirty="0" smtClean="0"/>
              <a:t>control-label”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for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pwd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Password: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="password"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="form-control"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id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pwd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="checkbox"&gt;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="checkbox"&gt;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Remember me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="submit"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 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-default"&gt;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Submit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/form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50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 Form </a:t>
            </a:r>
            <a:r>
              <a:rPr lang="en-US" dirty="0" smtClean="0"/>
              <a:t>Inputs</a:t>
            </a:r>
            <a:br>
              <a:rPr lang="en-US" dirty="0" smtClean="0"/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Bootstrap supports the following form controls:</a:t>
            </a:r>
          </a:p>
          <a:p>
            <a:r>
              <a:rPr lang="en-US" sz="3200" dirty="0"/>
              <a:t>input</a:t>
            </a:r>
          </a:p>
          <a:p>
            <a:r>
              <a:rPr lang="en-US" sz="3200" dirty="0" err="1"/>
              <a:t>textarea</a:t>
            </a:r>
            <a:endParaRPr lang="en-US" sz="3200" dirty="0"/>
          </a:p>
          <a:p>
            <a:r>
              <a:rPr lang="en-US" sz="3200" dirty="0"/>
              <a:t>checkbox</a:t>
            </a:r>
          </a:p>
          <a:p>
            <a:r>
              <a:rPr lang="en-US" sz="3200" dirty="0"/>
              <a:t>radio</a:t>
            </a:r>
          </a:p>
          <a:p>
            <a:r>
              <a:rPr lang="en-US" sz="3200" dirty="0"/>
              <a:t>select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63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 Form </a:t>
            </a:r>
            <a:r>
              <a:rPr lang="en-US" dirty="0" smtClean="0"/>
              <a:t>Inputs</a:t>
            </a:r>
            <a:br>
              <a:rPr lang="en-US" dirty="0" smtClean="0"/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Bootstrap supports all the HTML5 input types: 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/>
              <a:t>text</a:t>
            </a:r>
            <a:r>
              <a:rPr lang="en-US" sz="2800" dirty="0"/>
              <a:t>, password, 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/>
              <a:t>datetime</a:t>
            </a:r>
            <a:r>
              <a:rPr lang="en-US" sz="2800" dirty="0"/>
              <a:t>, 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/>
              <a:t>datetime-local</a:t>
            </a:r>
            <a:r>
              <a:rPr lang="en-US" sz="2800" dirty="0"/>
              <a:t>, date, month, time, week, 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/>
              <a:t>number,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/>
              <a:t> </a:t>
            </a:r>
            <a:r>
              <a:rPr lang="en-US" sz="2800" dirty="0"/>
              <a:t>email, </a:t>
            </a:r>
            <a:r>
              <a:rPr lang="en-US" sz="2800" dirty="0" err="1" smtClean="0"/>
              <a:t>url</a:t>
            </a:r>
            <a:r>
              <a:rPr lang="en-US" sz="2800" dirty="0"/>
              <a:t>, </a:t>
            </a:r>
            <a:r>
              <a:rPr lang="en-US" sz="2800" dirty="0" smtClean="0"/>
              <a:t>search,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/>
              <a:t> </a:t>
            </a:r>
            <a:r>
              <a:rPr lang="en-US" sz="2800" dirty="0" err="1"/>
              <a:t>tel</a:t>
            </a:r>
            <a:r>
              <a:rPr lang="en-US" sz="2800" dirty="0"/>
              <a:t>, and color.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38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 Form </a:t>
            </a:r>
            <a:r>
              <a:rPr lang="en-US" sz="3100" dirty="0" smtClean="0"/>
              <a:t>Inputs(text and pass)</a:t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="form-group"&gt;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label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for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usr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Name: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="text"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="form-control"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id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usr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="form-group"&gt;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label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for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pwd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Password: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="password"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="form-control"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id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pwd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49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 Form </a:t>
            </a:r>
            <a:r>
              <a:rPr lang="en-US" sz="3100" dirty="0" smtClean="0"/>
              <a:t>Inputs(text area)</a:t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="form-group"&gt;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label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for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="comment"&gt;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Comment: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 err="1">
                <a:solidFill>
                  <a:srgbClr val="A52A2A"/>
                </a:solidFill>
                <a:latin typeface="Consolas" panose="020B0609020204030204" pitchFamily="49" charset="0"/>
              </a:rPr>
              <a:t>textarea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="form-control"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rows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="5"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id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="comment"&gt;&lt;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</a:t>
            </a:r>
            <a:r>
              <a:rPr lang="en-US" sz="2800" dirty="0" err="1">
                <a:solidFill>
                  <a:srgbClr val="A52A2A"/>
                </a:solidFill>
                <a:latin typeface="Consolas" panose="020B0609020204030204" pitchFamily="49" charset="0"/>
              </a:rPr>
              <a:t>textarea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40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 Form </a:t>
            </a:r>
            <a:r>
              <a:rPr lang="en-US" sz="3100" dirty="0" smtClean="0"/>
              <a:t>Inputs(check box)</a:t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a wrapper element with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class="form-check"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ensure proper margins for labels and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checkboxes.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.form-check-label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to label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elements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Add 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.form-check-input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style checkboxes properly inside the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.form-check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container.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31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 Form </a:t>
            </a:r>
            <a:r>
              <a:rPr lang="en-US" sz="3100" dirty="0" smtClean="0"/>
              <a:t>Inputs(check box)</a:t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=“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form-check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 smtClean="0">
                <a:solidFill>
                  <a:srgbClr val="A52A2A"/>
                </a:solidFill>
                <a:latin typeface="Consolas" panose="020B0609020204030204" pitchFamily="49" charset="0"/>
              </a:rPr>
              <a:t>label class=“form-check-label” for =“op1”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   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checkbox“</a:t>
            </a:r>
            <a:r>
              <a:rPr lang="en-US" sz="2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class=“form-check-input” </a:t>
            </a:r>
            <a:r>
              <a:rPr lang="en-US" sz="2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value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Option 1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=“form-check"&gt;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label class=“form-check-label” for =“</a:t>
            </a:r>
            <a:r>
              <a:rPr lang="en-US" sz="2800" dirty="0" smtClean="0">
                <a:solidFill>
                  <a:srgbClr val="A52A2A"/>
                </a:solidFill>
                <a:latin typeface="Consolas" panose="020B0609020204030204" pitchFamily="49" charset="0"/>
              </a:rPr>
              <a:t>op2”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endParaRPr lang="en-US" sz="2800" dirty="0">
              <a:solidFill>
                <a:srgbClr val="0000CD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   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="checkbox“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 class=“form-check-input” value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Option </a:t>
            </a:r>
            <a:r>
              <a:rPr lang="en-US" sz="2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2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 smtClean="0">
                <a:solidFill>
                  <a:srgbClr val="A52A2A"/>
                </a:solidFill>
                <a:latin typeface="Consolas" panose="020B0609020204030204" pitchFamily="49" charset="0"/>
              </a:rPr>
              <a:t>/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0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 Form </a:t>
            </a:r>
            <a:r>
              <a:rPr lang="en-US" sz="3100" dirty="0" smtClean="0"/>
              <a:t>Inputs(radio button)</a:t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="radio"&gt;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="radio"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name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optradio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checked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Option 1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="radio"&gt;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="radio"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name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optradio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Option 2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div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="radio disabled"&gt;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  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input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="radio"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name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optradio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disabled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Option 3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/label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>
                <a:solidFill>
                  <a:srgbClr val="A52A2A"/>
                </a:solidFill>
                <a:latin typeface="Consolas" panose="020B0609020204030204" pitchFamily="49" charset="0"/>
              </a:rPr>
              <a:t>/div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31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 Buttons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r>
              <a:rPr lang="en-US" dirty="0"/>
              <a:t>Bootstrap provides different styles of buttons: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026" y="2586037"/>
            <a:ext cx="10253630" cy="82772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243584" y="3395532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.</a:t>
            </a:r>
            <a:r>
              <a:rPr lang="en-US" dirty="0" err="1"/>
              <a:t>btn</a:t>
            </a:r>
            <a:endParaRPr lang="en-US" dirty="0"/>
          </a:p>
          <a:p>
            <a:r>
              <a:rPr lang="en-US" dirty="0"/>
              <a:t>.</a:t>
            </a:r>
            <a:r>
              <a:rPr lang="en-US" dirty="0" err="1"/>
              <a:t>btn</a:t>
            </a:r>
            <a:r>
              <a:rPr lang="en-US" dirty="0"/>
              <a:t>-default</a:t>
            </a:r>
          </a:p>
          <a:p>
            <a:r>
              <a:rPr lang="en-US" dirty="0"/>
              <a:t>.</a:t>
            </a:r>
            <a:r>
              <a:rPr lang="en-US" dirty="0" err="1"/>
              <a:t>btn</a:t>
            </a:r>
            <a:r>
              <a:rPr lang="en-US" dirty="0"/>
              <a:t>-primary</a:t>
            </a:r>
          </a:p>
          <a:p>
            <a:r>
              <a:rPr lang="en-US" dirty="0"/>
              <a:t>.</a:t>
            </a:r>
            <a:r>
              <a:rPr lang="en-US" dirty="0" err="1"/>
              <a:t>btn</a:t>
            </a:r>
            <a:r>
              <a:rPr lang="en-US" dirty="0"/>
              <a:t>-success</a:t>
            </a:r>
          </a:p>
          <a:p>
            <a:r>
              <a:rPr lang="en-US" dirty="0"/>
              <a:t>.</a:t>
            </a:r>
            <a:r>
              <a:rPr lang="en-US" dirty="0" err="1"/>
              <a:t>btn</a:t>
            </a:r>
            <a:r>
              <a:rPr lang="en-US" dirty="0"/>
              <a:t>-info</a:t>
            </a:r>
          </a:p>
          <a:p>
            <a:r>
              <a:rPr lang="en-US" dirty="0"/>
              <a:t>.</a:t>
            </a:r>
            <a:r>
              <a:rPr lang="en-US" dirty="0" err="1"/>
              <a:t>btn</a:t>
            </a:r>
            <a:r>
              <a:rPr lang="en-US" dirty="0"/>
              <a:t>-warning</a:t>
            </a:r>
          </a:p>
          <a:p>
            <a:r>
              <a:rPr lang="en-US" dirty="0"/>
              <a:t>.</a:t>
            </a:r>
            <a:r>
              <a:rPr lang="en-US" dirty="0" err="1"/>
              <a:t>btn</a:t>
            </a:r>
            <a:r>
              <a:rPr lang="en-US" dirty="0"/>
              <a:t>-danger</a:t>
            </a:r>
          </a:p>
          <a:p>
            <a:r>
              <a:rPr lang="en-US" dirty="0"/>
              <a:t>.</a:t>
            </a:r>
            <a:r>
              <a:rPr lang="en-US" dirty="0" err="1"/>
              <a:t>btn</a:t>
            </a:r>
            <a:r>
              <a:rPr lang="en-US" dirty="0"/>
              <a:t>-link</a:t>
            </a:r>
          </a:p>
        </p:txBody>
      </p:sp>
    </p:spTree>
    <p:extLst>
      <p:ext uri="{BB962C8B-B14F-4D97-AF65-F5344CB8AC3E}">
        <p14:creationId xmlns:p14="http://schemas.microsoft.com/office/powerpoint/2010/main" val="396768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 Buttons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="button"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Basic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="button"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-default"&gt;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Default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="button"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-primary"&gt;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Primary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="button"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-success"&gt;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Success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="button"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-info"&gt;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Info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="button"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-warning"&gt;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Warning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="button"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-danger"&gt;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Danger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="button"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-link"&gt;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Link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7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 </a:t>
            </a:r>
            <a:r>
              <a:rPr lang="en-US" sz="3100" dirty="0" smtClean="0"/>
              <a:t>Buttons(</a:t>
            </a:r>
            <a:r>
              <a:rPr lang="en-US" sz="3100" dirty="0"/>
              <a:t>Button </a:t>
            </a:r>
            <a:r>
              <a:rPr lang="en-US" sz="3100" dirty="0" smtClean="0"/>
              <a:t>Sizes)</a:t>
            </a: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="button"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-primary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btn-lg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Large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="button"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-primary"&gt;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Normal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="button"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-primary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btn-sm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Small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="button"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-primary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btn-xs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"&gt;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XSmall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73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 </a:t>
            </a:r>
            <a:r>
              <a:rPr lang="en-US" sz="3100" dirty="0" smtClean="0"/>
              <a:t>Buttons(</a:t>
            </a:r>
            <a:r>
              <a:rPr lang="en-US" sz="4000" dirty="0" smtClean="0"/>
              <a:t>Block </a:t>
            </a:r>
            <a:r>
              <a:rPr lang="en-US" sz="4000" dirty="0"/>
              <a:t>Level </a:t>
            </a:r>
            <a:r>
              <a:rPr lang="en-US" sz="4000" dirty="0" smtClean="0"/>
              <a:t>Buttons)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r>
              <a:rPr lang="en-US" dirty="0"/>
              <a:t>A block level button spans the entire width of the parent element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button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type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="button"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-primary </a:t>
            </a:r>
            <a:r>
              <a:rPr lang="en-US" dirty="0" err="1">
                <a:solidFill>
                  <a:srgbClr val="0000CD"/>
                </a:solidFill>
                <a:latin typeface="Consolas" panose="020B0609020204030204" pitchFamily="49" charset="0"/>
              </a:rPr>
              <a:t>btn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-block"&gt;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Button 1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dirty="0">
                <a:solidFill>
                  <a:srgbClr val="A52A2A"/>
                </a:solidFill>
                <a:latin typeface="Consolas" panose="020B0609020204030204" pitchFamily="49" charset="0"/>
              </a:rPr>
              <a:t>/button</a:t>
            </a:r>
            <a:r>
              <a:rPr lang="en-US" dirty="0">
                <a:solidFill>
                  <a:srgbClr val="0000CD"/>
                </a:solidFill>
                <a:latin typeface="Consolas" panose="020B0609020204030204" pitchFamily="49" charset="0"/>
              </a:rPr>
              <a:t>&gt;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22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3936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 Images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867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r>
              <a:rPr lang="en-US" sz="3600" dirty="0"/>
              <a:t>Bootstrap provides three classes that can be used to apply some simple styles to images: </a:t>
            </a:r>
          </a:p>
          <a:p>
            <a:pPr lvl="2"/>
            <a:r>
              <a:rPr lang="en-US" sz="2800" dirty="0" smtClean="0"/>
              <a:t>.</a:t>
            </a:r>
            <a:r>
              <a:rPr lang="en-US" sz="2800" dirty="0" err="1">
                <a:solidFill>
                  <a:srgbClr val="0070C0"/>
                </a:solidFill>
              </a:rPr>
              <a:t>img</a:t>
            </a:r>
            <a:r>
              <a:rPr lang="en-US" sz="2800" dirty="0">
                <a:solidFill>
                  <a:srgbClr val="0070C0"/>
                </a:solidFill>
              </a:rPr>
              <a:t>-rounded</a:t>
            </a:r>
            <a:r>
              <a:rPr lang="en-US" sz="2800" dirty="0"/>
              <a:t>: adds border-radius:6px to give the image rounded corners. </a:t>
            </a:r>
          </a:p>
          <a:p>
            <a:pPr lvl="2"/>
            <a:r>
              <a:rPr lang="en-US" sz="2800" dirty="0" smtClean="0">
                <a:solidFill>
                  <a:srgbClr val="0070C0"/>
                </a:solidFill>
              </a:rPr>
              <a:t>.</a:t>
            </a:r>
            <a:r>
              <a:rPr lang="en-US" sz="2800" dirty="0" err="1">
                <a:solidFill>
                  <a:srgbClr val="0070C0"/>
                </a:solidFill>
              </a:rPr>
              <a:t>img</a:t>
            </a:r>
            <a:r>
              <a:rPr lang="en-US" sz="2800" dirty="0">
                <a:solidFill>
                  <a:srgbClr val="0070C0"/>
                </a:solidFill>
              </a:rPr>
              <a:t>-circle</a:t>
            </a:r>
            <a:r>
              <a:rPr lang="en-US" sz="2800" dirty="0"/>
              <a:t>: makes the entire image round by adding border-radius:500px. </a:t>
            </a:r>
          </a:p>
          <a:p>
            <a:pPr lvl="2"/>
            <a:r>
              <a:rPr lang="en-US" sz="2800" dirty="0" smtClean="0">
                <a:solidFill>
                  <a:srgbClr val="0070C0"/>
                </a:solidFill>
              </a:rPr>
              <a:t>.</a:t>
            </a:r>
            <a:r>
              <a:rPr lang="en-US" sz="2800" dirty="0" err="1">
                <a:solidFill>
                  <a:srgbClr val="0070C0"/>
                </a:solidFill>
              </a:rPr>
              <a:t>img</a:t>
            </a:r>
            <a:r>
              <a:rPr lang="en-US" sz="2800" dirty="0">
                <a:solidFill>
                  <a:srgbClr val="0070C0"/>
                </a:solidFill>
              </a:rPr>
              <a:t>-thumbnail</a:t>
            </a:r>
            <a:r>
              <a:rPr lang="en-US" sz="2800" dirty="0"/>
              <a:t>: adds a bit of padding and a gray border: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65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3936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 Images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291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 err="1">
                <a:solidFill>
                  <a:srgbClr val="A52A2A"/>
                </a:solidFill>
                <a:latin typeface="Consolas" panose="020B0609020204030204" pitchFamily="49" charset="0"/>
              </a:rPr>
              <a:t>img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</a:t>
            </a:r>
            <a:r>
              <a:rPr lang="en-US" sz="2800" dirty="0" err="1">
                <a:solidFill>
                  <a:srgbClr val="FF0000"/>
                </a:solidFill>
                <a:latin typeface="Consolas" panose="020B0609020204030204" pitchFamily="49" charset="0"/>
              </a:rPr>
              <a:t>src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cat.jpg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img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-rounded"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alt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=“cat"&gt;</a:t>
            </a:r>
          </a:p>
          <a:p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 err="1">
                <a:solidFill>
                  <a:srgbClr val="A52A2A"/>
                </a:solidFill>
                <a:latin typeface="Consolas" panose="020B0609020204030204" pitchFamily="49" charset="0"/>
              </a:rPr>
              <a:t>img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</a:t>
            </a:r>
            <a:r>
              <a:rPr lang="en-US" sz="2800" dirty="0" err="1">
                <a:solidFill>
                  <a:srgbClr val="FF0000"/>
                </a:solidFill>
                <a:latin typeface="Consolas" panose="020B0609020204030204" pitchFamily="49" charset="0"/>
              </a:rPr>
              <a:t>src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cat.jpg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img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-circle"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alt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Cat"&gt;</a:t>
            </a:r>
          </a:p>
          <a:p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&lt;</a:t>
            </a:r>
            <a:r>
              <a:rPr lang="en-US" sz="2800" dirty="0" err="1">
                <a:solidFill>
                  <a:srgbClr val="A52A2A"/>
                </a:solidFill>
                <a:latin typeface="Consolas" panose="020B0609020204030204" pitchFamily="49" charset="0"/>
              </a:rPr>
              <a:t>img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</a:t>
            </a:r>
            <a:r>
              <a:rPr lang="en-US" sz="2800" dirty="0" err="1">
                <a:solidFill>
                  <a:srgbClr val="FF0000"/>
                </a:solidFill>
                <a:latin typeface="Consolas" panose="020B0609020204030204" pitchFamily="49" charset="0"/>
              </a:rPr>
              <a:t>src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cat.jpg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class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err="1">
                <a:solidFill>
                  <a:srgbClr val="0000CD"/>
                </a:solidFill>
                <a:latin typeface="Consolas" panose="020B0609020204030204" pitchFamily="49" charset="0"/>
              </a:rPr>
              <a:t>img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-thumbnail"</a:t>
            </a:r>
            <a:r>
              <a:rPr lang="en-US" sz="2800" dirty="0">
                <a:solidFill>
                  <a:srgbClr val="FF0000"/>
                </a:solidFill>
                <a:latin typeface="Consolas" panose="020B0609020204030204" pitchFamily="49" charset="0"/>
              </a:rPr>
              <a:t> alt</a:t>
            </a:r>
            <a:r>
              <a:rPr lang="en-US" sz="2800" dirty="0">
                <a:solidFill>
                  <a:srgbClr val="0000CD"/>
                </a:solidFill>
                <a:latin typeface="Consolas" panose="020B0609020204030204" pitchFamily="49" charset="0"/>
              </a:rPr>
              <a:t>="</a:t>
            </a:r>
            <a:r>
              <a:rPr lang="en-US" sz="2800" dirty="0" smtClean="0">
                <a:solidFill>
                  <a:srgbClr val="0000CD"/>
                </a:solidFill>
                <a:latin typeface="Consolas" panose="020B0609020204030204" pitchFamily="49" charset="0"/>
              </a:rPr>
              <a:t>Cat"&gt;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86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3936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 Helper Classes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291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800" dirty="0"/>
              <a:t>Bootstrap includes a number of helper classes for a certain purpose. </a:t>
            </a:r>
            <a:endParaRPr lang="en-US" sz="28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800" dirty="0" smtClean="0"/>
              <a:t>Helpers </a:t>
            </a:r>
            <a:r>
              <a:rPr lang="en-US" sz="2800" dirty="0"/>
              <a:t>are bootstrap classes that make certain customization as quickly as possible. </a:t>
            </a:r>
            <a:endParaRPr lang="en-US" sz="28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800" dirty="0" smtClean="0"/>
              <a:t>These </a:t>
            </a:r>
            <a:r>
              <a:rPr lang="en-US" sz="2800" dirty="0"/>
              <a:t>classes are built to offer a single purpose and reduce CSS frequency of repeated rules. </a:t>
            </a:r>
            <a:endParaRPr lang="en-US" sz="28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800" dirty="0" smtClean="0"/>
              <a:t>Bootstrap </a:t>
            </a:r>
            <a:r>
              <a:rPr lang="en-US" sz="2800" dirty="0"/>
              <a:t>comes with good CSS structure and the framework was established to promote best coding practices with the concept of </a:t>
            </a:r>
            <a:r>
              <a:rPr lang="en-US" sz="2800" b="1" dirty="0"/>
              <a:t>DRY</a:t>
            </a:r>
            <a:r>
              <a:rPr lang="en-US" sz="2800" dirty="0"/>
              <a:t> (Don’t Repeat Yourself)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6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3936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 Helper Classes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291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n-US" sz="3600" b="1" dirty="0"/>
              <a:t>Close icon </a:t>
            </a:r>
            <a:endParaRPr lang="en-US" sz="3600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Use </a:t>
            </a:r>
            <a:r>
              <a:rPr lang="en-US" sz="2400" dirty="0"/>
              <a:t>the generic close icon for dismissing content like modals and alerts</a:t>
            </a:r>
            <a:r>
              <a:rPr lang="en-US" sz="2400" dirty="0" smtClean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/>
              <a:t>Use the class close to get the close icon</a:t>
            </a:r>
            <a:r>
              <a:rPr lang="en-US" sz="2400" dirty="0" smtClean="0"/>
              <a:t>.</a:t>
            </a:r>
          </a:p>
          <a:p>
            <a:pPr marL="0" indent="0" algn="just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&lt;p&gt;Close Icon Example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&lt;button type="button" class="close" aria-hidden="true"&gt;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&amp;times;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&lt;/button&gt;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&lt;/p&gt;</a:t>
            </a:r>
          </a:p>
          <a:p>
            <a:pPr marL="0" indent="0" algn="just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85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3936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 Helper Classes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291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n-US" sz="3600" b="1" dirty="0"/>
              <a:t>Carets </a:t>
            </a:r>
            <a:endParaRPr lang="en-US" sz="3600" b="1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800" dirty="0" smtClean="0"/>
              <a:t>Use </a:t>
            </a:r>
            <a:r>
              <a:rPr lang="en-US" sz="2800" dirty="0"/>
              <a:t>carets to indicate dropdown functionality and direction. </a:t>
            </a:r>
            <a:endParaRPr lang="en-US" sz="28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800" dirty="0" smtClean="0"/>
              <a:t>To </a:t>
            </a:r>
            <a:r>
              <a:rPr lang="en-US" sz="2800" dirty="0"/>
              <a:t>get this functionality use the class </a:t>
            </a:r>
            <a:r>
              <a:rPr lang="en-US" sz="2800" dirty="0" smtClean="0"/>
              <a:t>caret with </a:t>
            </a:r>
            <a:r>
              <a:rPr lang="en-US" sz="2800" dirty="0"/>
              <a:t>a element. </a:t>
            </a:r>
            <a:endParaRPr lang="en-US" sz="2800" dirty="0" smtClean="0"/>
          </a:p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&lt;p&gt;Caret Example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 &lt;span class="caret"&gt;&lt;/span&gt;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&lt;/p&gt;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85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3936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 </a:t>
            </a:r>
            <a:r>
              <a:rPr lang="en-US" dirty="0" err="1"/>
              <a:t>Glyphicons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291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800" dirty="0" err="1"/>
              <a:t>Glyphicons</a:t>
            </a:r>
            <a:r>
              <a:rPr lang="en-US" sz="2800" dirty="0"/>
              <a:t> are icon fonts which you can use in your web projects. </a:t>
            </a:r>
            <a:endParaRPr lang="en-US" sz="28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800" dirty="0" err="1" smtClean="0"/>
              <a:t>Glyphicons</a:t>
            </a:r>
            <a:r>
              <a:rPr lang="en-US" sz="2800" dirty="0" smtClean="0"/>
              <a:t> </a:t>
            </a:r>
            <a:r>
              <a:rPr lang="en-US" sz="2800" dirty="0"/>
              <a:t>Halflings are not free and require licensing, however their creator has made them available for Bootstrap projects free of cost. </a:t>
            </a:r>
            <a:endParaRPr lang="en-US" sz="28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800" dirty="0" smtClean="0"/>
              <a:t>It </a:t>
            </a:r>
            <a:r>
              <a:rPr lang="en-US" sz="2800" dirty="0"/>
              <a:t>is recommended, as a thank you, we ask you to include an optional link back to GLYPHICONS whenever practical. — Bootstrap Documentation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17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3936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/>
              <a:t>Bootstrap Modal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291" y="171640"/>
            <a:ext cx="2457450" cy="185737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11/17/2021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55648"/>
            <a:ext cx="10058400" cy="405079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800" dirty="0" smtClean="0"/>
              <a:t>A model </a:t>
            </a:r>
            <a:r>
              <a:rPr lang="en-US" sz="2800" dirty="0"/>
              <a:t>is a child window that is layered over its parent window. </a:t>
            </a:r>
            <a:endParaRPr lang="en-US" sz="28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800" dirty="0" smtClean="0"/>
              <a:t>Typically</a:t>
            </a:r>
            <a:r>
              <a:rPr lang="en-US" sz="2800" dirty="0"/>
              <a:t>, the purpose is to display content from a separate source that can have some interaction without leaving the parent window. </a:t>
            </a:r>
            <a:endParaRPr lang="en-US" sz="28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800" dirty="0" smtClean="0"/>
              <a:t>Child </a:t>
            </a:r>
            <a:r>
              <a:rPr lang="en-US" sz="2800" dirty="0"/>
              <a:t>windows can provide information, interaction, or more.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91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E2F4-A9A7-4C1C-97F8-044016903512}" type="datetime1">
              <a:rPr lang="en-US" smtClean="0"/>
              <a:t>11/17/2021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2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533</TotalTime>
  <Words>2454</Words>
  <Application>Microsoft Office PowerPoint</Application>
  <PresentationFormat>Widescreen</PresentationFormat>
  <Paragraphs>415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2" baseType="lpstr">
      <vt:lpstr>Arial</vt:lpstr>
      <vt:lpstr>Calibri</vt:lpstr>
      <vt:lpstr>Consolas</vt:lpstr>
      <vt:lpstr>Rockwell</vt:lpstr>
      <vt:lpstr>Rockwell Condensed</vt:lpstr>
      <vt:lpstr>Times New Roman</vt:lpstr>
      <vt:lpstr>Wingdings</vt:lpstr>
      <vt:lpstr>Wood Type</vt:lpstr>
      <vt:lpstr>CP 311: Internet Programming And Applications II</vt:lpstr>
      <vt:lpstr> Introduction </vt:lpstr>
      <vt:lpstr> Introduction </vt:lpstr>
      <vt:lpstr>  Why Use Bootstrap?   </vt:lpstr>
      <vt:lpstr>   Environment Setup  </vt:lpstr>
      <vt:lpstr>   bootstrap containers </vt:lpstr>
      <vt:lpstr>   bootstrap containers </vt:lpstr>
      <vt:lpstr>   Bootstrap Grid System  </vt:lpstr>
      <vt:lpstr>   Bootstrap Grid System  </vt:lpstr>
      <vt:lpstr>   Bootstrap Grid System  </vt:lpstr>
      <vt:lpstr>   Bootstrap Grid System  </vt:lpstr>
      <vt:lpstr>   Bootstrap Grid System  </vt:lpstr>
      <vt:lpstr>    Grid Classes   </vt:lpstr>
      <vt:lpstr>   BASIC GRID STRUCTURE  </vt:lpstr>
      <vt:lpstr>   BASIC GRID STRUCTURE (Example)  </vt:lpstr>
      <vt:lpstr>   Bootstrap CSS Overview  </vt:lpstr>
      <vt:lpstr>   Bootstrap CSS Overview  </vt:lpstr>
      <vt:lpstr>   Bootstrap Typography/Text   </vt:lpstr>
      <vt:lpstr>   Bootstrap Typography   </vt:lpstr>
      <vt:lpstr>   Bootstrap Typography   </vt:lpstr>
      <vt:lpstr>    Bootstrap Tables   </vt:lpstr>
      <vt:lpstr>PowerPoint Presentation</vt:lpstr>
      <vt:lpstr> STRIPED TABLE </vt:lpstr>
      <vt:lpstr>PowerPoint Presentation</vt:lpstr>
      <vt:lpstr>    BORDERED TABLE   </vt:lpstr>
      <vt:lpstr>PowerPoint Presentation</vt:lpstr>
      <vt:lpstr>    HOVER TABLE   </vt:lpstr>
      <vt:lpstr>PowerPoint Presentation</vt:lpstr>
      <vt:lpstr>    Bootstrap Forms   </vt:lpstr>
      <vt:lpstr>    Bootstrap Forms(Vertical Form)   </vt:lpstr>
      <vt:lpstr>    Bootstrap Forms(Vertical Form)   </vt:lpstr>
      <vt:lpstr>    Bootstrap Forms(INLINE FORM)   </vt:lpstr>
      <vt:lpstr>    Bootstrap Forms(INLINE FORM)   </vt:lpstr>
      <vt:lpstr>    Bootstrap Forms(Horizontal form)   </vt:lpstr>
      <vt:lpstr>    Bootstrap Forms(Horizontal form)   </vt:lpstr>
      <vt:lpstr>    Bootstrap Form Inputs   </vt:lpstr>
      <vt:lpstr>    Bootstrap Form Inputs   </vt:lpstr>
      <vt:lpstr>    Bootstrap Form Inputs(text and pass)   </vt:lpstr>
      <vt:lpstr>    Bootstrap Form Inputs(text area)   </vt:lpstr>
      <vt:lpstr>    Bootstrap Form Inputs(check box)   </vt:lpstr>
      <vt:lpstr>    Bootstrap Form Inputs(check box)   </vt:lpstr>
      <vt:lpstr>    Bootstrap Form Inputs(radio button)   </vt:lpstr>
      <vt:lpstr>    Bootstrap Buttons   </vt:lpstr>
      <vt:lpstr>    Bootstrap Buttons   </vt:lpstr>
      <vt:lpstr>    Bootstrap Buttons(Button Sizes)    </vt:lpstr>
      <vt:lpstr>    Bootstrap Buttons(Block Level Buttons)     </vt:lpstr>
      <vt:lpstr>    Bootstrap Images      </vt:lpstr>
      <vt:lpstr>    Bootstrap Images      </vt:lpstr>
      <vt:lpstr>    Bootstrap Helper Classes      </vt:lpstr>
      <vt:lpstr>    Bootstrap Helper Classes      </vt:lpstr>
      <vt:lpstr>    Bootstrap Helper Classes      </vt:lpstr>
      <vt:lpstr>    Bootstrap Glyphicons     </vt:lpstr>
      <vt:lpstr>    Bootstrap Modal      </vt:lpstr>
      <vt:lpstr>END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 311: Internet Programming And Applications II</dc:title>
  <dc:creator>Siphael Betuel</dc:creator>
  <cp:lastModifiedBy>HP</cp:lastModifiedBy>
  <cp:revision>78</cp:revision>
  <dcterms:created xsi:type="dcterms:W3CDTF">2021-11-07T17:52:43Z</dcterms:created>
  <dcterms:modified xsi:type="dcterms:W3CDTF">2021-11-17T17:29:27Z</dcterms:modified>
</cp:coreProperties>
</file>