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59" r:id="rId6"/>
    <p:sldId id="261" r:id="rId7"/>
    <p:sldId id="262" r:id="rId8"/>
    <p:sldId id="260" r:id="rId9"/>
    <p:sldId id="264" r:id="rId10"/>
    <p:sldId id="265" r:id="rId11"/>
    <p:sldId id="266" r:id="rId12"/>
    <p:sldId id="267" r:id="rId13"/>
    <p:sldId id="268" r:id="rId14"/>
    <p:sldId id="272" r:id="rId15"/>
    <p:sldId id="271" r:id="rId16"/>
    <p:sldId id="269" r:id="rId17"/>
    <p:sldId id="270" r:id="rId18"/>
    <p:sldId id="273" r:id="rId19"/>
    <p:sldId id="275" r:id="rId20"/>
    <p:sldId id="274" r:id="rId21"/>
    <p:sldId id="276" r:id="rId22"/>
    <p:sldId id="277" r:id="rId23"/>
    <p:sldId id="278" r:id="rId24"/>
    <p:sldId id="284" r:id="rId25"/>
    <p:sldId id="285" r:id="rId26"/>
    <p:sldId id="286" r:id="rId27"/>
    <p:sldId id="279" r:id="rId28"/>
    <p:sldId id="288" r:id="rId29"/>
    <p:sldId id="289" r:id="rId30"/>
    <p:sldId id="280" r:id="rId31"/>
    <p:sldId id="281" r:id="rId32"/>
    <p:sldId id="297" r:id="rId33"/>
    <p:sldId id="283" r:id="rId34"/>
    <p:sldId id="298" r:id="rId35"/>
    <p:sldId id="287" r:id="rId36"/>
    <p:sldId id="282" r:id="rId37"/>
    <p:sldId id="290" r:id="rId38"/>
    <p:sldId id="291" r:id="rId39"/>
    <p:sldId id="292" r:id="rId40"/>
    <p:sldId id="293" r:id="rId41"/>
    <p:sldId id="294" r:id="rId42"/>
    <p:sldId id="295" r:id="rId43"/>
    <p:sldId id="29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nah Nusrath" initials="MN" lastIdx="1" clrIdx="0">
    <p:extLst>
      <p:ext uri="{19B8F6BF-5375-455C-9EA6-DF929625EA0E}">
        <p15:presenceInfo xmlns:p15="http://schemas.microsoft.com/office/powerpoint/2012/main" userId="d2443c531b2560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6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11/23/2023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11/23/2023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oracle.com/database/what-is-database/#WhatIsDBM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oracle.com/database/technologies/oracle19c-linux-download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ktexperts.com/installation-of-oracle-database-19c-on-windows/#:~:text=Open%20the%20folder%20which%20contains%20the%20extracted%20files,with%20two%20options.%20Create%20and%20Configure%20a%20database." TargetMode="External"/><Relationship Id="rId2" Type="http://schemas.openxmlformats.org/officeDocument/2006/relationships/hyperlink" Target="https://oracle-base.com/articles/19c/oracle-db-19c-installation-on-oracle-linux-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docs.oracle.com/cd/B14117_01/network.101/b10777/authuser.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docs.oracle.com/cd/E14472_01/doc.102/e14460/toc.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techtarget.com/searchdatabackup/tip/Data-backup-types-explained-Full-incremental-differential-and-incremental-forever-backup"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docs.oracle.com/cd/B16351_01/doc/server.102/b14196/users_secure002.html" TargetMode="External"/><Relationship Id="rId3" Type="http://schemas.openxmlformats.org/officeDocument/2006/relationships/hyperlink" Target="https://www.vmware.com/topics/glossary/content/disaster-recovery.html" TargetMode="External"/><Relationship Id="rId7" Type="http://schemas.openxmlformats.org/officeDocument/2006/relationships/hyperlink" Target="https://learn.microsoft.com/en-us/sql/relational-databases/security/authentication-access/database-level-roles?view=sql-server-ver16" TargetMode="External"/><Relationship Id="rId2" Type="http://schemas.openxmlformats.org/officeDocument/2006/relationships/hyperlink" Target="https://www.ibm.com/docs/en/db2/11.5?topic=recover-disaster-recovery" TargetMode="External"/><Relationship Id="rId1" Type="http://schemas.openxmlformats.org/officeDocument/2006/relationships/slideLayout" Target="../slideLayouts/slideLayout2.xml"/><Relationship Id="rId6" Type="http://schemas.openxmlformats.org/officeDocument/2006/relationships/hyperlink" Target="https://www.datasunrise.com/professional-info/what-is-access-control/" TargetMode="External"/><Relationship Id="rId5" Type="http://schemas.openxmlformats.org/officeDocument/2006/relationships/hyperlink" Target="https://education.oracle.com/" TargetMode="External"/><Relationship Id="rId4" Type="http://schemas.openxmlformats.org/officeDocument/2006/relationships/hyperlink" Target="https://www.oracle.com/cloud/backup-and-disaster-recovery/"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B973-E8FC-C793-8148-85885CB24D4D}"/>
              </a:ext>
            </a:extLst>
          </p:cNvPr>
          <p:cNvSpPr>
            <a:spLocks noGrp="1"/>
          </p:cNvSpPr>
          <p:nvPr>
            <p:ph type="ctrTitle"/>
          </p:nvPr>
        </p:nvSpPr>
        <p:spPr/>
        <p:txBody>
          <a:bodyPr/>
          <a:lstStyle/>
          <a:p>
            <a:r>
              <a:rPr lang="en-US" dirty="0"/>
              <a:t>DATABASE SECURITY</a:t>
            </a:r>
          </a:p>
        </p:txBody>
      </p:sp>
      <p:sp>
        <p:nvSpPr>
          <p:cNvPr id="3" name="Subtitle 2">
            <a:extLst>
              <a:ext uri="{FF2B5EF4-FFF2-40B4-BE49-F238E27FC236}">
                <a16:creationId xmlns:a16="http://schemas.microsoft.com/office/drawing/2014/main" id="{9F0AC755-376E-B332-5736-AEB716CFA8D5}"/>
              </a:ext>
            </a:extLst>
          </p:cNvPr>
          <p:cNvSpPr>
            <a:spLocks noGrp="1"/>
          </p:cNvSpPr>
          <p:nvPr>
            <p:ph type="subTitle" idx="1"/>
          </p:nvPr>
        </p:nvSpPr>
        <p:spPr>
          <a:xfrm>
            <a:off x="2417780" y="3531204"/>
            <a:ext cx="8637072" cy="2541431"/>
          </a:xfrm>
        </p:spPr>
        <p:txBody>
          <a:bodyPr/>
          <a:lstStyle/>
          <a:p>
            <a:r>
              <a:rPr lang="en-US" dirty="0"/>
              <a:t>PREPARED By Amina </a:t>
            </a:r>
            <a:r>
              <a:rPr lang="en-US" dirty="0" err="1"/>
              <a:t>abdul</a:t>
            </a:r>
            <a:r>
              <a:rPr lang="en-US" dirty="0"/>
              <a:t> </a:t>
            </a:r>
          </a:p>
          <a:p>
            <a:endParaRPr lang="en-US" dirty="0"/>
          </a:p>
          <a:p>
            <a:endParaRPr lang="en-US" dirty="0"/>
          </a:p>
          <a:p>
            <a:r>
              <a:rPr lang="en-US" dirty="0"/>
              <a:t>PRESENTED BY: DR. JABHERA AMTOGORO</a:t>
            </a:r>
          </a:p>
        </p:txBody>
      </p:sp>
    </p:spTree>
    <p:extLst>
      <p:ext uri="{BB962C8B-B14F-4D97-AF65-F5344CB8AC3E}">
        <p14:creationId xmlns:p14="http://schemas.microsoft.com/office/powerpoint/2010/main" val="216322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4429-164E-8679-932D-99977791B88E}"/>
              </a:ext>
            </a:extLst>
          </p:cNvPr>
          <p:cNvSpPr>
            <a:spLocks noGrp="1"/>
          </p:cNvSpPr>
          <p:nvPr>
            <p:ph type="title" idx="4294967295"/>
          </p:nvPr>
        </p:nvSpPr>
        <p:spPr>
          <a:xfrm>
            <a:off x="689058" y="585755"/>
            <a:ext cx="9604375" cy="843598"/>
          </a:xfrm>
        </p:spPr>
        <p:txBody>
          <a:bodyPr>
            <a:normAutofit/>
          </a:bodyPr>
          <a:lstStyle/>
          <a:p>
            <a:r>
              <a:rPr lang="en-US" sz="4000" b="1" dirty="0">
                <a:latin typeface="+mn-lt"/>
                <a:ea typeface="Calibri" panose="020F0502020204030204" pitchFamily="34" charset="0"/>
                <a:cs typeface="Calibri" panose="020F0502020204030204" pitchFamily="34" charset="0"/>
              </a:rPr>
              <a:t>AREA TO BE COVERED</a:t>
            </a:r>
          </a:p>
        </p:txBody>
      </p:sp>
      <p:sp>
        <p:nvSpPr>
          <p:cNvPr id="4" name="Title 1">
            <a:extLst>
              <a:ext uri="{FF2B5EF4-FFF2-40B4-BE49-F238E27FC236}">
                <a16:creationId xmlns:a16="http://schemas.microsoft.com/office/drawing/2014/main" id="{C2BB739D-505C-B7EC-3FD7-B06194BF2E1F}"/>
              </a:ext>
            </a:extLst>
          </p:cNvPr>
          <p:cNvSpPr txBox="1">
            <a:spLocks/>
          </p:cNvSpPr>
          <p:nvPr/>
        </p:nvSpPr>
        <p:spPr>
          <a:xfrm>
            <a:off x="689059" y="1267109"/>
            <a:ext cx="9604375" cy="47968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Introduction to database</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Database security</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Methods to secure a database</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Database Access Control</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Database Auditing</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Data Encryption</a:t>
            </a:r>
          </a:p>
          <a:p>
            <a:pPr marL="457200" indent="-457200">
              <a:buFont typeface="Arial" panose="020B0604020202020204" pitchFamily="34" charset="0"/>
              <a:buChar char="•"/>
            </a:pPr>
            <a:r>
              <a:rPr lang="en-US" sz="3600" cap="none" dirty="0">
                <a:latin typeface="+mn-lt"/>
                <a:ea typeface="Calibri" panose="020F0502020204030204" pitchFamily="34" charset="0"/>
                <a:cs typeface="Calibri" panose="020F0502020204030204" pitchFamily="34" charset="0"/>
              </a:rPr>
              <a:t>Backups and Restoration of Data</a:t>
            </a:r>
          </a:p>
          <a:p>
            <a:endParaRPr lang="en-US" dirty="0"/>
          </a:p>
        </p:txBody>
      </p:sp>
    </p:spTree>
    <p:extLst>
      <p:ext uri="{BB962C8B-B14F-4D97-AF65-F5344CB8AC3E}">
        <p14:creationId xmlns:p14="http://schemas.microsoft.com/office/powerpoint/2010/main" val="60283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6909-A537-1C45-00F6-204F1EF7D486}"/>
              </a:ext>
            </a:extLst>
          </p:cNvPr>
          <p:cNvSpPr>
            <a:spLocks noGrp="1"/>
          </p:cNvSpPr>
          <p:nvPr>
            <p:ph type="title"/>
          </p:nvPr>
        </p:nvSpPr>
        <p:spPr>
          <a:xfrm>
            <a:off x="1451578" y="1151029"/>
            <a:ext cx="9603275" cy="1049235"/>
          </a:xfrm>
        </p:spPr>
        <p:txBody>
          <a:bodyPr/>
          <a:lstStyle/>
          <a:p>
            <a:r>
              <a:rPr lang="en-US" dirty="0"/>
              <a:t>Introduction to database</a:t>
            </a:r>
          </a:p>
        </p:txBody>
      </p:sp>
      <p:sp>
        <p:nvSpPr>
          <p:cNvPr id="3" name="Content Placeholder 2">
            <a:extLst>
              <a:ext uri="{FF2B5EF4-FFF2-40B4-BE49-F238E27FC236}">
                <a16:creationId xmlns:a16="http://schemas.microsoft.com/office/drawing/2014/main" id="{42C3A37F-2241-1F59-2F89-74DD1426C119}"/>
              </a:ext>
            </a:extLst>
          </p:cNvPr>
          <p:cNvSpPr>
            <a:spLocks noGrp="1"/>
          </p:cNvSpPr>
          <p:nvPr>
            <p:ph idx="1"/>
          </p:nvPr>
        </p:nvSpPr>
        <p:spPr>
          <a:xfrm>
            <a:off x="1451579" y="2015732"/>
            <a:ext cx="9603275" cy="3874929"/>
          </a:xfrm>
        </p:spPr>
        <p:txBody>
          <a:bodyPr/>
          <a:lstStyle/>
          <a:p>
            <a:pPr marL="0" indent="0">
              <a:buNone/>
            </a:pPr>
            <a:r>
              <a:rPr lang="en-US" b="0" i="0" dirty="0">
                <a:solidFill>
                  <a:srgbClr val="161513"/>
                </a:solidFill>
                <a:effectLst/>
                <a:latin typeface="OracleSansVF"/>
              </a:rPr>
              <a:t>A database is an organized collection of structured information, or data, typically stored electronically in a computer system. </a:t>
            </a:r>
          </a:p>
          <a:p>
            <a:pPr marL="0" indent="0">
              <a:buNone/>
            </a:pPr>
            <a:r>
              <a:rPr lang="en-US" b="0" i="0" dirty="0">
                <a:solidFill>
                  <a:srgbClr val="161513"/>
                </a:solidFill>
                <a:effectLst/>
                <a:latin typeface="OracleSansVF"/>
              </a:rPr>
              <a:t>A database is usually controlled by a </a:t>
            </a:r>
            <a:r>
              <a:rPr lang="en-US" b="0" i="0" u="none" strike="noStrike" dirty="0">
                <a:solidFill>
                  <a:srgbClr val="006B8F"/>
                </a:solidFill>
                <a:effectLst/>
                <a:latin typeface="OracleSansVF"/>
                <a:hlinkClick r:id="rId2"/>
              </a:rPr>
              <a:t>database management system (DBMS)</a:t>
            </a:r>
            <a:r>
              <a:rPr lang="en-US" b="0" i="0" dirty="0">
                <a:solidFill>
                  <a:srgbClr val="161513"/>
                </a:solidFill>
                <a:effectLst/>
                <a:latin typeface="OracleSansVF"/>
              </a:rPr>
              <a:t>. Together, the data and the DBMS, along with the applications that are associated with them, are referred to as a database system, often shortened to just database.</a:t>
            </a:r>
          </a:p>
          <a:p>
            <a:pPr marL="0" indent="0">
              <a:buNone/>
            </a:pPr>
            <a:r>
              <a:rPr lang="en-US" dirty="0">
                <a:solidFill>
                  <a:srgbClr val="161513"/>
                </a:solidFill>
                <a:latin typeface="OracleSansVF"/>
              </a:rPr>
              <a:t>Sample Diagram of database system.</a:t>
            </a:r>
            <a:endParaRPr lang="en-US" b="0" i="0" dirty="0">
              <a:solidFill>
                <a:srgbClr val="161513"/>
              </a:solidFill>
              <a:effectLst/>
              <a:latin typeface="OracleSansVF"/>
            </a:endParaRPr>
          </a:p>
          <a:p>
            <a:pPr marL="0" indent="0">
              <a:buNone/>
            </a:pPr>
            <a:endParaRPr lang="en-US" dirty="0"/>
          </a:p>
        </p:txBody>
      </p:sp>
      <p:pic>
        <p:nvPicPr>
          <p:cNvPr id="5" name="Picture 4">
            <a:extLst>
              <a:ext uri="{FF2B5EF4-FFF2-40B4-BE49-F238E27FC236}">
                <a16:creationId xmlns:a16="http://schemas.microsoft.com/office/drawing/2014/main" id="{0A45EA66-F2A5-78B4-722E-81608A9D1A30}"/>
              </a:ext>
            </a:extLst>
          </p:cNvPr>
          <p:cNvPicPr>
            <a:picLocks noChangeAspect="1"/>
          </p:cNvPicPr>
          <p:nvPr/>
        </p:nvPicPr>
        <p:blipFill>
          <a:blip r:embed="rId3"/>
          <a:stretch>
            <a:fillRect/>
          </a:stretch>
        </p:blipFill>
        <p:spPr>
          <a:xfrm>
            <a:off x="3001244" y="4494998"/>
            <a:ext cx="5728870" cy="2363002"/>
          </a:xfrm>
          <a:prstGeom prst="rect">
            <a:avLst/>
          </a:prstGeom>
        </p:spPr>
      </p:pic>
    </p:spTree>
    <p:extLst>
      <p:ext uri="{BB962C8B-B14F-4D97-AF65-F5344CB8AC3E}">
        <p14:creationId xmlns:p14="http://schemas.microsoft.com/office/powerpoint/2010/main" val="179743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F17E2-963D-31C5-608A-F689E2077563}"/>
              </a:ext>
            </a:extLst>
          </p:cNvPr>
          <p:cNvSpPr>
            <a:spLocks noGrp="1"/>
          </p:cNvSpPr>
          <p:nvPr>
            <p:ph type="title"/>
          </p:nvPr>
        </p:nvSpPr>
        <p:spPr/>
        <p:txBody>
          <a:bodyPr/>
          <a:lstStyle/>
          <a:p>
            <a:r>
              <a:rPr lang="en-US" dirty="0"/>
              <a:t>Some of DBMS tools</a:t>
            </a:r>
            <a:br>
              <a:rPr lang="en-US" dirty="0"/>
            </a:br>
            <a:endParaRPr lang="en-US" dirty="0"/>
          </a:p>
        </p:txBody>
      </p:sp>
      <p:sp>
        <p:nvSpPr>
          <p:cNvPr id="3" name="Content Placeholder 2">
            <a:extLst>
              <a:ext uri="{FF2B5EF4-FFF2-40B4-BE49-F238E27FC236}">
                <a16:creationId xmlns:a16="http://schemas.microsoft.com/office/drawing/2014/main" id="{CEB9B02C-D601-2146-D963-D55E93DB454F}"/>
              </a:ext>
            </a:extLst>
          </p:cNvPr>
          <p:cNvSpPr>
            <a:spLocks noGrp="1"/>
          </p:cNvSpPr>
          <p:nvPr>
            <p:ph idx="1"/>
          </p:nvPr>
        </p:nvSpPr>
        <p:spPr>
          <a:xfrm>
            <a:off x="1451579" y="2015732"/>
            <a:ext cx="9603275" cy="4037749"/>
          </a:xfrm>
        </p:spPr>
        <p:txBody>
          <a:bodyPr/>
          <a:lstStyle/>
          <a:p>
            <a:r>
              <a:rPr lang="en-US" dirty="0"/>
              <a:t>Toad by Quest</a:t>
            </a:r>
          </a:p>
          <a:p>
            <a:r>
              <a:rPr lang="en-US" dirty="0"/>
              <a:t>SQL Developer</a:t>
            </a:r>
          </a:p>
          <a:p>
            <a:r>
              <a:rPr lang="en-US" dirty="0"/>
              <a:t>SQL Navigator</a:t>
            </a:r>
          </a:p>
          <a:p>
            <a:r>
              <a:rPr lang="en-US" dirty="0" err="1"/>
              <a:t>DBVisualizer</a:t>
            </a:r>
            <a:endParaRPr lang="en-US" dirty="0"/>
          </a:p>
          <a:p>
            <a:r>
              <a:rPr lang="en-US" dirty="0" err="1"/>
              <a:t>Solarwinds</a:t>
            </a:r>
            <a:r>
              <a:rPr lang="en-US" dirty="0"/>
              <a:t> Database Performance Analyzer</a:t>
            </a:r>
          </a:p>
        </p:txBody>
      </p:sp>
      <p:pic>
        <p:nvPicPr>
          <p:cNvPr id="5" name="Picture 4">
            <a:extLst>
              <a:ext uri="{FF2B5EF4-FFF2-40B4-BE49-F238E27FC236}">
                <a16:creationId xmlns:a16="http://schemas.microsoft.com/office/drawing/2014/main" id="{10D1C979-BAEA-12AF-AF5E-AC2E8E341C35}"/>
              </a:ext>
            </a:extLst>
          </p:cNvPr>
          <p:cNvPicPr>
            <a:picLocks noChangeAspect="1"/>
          </p:cNvPicPr>
          <p:nvPr/>
        </p:nvPicPr>
        <p:blipFill>
          <a:blip r:embed="rId2"/>
          <a:stretch>
            <a:fillRect/>
          </a:stretch>
        </p:blipFill>
        <p:spPr>
          <a:xfrm>
            <a:off x="1596881" y="4434834"/>
            <a:ext cx="1663786" cy="1530429"/>
          </a:xfrm>
          <a:prstGeom prst="rect">
            <a:avLst/>
          </a:prstGeom>
        </p:spPr>
      </p:pic>
      <p:pic>
        <p:nvPicPr>
          <p:cNvPr id="7" name="Picture 6">
            <a:extLst>
              <a:ext uri="{FF2B5EF4-FFF2-40B4-BE49-F238E27FC236}">
                <a16:creationId xmlns:a16="http://schemas.microsoft.com/office/drawing/2014/main" id="{B81C7CD6-87AA-3CDD-D69C-7BE949EC07EF}"/>
              </a:ext>
            </a:extLst>
          </p:cNvPr>
          <p:cNvPicPr>
            <a:picLocks noChangeAspect="1"/>
          </p:cNvPicPr>
          <p:nvPr/>
        </p:nvPicPr>
        <p:blipFill>
          <a:blip r:embed="rId3"/>
          <a:stretch>
            <a:fillRect/>
          </a:stretch>
        </p:blipFill>
        <p:spPr>
          <a:xfrm>
            <a:off x="3559935" y="4434834"/>
            <a:ext cx="1568531" cy="1547267"/>
          </a:xfrm>
          <a:prstGeom prst="rect">
            <a:avLst/>
          </a:prstGeom>
        </p:spPr>
      </p:pic>
      <p:pic>
        <p:nvPicPr>
          <p:cNvPr id="9" name="Picture 8">
            <a:extLst>
              <a:ext uri="{FF2B5EF4-FFF2-40B4-BE49-F238E27FC236}">
                <a16:creationId xmlns:a16="http://schemas.microsoft.com/office/drawing/2014/main" id="{31768F2C-7135-F3DE-DF64-069267E3F805}"/>
              </a:ext>
            </a:extLst>
          </p:cNvPr>
          <p:cNvPicPr>
            <a:picLocks noChangeAspect="1"/>
          </p:cNvPicPr>
          <p:nvPr/>
        </p:nvPicPr>
        <p:blipFill>
          <a:blip r:embed="rId4"/>
          <a:stretch>
            <a:fillRect/>
          </a:stretch>
        </p:blipFill>
        <p:spPr>
          <a:xfrm>
            <a:off x="5427734" y="4434834"/>
            <a:ext cx="1263715" cy="1547267"/>
          </a:xfrm>
          <a:prstGeom prst="rect">
            <a:avLst/>
          </a:prstGeom>
        </p:spPr>
      </p:pic>
      <p:pic>
        <p:nvPicPr>
          <p:cNvPr id="11" name="Picture 10">
            <a:extLst>
              <a:ext uri="{FF2B5EF4-FFF2-40B4-BE49-F238E27FC236}">
                <a16:creationId xmlns:a16="http://schemas.microsoft.com/office/drawing/2014/main" id="{50495315-A534-4BF7-D7F4-BD7E0A69A1C6}"/>
              </a:ext>
            </a:extLst>
          </p:cNvPr>
          <p:cNvPicPr>
            <a:picLocks noChangeAspect="1"/>
          </p:cNvPicPr>
          <p:nvPr/>
        </p:nvPicPr>
        <p:blipFill>
          <a:blip r:embed="rId5"/>
          <a:stretch>
            <a:fillRect/>
          </a:stretch>
        </p:blipFill>
        <p:spPr>
          <a:xfrm>
            <a:off x="6990717" y="4434834"/>
            <a:ext cx="1816193" cy="1547267"/>
          </a:xfrm>
          <a:prstGeom prst="rect">
            <a:avLst/>
          </a:prstGeom>
        </p:spPr>
      </p:pic>
      <p:pic>
        <p:nvPicPr>
          <p:cNvPr id="13" name="Picture 12">
            <a:extLst>
              <a:ext uri="{FF2B5EF4-FFF2-40B4-BE49-F238E27FC236}">
                <a16:creationId xmlns:a16="http://schemas.microsoft.com/office/drawing/2014/main" id="{5E1D4298-B3FA-AC1C-EA64-9C2E034DB75E}"/>
              </a:ext>
            </a:extLst>
          </p:cNvPr>
          <p:cNvPicPr>
            <a:picLocks noChangeAspect="1"/>
          </p:cNvPicPr>
          <p:nvPr/>
        </p:nvPicPr>
        <p:blipFill>
          <a:blip r:embed="rId6"/>
          <a:stretch>
            <a:fillRect/>
          </a:stretch>
        </p:blipFill>
        <p:spPr>
          <a:xfrm>
            <a:off x="9232808" y="4434834"/>
            <a:ext cx="2254366" cy="1530429"/>
          </a:xfrm>
          <a:prstGeom prst="rect">
            <a:avLst/>
          </a:prstGeom>
        </p:spPr>
      </p:pic>
    </p:spTree>
    <p:extLst>
      <p:ext uri="{BB962C8B-B14F-4D97-AF65-F5344CB8AC3E}">
        <p14:creationId xmlns:p14="http://schemas.microsoft.com/office/powerpoint/2010/main" val="80947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2DC2B-31B5-A9C0-2E95-B8E878D0159A}"/>
              </a:ext>
            </a:extLst>
          </p:cNvPr>
          <p:cNvSpPr>
            <a:spLocks noGrp="1"/>
          </p:cNvSpPr>
          <p:nvPr>
            <p:ph type="title"/>
          </p:nvPr>
        </p:nvSpPr>
        <p:spPr>
          <a:xfrm>
            <a:off x="1451578" y="966497"/>
            <a:ext cx="9603275" cy="1049235"/>
          </a:xfrm>
        </p:spPr>
        <p:txBody>
          <a:bodyPr/>
          <a:lstStyle/>
          <a:p>
            <a:r>
              <a:rPr lang="en-US" dirty="0"/>
              <a:t>Introduction to database </a:t>
            </a:r>
            <a:r>
              <a:rPr lang="en-US" cap="none" dirty="0"/>
              <a:t>Cont..</a:t>
            </a:r>
            <a:endParaRPr lang="en-US" dirty="0"/>
          </a:p>
        </p:txBody>
      </p:sp>
      <p:sp>
        <p:nvSpPr>
          <p:cNvPr id="3" name="Content Placeholder 2">
            <a:extLst>
              <a:ext uri="{FF2B5EF4-FFF2-40B4-BE49-F238E27FC236}">
                <a16:creationId xmlns:a16="http://schemas.microsoft.com/office/drawing/2014/main" id="{DC644379-9938-C9A5-EC13-7330FB148A81}"/>
              </a:ext>
            </a:extLst>
          </p:cNvPr>
          <p:cNvSpPr>
            <a:spLocks noGrp="1"/>
          </p:cNvSpPr>
          <p:nvPr>
            <p:ph idx="1"/>
          </p:nvPr>
        </p:nvSpPr>
        <p:spPr>
          <a:xfrm>
            <a:off x="1451578" y="2015732"/>
            <a:ext cx="9603275" cy="4000057"/>
          </a:xfrm>
        </p:spPr>
        <p:txBody>
          <a:bodyPr>
            <a:normAutofit lnSpcReduction="10000"/>
          </a:bodyPr>
          <a:lstStyle/>
          <a:p>
            <a:pPr marL="0" indent="0">
              <a:buNone/>
            </a:pPr>
            <a:r>
              <a:rPr lang="en-US" dirty="0">
                <a:cs typeface="Arial" panose="020B0604020202020204" pitchFamily="34" charset="0"/>
              </a:rPr>
              <a:t>We have two main types of databases, which are Relational database(SQL) and Non Relational database (NoSQL).</a:t>
            </a:r>
          </a:p>
          <a:p>
            <a:pPr marL="0" indent="0">
              <a:buNone/>
            </a:pPr>
            <a:r>
              <a:rPr lang="en-US" sz="1700" b="1" dirty="0">
                <a:cs typeface="Arial" panose="020B0604020202020204" pitchFamily="34" charset="0"/>
              </a:rPr>
              <a:t>Relational Database(SQL)</a:t>
            </a:r>
          </a:p>
          <a:p>
            <a:r>
              <a:rPr lang="en-US" sz="1700" b="0" i="0" dirty="0">
                <a:solidFill>
                  <a:srgbClr val="212121"/>
                </a:solidFill>
                <a:effectLst/>
                <a:ea typeface="Calibri" panose="020F0502020204030204" pitchFamily="34" charset="0"/>
                <a:cs typeface="Arial" panose="020B0604020202020204" pitchFamily="34" charset="0"/>
              </a:rPr>
              <a:t>In a relational database management system (RDBMS), the relationship between data is relational and data is stored in tabular form of columns and rows. Each column of a table represents an attribute and each row in a table represents a record. Each field in a table represents a data value.</a:t>
            </a:r>
          </a:p>
          <a:p>
            <a:r>
              <a:rPr lang="en-US" sz="1700" b="0" i="0" dirty="0">
                <a:solidFill>
                  <a:srgbClr val="212121"/>
                </a:solidFill>
                <a:effectLst/>
                <a:ea typeface="Calibri" panose="020F0502020204030204" pitchFamily="34" charset="0"/>
                <a:cs typeface="Arial" panose="020B0604020202020204" pitchFamily="34" charset="0"/>
              </a:rPr>
              <a:t>Structured Query Language (SQL) is the language used to query RDBMS, including inserting, updating, deleting, and searching records. Relational databases work on each table that has a key field that uniquely indicates each row. </a:t>
            </a:r>
            <a:endParaRPr lang="en-US" sz="1700" dirty="0">
              <a:solidFill>
                <a:srgbClr val="212121"/>
              </a:solidFill>
              <a:ea typeface="Calibri" panose="020F0502020204030204" pitchFamily="34" charset="0"/>
              <a:cs typeface="Arial" panose="020B0604020202020204" pitchFamily="34" charset="0"/>
            </a:endParaRPr>
          </a:p>
          <a:p>
            <a:pPr marL="0" indent="0" algn="l">
              <a:buNone/>
            </a:pPr>
            <a:r>
              <a:rPr lang="en-US" sz="1700" b="0" i="0" dirty="0">
                <a:solidFill>
                  <a:srgbClr val="212121"/>
                </a:solidFill>
                <a:effectLst/>
                <a:ea typeface="Calibri" panose="020F0502020204030204" pitchFamily="34" charset="0"/>
                <a:cs typeface="Arial" panose="020B0604020202020204" pitchFamily="34" charset="0"/>
              </a:rPr>
              <a:t>Relational databases are the most popular and widely used databases. Some of the popular RDBMS are </a:t>
            </a:r>
            <a:r>
              <a:rPr lang="en-US" sz="1700" b="1" i="0" dirty="0">
                <a:solidFill>
                  <a:srgbClr val="212121"/>
                </a:solidFill>
                <a:effectLst/>
                <a:ea typeface="Calibri" panose="020F0502020204030204" pitchFamily="34" charset="0"/>
                <a:cs typeface="Arial" panose="020B0604020202020204" pitchFamily="34" charset="0"/>
              </a:rPr>
              <a:t>Oracle, SQL Server, MySQL, SQLite, and IBM DB2</a:t>
            </a:r>
            <a:r>
              <a:rPr lang="en-US" sz="1700" b="0" i="0" dirty="0">
                <a:solidFill>
                  <a:srgbClr val="212121"/>
                </a:solidFill>
                <a:effectLst/>
                <a:ea typeface="Calibri" panose="020F0502020204030204" pitchFamily="34" charset="0"/>
                <a:cs typeface="Arial" panose="020B0604020202020204" pitchFamily="34" charset="0"/>
              </a:rPr>
              <a:t>.</a:t>
            </a:r>
          </a:p>
          <a:p>
            <a:endParaRPr lang="en-US" dirty="0"/>
          </a:p>
        </p:txBody>
      </p:sp>
    </p:spTree>
    <p:extLst>
      <p:ext uri="{BB962C8B-B14F-4D97-AF65-F5344CB8AC3E}">
        <p14:creationId xmlns:p14="http://schemas.microsoft.com/office/powerpoint/2010/main" val="4229299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5092-EE7D-7B66-4A55-EA324F05E302}"/>
              </a:ext>
            </a:extLst>
          </p:cNvPr>
          <p:cNvSpPr>
            <a:spLocks noGrp="1"/>
          </p:cNvSpPr>
          <p:nvPr>
            <p:ph type="title"/>
          </p:nvPr>
        </p:nvSpPr>
        <p:spPr>
          <a:xfrm>
            <a:off x="1451579" y="1010653"/>
            <a:ext cx="9603275" cy="843101"/>
          </a:xfrm>
        </p:spPr>
        <p:txBody>
          <a:bodyPr/>
          <a:lstStyle/>
          <a:p>
            <a:r>
              <a:rPr lang="en-US" dirty="0"/>
              <a:t>Introduction to database </a:t>
            </a:r>
            <a:r>
              <a:rPr lang="en-US" cap="none" dirty="0"/>
              <a:t>Cont..</a:t>
            </a:r>
            <a:endParaRPr lang="en-US" dirty="0"/>
          </a:p>
        </p:txBody>
      </p:sp>
      <p:sp>
        <p:nvSpPr>
          <p:cNvPr id="3" name="Content Placeholder 2">
            <a:extLst>
              <a:ext uri="{FF2B5EF4-FFF2-40B4-BE49-F238E27FC236}">
                <a16:creationId xmlns:a16="http://schemas.microsoft.com/office/drawing/2014/main" id="{23757501-9ACD-E374-783A-4A7B2285FF07}"/>
              </a:ext>
            </a:extLst>
          </p:cNvPr>
          <p:cNvSpPr>
            <a:spLocks noGrp="1"/>
          </p:cNvSpPr>
          <p:nvPr>
            <p:ph idx="1"/>
          </p:nvPr>
        </p:nvSpPr>
        <p:spPr>
          <a:xfrm>
            <a:off x="1451579" y="2015732"/>
            <a:ext cx="9603275" cy="4037749"/>
          </a:xfrm>
        </p:spPr>
        <p:txBody>
          <a:bodyPr>
            <a:normAutofit fontScale="92500"/>
          </a:bodyPr>
          <a:lstStyle/>
          <a:p>
            <a:pPr marL="0" indent="0" algn="l">
              <a:buNone/>
            </a:pPr>
            <a:r>
              <a:rPr lang="en-US" b="1" i="0" dirty="0">
                <a:solidFill>
                  <a:srgbClr val="212121"/>
                </a:solidFill>
                <a:effectLst/>
              </a:rPr>
              <a:t>NoSQL Databases</a:t>
            </a:r>
          </a:p>
          <a:p>
            <a:pPr algn="l"/>
            <a:r>
              <a:rPr lang="en-US" b="0" i="0" dirty="0">
                <a:solidFill>
                  <a:srgbClr val="212121"/>
                </a:solidFill>
                <a:effectLst/>
              </a:rPr>
              <a:t>NoSQL databases are databases that do not use SQL as their primary data access language. Graph database, network database, object database, and document databases are common NoSQL databases. </a:t>
            </a:r>
          </a:p>
          <a:p>
            <a:pPr algn="l"/>
            <a:r>
              <a:rPr lang="en-US" b="0" i="0" dirty="0">
                <a:solidFill>
                  <a:srgbClr val="212121"/>
                </a:solidFill>
                <a:effectLst/>
              </a:rPr>
              <a:t>NoSQL database does not have predefined schemas, which makes NoSQL databases a perfect candidate for rapidly changing development environments. It also allows developers to make changes without affecting applications. </a:t>
            </a:r>
            <a:r>
              <a:rPr lang="en-US" dirty="0">
                <a:solidFill>
                  <a:srgbClr val="212121"/>
                </a:solidFill>
              </a:rPr>
              <a:t>C</a:t>
            </a:r>
            <a:r>
              <a:rPr lang="en-US" b="0" i="0" dirty="0">
                <a:solidFill>
                  <a:srgbClr val="212121"/>
                </a:solidFill>
                <a:effectLst/>
              </a:rPr>
              <a:t>an be categorized into Column, Document, Graph, Key-value, and Object databases.</a:t>
            </a:r>
          </a:p>
          <a:p>
            <a:pPr marL="0" indent="0" algn="l">
              <a:buNone/>
            </a:pPr>
            <a:r>
              <a:rPr lang="en-US" b="0" i="0" dirty="0">
                <a:solidFill>
                  <a:srgbClr val="212121"/>
                </a:solidFill>
                <a:effectLst/>
              </a:rPr>
              <a:t>Popular NoSQL database are </a:t>
            </a:r>
            <a:r>
              <a:rPr lang="en-US" b="1" i="0" dirty="0">
                <a:solidFill>
                  <a:srgbClr val="212121"/>
                </a:solidFill>
                <a:effectLst/>
              </a:rPr>
              <a:t>Cosmos DB</a:t>
            </a:r>
            <a:r>
              <a:rPr lang="en-US" b="0" i="0" dirty="0">
                <a:solidFill>
                  <a:srgbClr val="212121"/>
                </a:solidFill>
                <a:effectLst/>
              </a:rPr>
              <a:t>,</a:t>
            </a:r>
            <a:r>
              <a:rPr lang="en-US" dirty="0">
                <a:solidFill>
                  <a:srgbClr val="212121"/>
                </a:solidFill>
              </a:rPr>
              <a:t> </a:t>
            </a:r>
            <a:r>
              <a:rPr lang="en-US" b="1" i="0" dirty="0" err="1">
                <a:solidFill>
                  <a:srgbClr val="212121"/>
                </a:solidFill>
                <a:effectLst/>
              </a:rPr>
              <a:t>ArangoDB</a:t>
            </a:r>
            <a:r>
              <a:rPr lang="en-US" b="1" i="0" dirty="0">
                <a:solidFill>
                  <a:srgbClr val="212121"/>
                </a:solidFill>
                <a:effectLst/>
              </a:rPr>
              <a:t>, Couchbase Server, CouchDB, Amazon </a:t>
            </a:r>
            <a:r>
              <a:rPr lang="en-US" b="1" i="0" dirty="0" err="1">
                <a:solidFill>
                  <a:srgbClr val="212121"/>
                </a:solidFill>
                <a:effectLst/>
              </a:rPr>
              <a:t>DocumentDB</a:t>
            </a:r>
            <a:r>
              <a:rPr lang="en-US" b="1" i="0" dirty="0">
                <a:solidFill>
                  <a:srgbClr val="212121"/>
                </a:solidFill>
                <a:effectLst/>
              </a:rPr>
              <a:t>, MongoDB, </a:t>
            </a:r>
            <a:r>
              <a:rPr lang="en-US" b="1" i="0" dirty="0" err="1">
                <a:solidFill>
                  <a:srgbClr val="212121"/>
                </a:solidFill>
                <a:effectLst/>
              </a:rPr>
              <a:t>CouchBase</a:t>
            </a:r>
            <a:r>
              <a:rPr lang="en-US" b="1" i="0" dirty="0">
                <a:solidFill>
                  <a:srgbClr val="212121"/>
                </a:solidFill>
                <a:effectLst/>
              </a:rPr>
              <a:t>, Elasticsearch, Informix, SAP HANA.</a:t>
            </a:r>
          </a:p>
          <a:p>
            <a:pPr algn="l"/>
            <a:endParaRPr lang="en-US" b="0" i="0" dirty="0">
              <a:solidFill>
                <a:srgbClr val="212121"/>
              </a:solidFill>
              <a:effectLst/>
              <a:latin typeface="open sans" panose="020B0606030504020204" pitchFamily="34" charset="0"/>
            </a:endParaRPr>
          </a:p>
          <a:p>
            <a:endParaRPr lang="en-US" dirty="0"/>
          </a:p>
        </p:txBody>
      </p:sp>
    </p:spTree>
    <p:extLst>
      <p:ext uri="{BB962C8B-B14F-4D97-AF65-F5344CB8AC3E}">
        <p14:creationId xmlns:p14="http://schemas.microsoft.com/office/powerpoint/2010/main" val="342619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9C8A14-D543-4203-A971-FFCC60DF2ED3}"/>
              </a:ext>
            </a:extLst>
          </p:cNvPr>
          <p:cNvSpPr>
            <a:spLocks noGrp="1"/>
          </p:cNvSpPr>
          <p:nvPr>
            <p:ph type="title"/>
          </p:nvPr>
        </p:nvSpPr>
        <p:spPr/>
        <p:txBody>
          <a:bodyPr/>
          <a:lstStyle/>
          <a:p>
            <a:r>
              <a:rPr lang="en-US" dirty="0"/>
              <a:t>Can you list 3 database vendors worldwide??</a:t>
            </a:r>
          </a:p>
        </p:txBody>
      </p:sp>
    </p:spTree>
    <p:extLst>
      <p:ext uri="{BB962C8B-B14F-4D97-AF65-F5344CB8AC3E}">
        <p14:creationId xmlns:p14="http://schemas.microsoft.com/office/powerpoint/2010/main" val="720274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2860-8359-DA7F-074A-6BA8215F293A}"/>
              </a:ext>
            </a:extLst>
          </p:cNvPr>
          <p:cNvSpPr>
            <a:spLocks noGrp="1"/>
          </p:cNvSpPr>
          <p:nvPr>
            <p:ph type="title"/>
          </p:nvPr>
        </p:nvSpPr>
        <p:spPr>
          <a:xfrm>
            <a:off x="1451580" y="856648"/>
            <a:ext cx="9603275" cy="679472"/>
          </a:xfrm>
        </p:spPr>
        <p:txBody>
          <a:bodyPr>
            <a:normAutofit/>
          </a:bodyPr>
          <a:lstStyle/>
          <a:p>
            <a:r>
              <a:rPr lang="en-US" sz="4000" dirty="0">
                <a:latin typeface="Calibri" panose="020F0502020204030204" pitchFamily="34" charset="0"/>
                <a:ea typeface="Calibri" panose="020F0502020204030204" pitchFamily="34" charset="0"/>
                <a:cs typeface="Calibri" panose="020F0502020204030204" pitchFamily="34" charset="0"/>
              </a:rPr>
              <a:t>Different database VENDORS</a:t>
            </a:r>
          </a:p>
        </p:txBody>
      </p:sp>
      <p:pic>
        <p:nvPicPr>
          <p:cNvPr id="5" name="Content Placeholder 4">
            <a:extLst>
              <a:ext uri="{FF2B5EF4-FFF2-40B4-BE49-F238E27FC236}">
                <a16:creationId xmlns:a16="http://schemas.microsoft.com/office/drawing/2014/main" id="{8125A14C-CFBA-4D1F-5B24-F4D48FFACF9F}"/>
              </a:ext>
            </a:extLst>
          </p:cNvPr>
          <p:cNvPicPr>
            <a:picLocks noGrp="1" noChangeAspect="1"/>
          </p:cNvPicPr>
          <p:nvPr>
            <p:ph idx="1"/>
          </p:nvPr>
        </p:nvPicPr>
        <p:blipFill>
          <a:blip r:embed="rId2"/>
          <a:stretch>
            <a:fillRect/>
          </a:stretch>
        </p:blipFill>
        <p:spPr>
          <a:xfrm>
            <a:off x="1580834" y="2021305"/>
            <a:ext cx="9030332" cy="3888606"/>
          </a:xfrm>
        </p:spPr>
      </p:pic>
    </p:spTree>
    <p:extLst>
      <p:ext uri="{BB962C8B-B14F-4D97-AF65-F5344CB8AC3E}">
        <p14:creationId xmlns:p14="http://schemas.microsoft.com/office/powerpoint/2010/main" val="353451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F18A-F17C-C211-DD84-2373B7709769}"/>
              </a:ext>
            </a:extLst>
          </p:cNvPr>
          <p:cNvSpPr>
            <a:spLocks noGrp="1"/>
          </p:cNvSpPr>
          <p:nvPr>
            <p:ph type="title"/>
          </p:nvPr>
        </p:nvSpPr>
        <p:spPr/>
        <p:txBody>
          <a:bodyPr/>
          <a:lstStyle/>
          <a:p>
            <a:r>
              <a:rPr lang="en-US" dirty="0"/>
              <a:t>INSTALLATION OF DATABASE</a:t>
            </a:r>
          </a:p>
        </p:txBody>
      </p:sp>
      <p:sp>
        <p:nvSpPr>
          <p:cNvPr id="3" name="Content Placeholder 2">
            <a:extLst>
              <a:ext uri="{FF2B5EF4-FFF2-40B4-BE49-F238E27FC236}">
                <a16:creationId xmlns:a16="http://schemas.microsoft.com/office/drawing/2014/main" id="{56799A0A-1761-8095-6B8E-5D26270004AB}"/>
              </a:ext>
            </a:extLst>
          </p:cNvPr>
          <p:cNvSpPr>
            <a:spLocks noGrp="1"/>
          </p:cNvSpPr>
          <p:nvPr>
            <p:ph idx="1"/>
          </p:nvPr>
        </p:nvSpPr>
        <p:spPr>
          <a:xfrm>
            <a:off x="1451579" y="2015732"/>
            <a:ext cx="9603275" cy="4037749"/>
          </a:xfrm>
        </p:spPr>
        <p:txBody>
          <a:bodyPr/>
          <a:lstStyle/>
          <a:p>
            <a:pPr marL="0" indent="0">
              <a:buNone/>
            </a:pPr>
            <a:r>
              <a:rPr lang="en-US" dirty="0"/>
              <a:t>In order to install database, you have to install the OS for your database. You can install database on Linux servers, or windows servers.</a:t>
            </a:r>
          </a:p>
          <a:p>
            <a:pPr marL="0" indent="0">
              <a:buNone/>
            </a:pPr>
            <a:r>
              <a:rPr lang="en-US" dirty="0"/>
              <a:t>After installing OS of your choice successful, you can download the database software from the official websites such as oracle website for oracle database, Microsoft for MS SQL database, MySQL for MySQL database, PostgreSQL and others. </a:t>
            </a:r>
          </a:p>
          <a:p>
            <a:pPr marL="0" indent="0">
              <a:buNone/>
            </a:pPr>
            <a:r>
              <a:rPr lang="en-US" dirty="0"/>
              <a:t>Note: The database software will be downloaded as per OS of your choice. </a:t>
            </a:r>
            <a:r>
              <a:rPr lang="en-US" dirty="0" err="1"/>
              <a:t>Ie</a:t>
            </a:r>
            <a:r>
              <a:rPr lang="en-US" dirty="0"/>
              <a:t> oracle database software for Linux.</a:t>
            </a:r>
          </a:p>
          <a:p>
            <a:pPr marL="0" indent="0">
              <a:buNone/>
            </a:pPr>
            <a:r>
              <a:rPr lang="en-US" dirty="0">
                <a:hlinkClick r:id="rId2"/>
              </a:rPr>
              <a:t>Oracle Database 19c Download for Linux x86-64</a:t>
            </a:r>
            <a:r>
              <a:rPr lang="en-US" dirty="0"/>
              <a:t> link for oracle database software</a:t>
            </a:r>
          </a:p>
        </p:txBody>
      </p:sp>
    </p:spTree>
    <p:extLst>
      <p:ext uri="{BB962C8B-B14F-4D97-AF65-F5344CB8AC3E}">
        <p14:creationId xmlns:p14="http://schemas.microsoft.com/office/powerpoint/2010/main" val="2738972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77F2B5-4392-2049-C0F5-6A1FE087489D}"/>
              </a:ext>
            </a:extLst>
          </p:cNvPr>
          <p:cNvPicPr>
            <a:picLocks noChangeAspect="1"/>
          </p:cNvPicPr>
          <p:nvPr/>
        </p:nvPicPr>
        <p:blipFill>
          <a:blip r:embed="rId2"/>
          <a:stretch>
            <a:fillRect/>
          </a:stretch>
        </p:blipFill>
        <p:spPr>
          <a:xfrm>
            <a:off x="405210" y="336885"/>
            <a:ext cx="11208326" cy="5428648"/>
          </a:xfrm>
          <a:prstGeom prst="rect">
            <a:avLst/>
          </a:prstGeom>
        </p:spPr>
      </p:pic>
    </p:spTree>
    <p:extLst>
      <p:ext uri="{BB962C8B-B14F-4D97-AF65-F5344CB8AC3E}">
        <p14:creationId xmlns:p14="http://schemas.microsoft.com/office/powerpoint/2010/main" val="116969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2531-01E2-7867-308F-D06FC9B25CEF}"/>
              </a:ext>
            </a:extLst>
          </p:cNvPr>
          <p:cNvSpPr>
            <a:spLocks noGrp="1"/>
          </p:cNvSpPr>
          <p:nvPr>
            <p:ph type="title"/>
          </p:nvPr>
        </p:nvSpPr>
        <p:spPr/>
        <p:txBody>
          <a:bodyPr>
            <a:normAutofit fontScale="90000"/>
          </a:bodyPr>
          <a:lstStyle/>
          <a:p>
            <a:r>
              <a:rPr lang="en-US" dirty="0"/>
              <a:t>USEFUL Links for STEP BY STEP INSTALLATION OF ORACLE DATABASE ON LINUX AND WINDOWS SERVER</a:t>
            </a:r>
          </a:p>
        </p:txBody>
      </p:sp>
      <p:sp>
        <p:nvSpPr>
          <p:cNvPr id="3" name="Content Placeholder 2">
            <a:extLst>
              <a:ext uri="{FF2B5EF4-FFF2-40B4-BE49-F238E27FC236}">
                <a16:creationId xmlns:a16="http://schemas.microsoft.com/office/drawing/2014/main" id="{D9E426EE-C8C2-5871-6EE3-60E56346EDFD}"/>
              </a:ext>
            </a:extLst>
          </p:cNvPr>
          <p:cNvSpPr>
            <a:spLocks noGrp="1"/>
          </p:cNvSpPr>
          <p:nvPr>
            <p:ph idx="1"/>
          </p:nvPr>
        </p:nvSpPr>
        <p:spPr>
          <a:xfrm>
            <a:off x="1451579" y="2015732"/>
            <a:ext cx="9603275" cy="3778676"/>
          </a:xfrm>
        </p:spPr>
        <p:txBody>
          <a:bodyPr/>
          <a:lstStyle/>
          <a:p>
            <a:r>
              <a:rPr lang="fr-FR" dirty="0">
                <a:hlinkClick r:id="rId2"/>
              </a:rPr>
              <a:t>ORACLE-BASE - Oracle </a:t>
            </a:r>
            <a:r>
              <a:rPr lang="fr-FR" dirty="0" err="1">
                <a:hlinkClick r:id="rId2"/>
              </a:rPr>
              <a:t>Database</a:t>
            </a:r>
            <a:r>
              <a:rPr lang="fr-FR" dirty="0">
                <a:hlinkClick r:id="rId2"/>
              </a:rPr>
              <a:t> 19c Installation On Oracle Linux 7 (OL7)</a:t>
            </a:r>
            <a:endParaRPr lang="fr-FR" dirty="0"/>
          </a:p>
          <a:p>
            <a:r>
              <a:rPr lang="en-US" dirty="0">
                <a:hlinkClick r:id="rId3"/>
              </a:rPr>
              <a:t>Installation of Oracle Database 19c On Windows – KTEXPERTS</a:t>
            </a:r>
            <a:endParaRPr lang="en-US" dirty="0"/>
          </a:p>
          <a:p>
            <a:endParaRPr lang="en-US" dirty="0"/>
          </a:p>
          <a:p>
            <a:r>
              <a:rPr lang="en-US" dirty="0"/>
              <a:t>By following this two link you will be able to install oracle 19c successful on Linux machine and Windows Server Machine.</a:t>
            </a:r>
          </a:p>
          <a:p>
            <a:pPr marL="0" indent="0">
              <a:buNone/>
            </a:pPr>
            <a:r>
              <a:rPr lang="en-US" dirty="0"/>
              <a:t>For student, I encourage you to install virtual Machines such as OVM or VMware as your own lab and practice this!!!</a:t>
            </a:r>
          </a:p>
        </p:txBody>
      </p:sp>
    </p:spTree>
    <p:extLst>
      <p:ext uri="{BB962C8B-B14F-4D97-AF65-F5344CB8AC3E}">
        <p14:creationId xmlns:p14="http://schemas.microsoft.com/office/powerpoint/2010/main" val="3875108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F076F2-3678-FEBC-DC03-47B1E50BA2E4}"/>
              </a:ext>
            </a:extLst>
          </p:cNvPr>
          <p:cNvSpPr>
            <a:spLocks noGrp="1"/>
          </p:cNvSpPr>
          <p:nvPr>
            <p:ph type="title"/>
          </p:nvPr>
        </p:nvSpPr>
        <p:spPr>
          <a:xfrm>
            <a:off x="3148285" y="1833132"/>
            <a:ext cx="8643154" cy="1887950"/>
          </a:xfrm>
        </p:spPr>
        <p:txBody>
          <a:bodyPr/>
          <a:lstStyle/>
          <a:p>
            <a:r>
              <a:rPr lang="en-US" dirty="0"/>
              <a:t>DATABASE SECURITY</a:t>
            </a:r>
          </a:p>
        </p:txBody>
      </p:sp>
    </p:spTree>
    <p:extLst>
      <p:ext uri="{BB962C8B-B14F-4D97-AF65-F5344CB8AC3E}">
        <p14:creationId xmlns:p14="http://schemas.microsoft.com/office/powerpoint/2010/main" val="3967665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722A0D-4B7D-9530-9AA9-A1E0AAF1B9BC}"/>
              </a:ext>
            </a:extLst>
          </p:cNvPr>
          <p:cNvSpPr>
            <a:spLocks noGrp="1"/>
          </p:cNvSpPr>
          <p:nvPr>
            <p:ph type="title"/>
          </p:nvPr>
        </p:nvSpPr>
        <p:spPr/>
        <p:txBody>
          <a:bodyPr/>
          <a:lstStyle/>
          <a:p>
            <a:r>
              <a:rPr lang="en-US" dirty="0"/>
              <a:t>WHAT IS DATABASE SECURITY</a:t>
            </a:r>
          </a:p>
        </p:txBody>
      </p:sp>
      <p:sp>
        <p:nvSpPr>
          <p:cNvPr id="5" name="Content Placeholder 4">
            <a:extLst>
              <a:ext uri="{FF2B5EF4-FFF2-40B4-BE49-F238E27FC236}">
                <a16:creationId xmlns:a16="http://schemas.microsoft.com/office/drawing/2014/main" id="{21824720-4948-D3F4-B8C2-F0E5C1AEC617}"/>
              </a:ext>
            </a:extLst>
          </p:cNvPr>
          <p:cNvSpPr>
            <a:spLocks noGrp="1"/>
          </p:cNvSpPr>
          <p:nvPr>
            <p:ph idx="1"/>
          </p:nvPr>
        </p:nvSpPr>
        <p:spPr>
          <a:xfrm>
            <a:off x="1451579" y="2015732"/>
            <a:ext cx="9603275" cy="3874929"/>
          </a:xfrm>
        </p:spPr>
        <p:txBody>
          <a:bodyPr>
            <a:normAutofit fontScale="92500" lnSpcReduction="10000"/>
          </a:bodyPr>
          <a:lstStyle/>
          <a:p>
            <a:pPr marL="0" indent="0">
              <a:buNone/>
            </a:pPr>
            <a:r>
              <a:rPr lang="en-US" dirty="0"/>
              <a:t>Database Security refers to the collective measures used to protect and secure a database or database management software from illegitimate use and malicious threats and attacks.</a:t>
            </a:r>
          </a:p>
          <a:p>
            <a:pPr marL="0" indent="0">
              <a:buNone/>
            </a:pPr>
            <a:r>
              <a:rPr lang="en-US" dirty="0"/>
              <a:t>Database security, protects the confidentiality, integrity and availability (CIA) of an organization databases.</a:t>
            </a:r>
          </a:p>
          <a:p>
            <a:pPr marL="0" indent="0">
              <a:buNone/>
            </a:pPr>
            <a:r>
              <a:rPr lang="en-US" dirty="0"/>
              <a:t>The security Information typically follows the CIA model. </a:t>
            </a:r>
            <a:r>
              <a:rPr lang="en-US" b="1" dirty="0"/>
              <a:t>Confidentiality</a:t>
            </a:r>
            <a:r>
              <a:rPr lang="en-US" dirty="0"/>
              <a:t> requires that only authorized users have access to information in order to preserve the privacy of individuals, business intellectual property, and national security efforts. </a:t>
            </a:r>
          </a:p>
          <a:p>
            <a:pPr marL="0" indent="0">
              <a:buNone/>
            </a:pPr>
            <a:r>
              <a:rPr lang="en-US" dirty="0"/>
              <a:t>With the growth of social media and online business due to the Internet, maintaining confidentiality involves using appropriate encryption techniques as well as user authorization, identification, and authentication procedures.</a:t>
            </a:r>
          </a:p>
          <a:p>
            <a:pPr marL="0" indent="0">
              <a:buNone/>
            </a:pPr>
            <a:endParaRPr lang="en-US" dirty="0"/>
          </a:p>
        </p:txBody>
      </p:sp>
    </p:spTree>
    <p:extLst>
      <p:ext uri="{BB962C8B-B14F-4D97-AF65-F5344CB8AC3E}">
        <p14:creationId xmlns:p14="http://schemas.microsoft.com/office/powerpoint/2010/main" val="1444344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19CAE0-5FF8-049E-79C2-61C6A377FDF5}"/>
              </a:ext>
            </a:extLst>
          </p:cNvPr>
          <p:cNvSpPr>
            <a:spLocks noGrp="1"/>
          </p:cNvSpPr>
          <p:nvPr>
            <p:ph type="title"/>
          </p:nvPr>
        </p:nvSpPr>
        <p:spPr/>
        <p:txBody>
          <a:bodyPr/>
          <a:lstStyle/>
          <a:p>
            <a:r>
              <a:rPr lang="en-US" dirty="0"/>
              <a:t>Database Security Cont..</a:t>
            </a:r>
          </a:p>
        </p:txBody>
      </p:sp>
      <p:sp>
        <p:nvSpPr>
          <p:cNvPr id="9" name="Content Placeholder 8">
            <a:extLst>
              <a:ext uri="{FF2B5EF4-FFF2-40B4-BE49-F238E27FC236}">
                <a16:creationId xmlns:a16="http://schemas.microsoft.com/office/drawing/2014/main" id="{E7A9A87B-CA45-F392-26CE-92ED5A07999B}"/>
              </a:ext>
            </a:extLst>
          </p:cNvPr>
          <p:cNvSpPr>
            <a:spLocks noGrp="1"/>
          </p:cNvSpPr>
          <p:nvPr>
            <p:ph idx="1"/>
          </p:nvPr>
        </p:nvSpPr>
        <p:spPr/>
        <p:txBody>
          <a:bodyPr>
            <a:normAutofit fontScale="85000" lnSpcReduction="20000"/>
          </a:bodyPr>
          <a:lstStyle/>
          <a:p>
            <a:pPr marL="0" indent="0">
              <a:buNone/>
            </a:pPr>
            <a:r>
              <a:rPr lang="en-US" sz="2100" b="1" dirty="0"/>
              <a:t>Integrity</a:t>
            </a:r>
            <a:r>
              <a:rPr lang="en-US" sz="2100" dirty="0"/>
              <a:t> </a:t>
            </a:r>
          </a:p>
          <a:p>
            <a:pPr marL="0" indent="0">
              <a:buNone/>
            </a:pPr>
            <a:r>
              <a:rPr lang="en-US" sz="2100" dirty="0"/>
              <a:t> its requires that only authorized users be allowed to modify data, thus maintaining data </a:t>
            </a:r>
            <a:r>
              <a:rPr lang="en-US" sz="2100" b="1" dirty="0"/>
              <a:t>consistency</a:t>
            </a:r>
            <a:r>
              <a:rPr lang="en-US" sz="2100" dirty="0"/>
              <a:t> and </a:t>
            </a:r>
            <a:r>
              <a:rPr lang="en-US" sz="2100" b="1" dirty="0"/>
              <a:t>trustworthiness</a:t>
            </a:r>
            <a:r>
              <a:rPr lang="en-US" sz="2100" dirty="0"/>
              <a:t>. If data is incorrect, it is no longer useful. Incorrect data can also be harmful to individuals (such as wrong data on a credit report) and organizations (such as invalid  financial reports). </a:t>
            </a:r>
          </a:p>
          <a:p>
            <a:pPr marL="0" indent="0">
              <a:buNone/>
            </a:pPr>
            <a:endParaRPr lang="en-US" sz="2100" dirty="0"/>
          </a:p>
          <a:p>
            <a:pPr marL="0" indent="0">
              <a:buNone/>
            </a:pPr>
            <a:r>
              <a:rPr lang="en-US" sz="2100" b="1" dirty="0"/>
              <a:t>Availability</a:t>
            </a:r>
            <a:r>
              <a:rPr lang="en-US" sz="2100" dirty="0"/>
              <a:t> </a:t>
            </a:r>
          </a:p>
          <a:p>
            <a:pPr marL="0" indent="0">
              <a:buNone/>
            </a:pPr>
            <a:r>
              <a:rPr lang="en-US" sz="2100" dirty="0"/>
              <a:t>its requires that information be accessible by authorized users when needed. Security attacks against an organization can cause business services to become unavailable, leading to violations of service level agreements that are critical to business operations.</a:t>
            </a:r>
          </a:p>
          <a:p>
            <a:endParaRPr lang="en-US" dirty="0"/>
          </a:p>
        </p:txBody>
      </p:sp>
    </p:spTree>
    <p:extLst>
      <p:ext uri="{BB962C8B-B14F-4D97-AF65-F5344CB8AC3E}">
        <p14:creationId xmlns:p14="http://schemas.microsoft.com/office/powerpoint/2010/main" val="2544304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5FD031-CF03-EC02-8FD1-5153C2AD7889}"/>
              </a:ext>
            </a:extLst>
          </p:cNvPr>
          <p:cNvPicPr>
            <a:picLocks noChangeAspect="1"/>
          </p:cNvPicPr>
          <p:nvPr/>
        </p:nvPicPr>
        <p:blipFill>
          <a:blip r:embed="rId2"/>
          <a:stretch>
            <a:fillRect/>
          </a:stretch>
        </p:blipFill>
        <p:spPr>
          <a:xfrm>
            <a:off x="943276" y="423512"/>
            <a:ext cx="9663763" cy="5120640"/>
          </a:xfrm>
          <a:prstGeom prst="rect">
            <a:avLst/>
          </a:prstGeom>
        </p:spPr>
      </p:pic>
    </p:spTree>
    <p:extLst>
      <p:ext uri="{BB962C8B-B14F-4D97-AF65-F5344CB8AC3E}">
        <p14:creationId xmlns:p14="http://schemas.microsoft.com/office/powerpoint/2010/main" val="483142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8C66-C26B-7825-3C8A-8C437D5E7328}"/>
              </a:ext>
            </a:extLst>
          </p:cNvPr>
          <p:cNvSpPr>
            <a:spLocks noGrp="1"/>
          </p:cNvSpPr>
          <p:nvPr>
            <p:ph type="title"/>
          </p:nvPr>
        </p:nvSpPr>
        <p:spPr/>
        <p:txBody>
          <a:bodyPr/>
          <a:lstStyle/>
          <a:p>
            <a:r>
              <a:rPr lang="en-US" dirty="0"/>
              <a:t>MOST COMMON DATABASE VULNERABILITY</a:t>
            </a:r>
          </a:p>
        </p:txBody>
      </p:sp>
      <p:sp>
        <p:nvSpPr>
          <p:cNvPr id="3" name="Content Placeholder 2">
            <a:extLst>
              <a:ext uri="{FF2B5EF4-FFF2-40B4-BE49-F238E27FC236}">
                <a16:creationId xmlns:a16="http://schemas.microsoft.com/office/drawing/2014/main" id="{97F5B16E-9801-1B8C-C876-90A50EBADC80}"/>
              </a:ext>
            </a:extLst>
          </p:cNvPr>
          <p:cNvSpPr>
            <a:spLocks noGrp="1"/>
          </p:cNvSpPr>
          <p:nvPr>
            <p:ph idx="1"/>
          </p:nvPr>
        </p:nvSpPr>
        <p:spPr/>
        <p:txBody>
          <a:bodyPr>
            <a:normAutofit fontScale="92500" lnSpcReduction="20000"/>
          </a:bodyPr>
          <a:lstStyle/>
          <a:p>
            <a:r>
              <a:rPr lang="en-US" dirty="0"/>
              <a:t>Poor Encryption and Data Breach.</a:t>
            </a:r>
          </a:p>
          <a:p>
            <a:r>
              <a:rPr lang="en-US" dirty="0"/>
              <a:t>SQL Injection.</a:t>
            </a:r>
          </a:p>
          <a:p>
            <a:r>
              <a:rPr lang="en-US" dirty="0"/>
              <a:t>Audit Trail Tracking.</a:t>
            </a:r>
          </a:p>
          <a:p>
            <a:r>
              <a:rPr lang="en-US" dirty="0"/>
              <a:t>Database Backups.</a:t>
            </a:r>
          </a:p>
          <a:p>
            <a:r>
              <a:rPr lang="en-US" dirty="0"/>
              <a:t>Denial of service.</a:t>
            </a:r>
          </a:p>
          <a:p>
            <a:r>
              <a:rPr lang="en-US" dirty="0"/>
              <a:t>Missing Security patches.</a:t>
            </a:r>
          </a:p>
          <a:p>
            <a:r>
              <a:rPr lang="en-US" dirty="0"/>
              <a:t>Poor users and group privileges management.</a:t>
            </a:r>
          </a:p>
          <a:p>
            <a:r>
              <a:rPr lang="en-US" dirty="0"/>
              <a:t>Poor Passwords resources.</a:t>
            </a:r>
          </a:p>
        </p:txBody>
      </p:sp>
    </p:spTree>
    <p:extLst>
      <p:ext uri="{BB962C8B-B14F-4D97-AF65-F5344CB8AC3E}">
        <p14:creationId xmlns:p14="http://schemas.microsoft.com/office/powerpoint/2010/main" val="3682544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702D-99EF-AFB1-2BB7-4EEFDEEA4ECD}"/>
              </a:ext>
            </a:extLst>
          </p:cNvPr>
          <p:cNvSpPr>
            <a:spLocks noGrp="1"/>
          </p:cNvSpPr>
          <p:nvPr>
            <p:ph type="title"/>
          </p:nvPr>
        </p:nvSpPr>
        <p:spPr/>
        <p:txBody>
          <a:bodyPr/>
          <a:lstStyle/>
          <a:p>
            <a:r>
              <a:rPr lang="en-US" dirty="0"/>
              <a:t>METHODS TO SECURE A DATABASE</a:t>
            </a:r>
          </a:p>
        </p:txBody>
      </p:sp>
      <p:sp>
        <p:nvSpPr>
          <p:cNvPr id="3" name="Content Placeholder 2">
            <a:extLst>
              <a:ext uri="{FF2B5EF4-FFF2-40B4-BE49-F238E27FC236}">
                <a16:creationId xmlns:a16="http://schemas.microsoft.com/office/drawing/2014/main" id="{B621E04D-8456-97FF-E4DF-1CE8C9CC2C4C}"/>
              </a:ext>
            </a:extLst>
          </p:cNvPr>
          <p:cNvSpPr>
            <a:spLocks noGrp="1"/>
          </p:cNvSpPr>
          <p:nvPr>
            <p:ph idx="1"/>
          </p:nvPr>
        </p:nvSpPr>
        <p:spPr>
          <a:xfrm>
            <a:off x="1451579" y="2015732"/>
            <a:ext cx="9603275" cy="3874929"/>
          </a:xfrm>
        </p:spPr>
        <p:txBody>
          <a:bodyPr>
            <a:normAutofit fontScale="92500" lnSpcReduction="20000"/>
          </a:bodyPr>
          <a:lstStyle/>
          <a:p>
            <a:r>
              <a:rPr lang="en-US" dirty="0"/>
              <a:t>Avoid using default ports.</a:t>
            </a:r>
          </a:p>
          <a:p>
            <a:r>
              <a:rPr lang="en-US" dirty="0"/>
              <a:t>Using Firewalls.</a:t>
            </a:r>
          </a:p>
          <a:p>
            <a:r>
              <a:rPr lang="en-US" dirty="0"/>
              <a:t>Using separate servers.</a:t>
            </a:r>
          </a:p>
          <a:p>
            <a:r>
              <a:rPr lang="en-US" b="1" dirty="0"/>
              <a:t>Users Authentication</a:t>
            </a:r>
          </a:p>
          <a:p>
            <a:r>
              <a:rPr lang="en-US" b="1" dirty="0"/>
              <a:t>Database Access control</a:t>
            </a:r>
          </a:p>
          <a:p>
            <a:r>
              <a:rPr lang="en-US" b="1" dirty="0"/>
              <a:t>Database Auditing</a:t>
            </a:r>
          </a:p>
          <a:p>
            <a:r>
              <a:rPr lang="en-US" b="1" dirty="0"/>
              <a:t>Encryption</a:t>
            </a:r>
          </a:p>
          <a:p>
            <a:r>
              <a:rPr lang="en-US" b="1" dirty="0"/>
              <a:t>Backups</a:t>
            </a:r>
          </a:p>
          <a:p>
            <a:r>
              <a:rPr lang="en-US" dirty="0"/>
              <a:t>Apps and database up to date</a:t>
            </a:r>
          </a:p>
        </p:txBody>
      </p:sp>
    </p:spTree>
    <p:extLst>
      <p:ext uri="{BB962C8B-B14F-4D97-AF65-F5344CB8AC3E}">
        <p14:creationId xmlns:p14="http://schemas.microsoft.com/office/powerpoint/2010/main" val="13024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B56D-D1BF-280F-57B8-6C0132B327B5}"/>
              </a:ext>
            </a:extLst>
          </p:cNvPr>
          <p:cNvSpPr>
            <a:spLocks noGrp="1"/>
          </p:cNvSpPr>
          <p:nvPr>
            <p:ph type="title"/>
          </p:nvPr>
        </p:nvSpPr>
        <p:spPr/>
        <p:txBody>
          <a:bodyPr/>
          <a:lstStyle/>
          <a:p>
            <a:r>
              <a:rPr lang="en-US" dirty="0"/>
              <a:t>DEFAULT DATABASE PORTS</a:t>
            </a:r>
          </a:p>
        </p:txBody>
      </p:sp>
      <p:sp>
        <p:nvSpPr>
          <p:cNvPr id="3" name="Content Placeholder 2">
            <a:extLst>
              <a:ext uri="{FF2B5EF4-FFF2-40B4-BE49-F238E27FC236}">
                <a16:creationId xmlns:a16="http://schemas.microsoft.com/office/drawing/2014/main" id="{D9AD4024-6806-C3BF-4044-C240818CB8EC}"/>
              </a:ext>
            </a:extLst>
          </p:cNvPr>
          <p:cNvSpPr>
            <a:spLocks noGrp="1"/>
          </p:cNvSpPr>
          <p:nvPr>
            <p:ph idx="1"/>
          </p:nvPr>
        </p:nvSpPr>
        <p:spPr/>
        <p:txBody>
          <a:bodyPr/>
          <a:lstStyle/>
          <a:p>
            <a:pPr marL="0" indent="0">
              <a:buNone/>
            </a:pPr>
            <a:r>
              <a:rPr lang="en-US" dirty="0"/>
              <a:t>Each Database has its own default port. If a DBA install database using defaults port made an attacker task easy, because once the attacker scan the network will identify the database running on that machine.</a:t>
            </a:r>
          </a:p>
          <a:p>
            <a:pPr marL="0" indent="0">
              <a:buNone/>
            </a:pPr>
            <a:r>
              <a:rPr lang="en-US" dirty="0"/>
              <a:t>As one of the methods to secure a database, a DBA should avoid using defaults ports.</a:t>
            </a:r>
          </a:p>
          <a:p>
            <a:pPr marL="0" indent="0">
              <a:buNone/>
            </a:pPr>
            <a:r>
              <a:rPr lang="en-US" dirty="0"/>
              <a:t>Default ports for MS SQL, Oracle, MySQL, PostgreSQL and MongoDB database are (1433,4022,135,1434), 1521, 3306, 5432 and 27017 respectively.</a:t>
            </a:r>
          </a:p>
        </p:txBody>
      </p:sp>
    </p:spTree>
    <p:extLst>
      <p:ext uri="{BB962C8B-B14F-4D97-AF65-F5344CB8AC3E}">
        <p14:creationId xmlns:p14="http://schemas.microsoft.com/office/powerpoint/2010/main" val="3318216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7AB9-2DA0-43ED-4AAB-E2758FD6C1B3}"/>
              </a:ext>
            </a:extLst>
          </p:cNvPr>
          <p:cNvSpPr>
            <a:spLocks noGrp="1"/>
          </p:cNvSpPr>
          <p:nvPr>
            <p:ph type="title" idx="4294967295"/>
          </p:nvPr>
        </p:nvSpPr>
        <p:spPr>
          <a:xfrm>
            <a:off x="2587625" y="804863"/>
            <a:ext cx="9604375" cy="1049337"/>
          </a:xfrm>
        </p:spPr>
        <p:txBody>
          <a:bodyPr/>
          <a:lstStyle/>
          <a:p>
            <a:r>
              <a:rPr lang="en-US" dirty="0"/>
              <a:t>SAMPLE OF NMAP OUTPUT</a:t>
            </a:r>
          </a:p>
        </p:txBody>
      </p:sp>
      <p:pic>
        <p:nvPicPr>
          <p:cNvPr id="5" name="Content Placeholder 4">
            <a:extLst>
              <a:ext uri="{FF2B5EF4-FFF2-40B4-BE49-F238E27FC236}">
                <a16:creationId xmlns:a16="http://schemas.microsoft.com/office/drawing/2014/main" id="{0F468CE4-22F2-9891-0664-C673F62E44F1}"/>
              </a:ext>
            </a:extLst>
          </p:cNvPr>
          <p:cNvPicPr>
            <a:picLocks noGrp="1" noChangeAspect="1"/>
          </p:cNvPicPr>
          <p:nvPr>
            <p:ph idx="4294967295"/>
          </p:nvPr>
        </p:nvPicPr>
        <p:blipFill>
          <a:blip r:embed="rId2"/>
          <a:stretch>
            <a:fillRect/>
          </a:stretch>
        </p:blipFill>
        <p:spPr>
          <a:xfrm>
            <a:off x="1674796" y="1414346"/>
            <a:ext cx="7180446" cy="4638791"/>
          </a:xfrm>
        </p:spPr>
      </p:pic>
    </p:spTree>
    <p:extLst>
      <p:ext uri="{BB962C8B-B14F-4D97-AF65-F5344CB8AC3E}">
        <p14:creationId xmlns:p14="http://schemas.microsoft.com/office/powerpoint/2010/main" val="1101892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517C-AC61-492F-3C20-66BD3726BDD0}"/>
              </a:ext>
            </a:extLst>
          </p:cNvPr>
          <p:cNvSpPr>
            <a:spLocks noGrp="1"/>
          </p:cNvSpPr>
          <p:nvPr>
            <p:ph type="title"/>
          </p:nvPr>
        </p:nvSpPr>
        <p:spPr/>
        <p:txBody>
          <a:bodyPr/>
          <a:lstStyle/>
          <a:p>
            <a:r>
              <a:rPr lang="en-US" dirty="0"/>
              <a:t>USING FIREWALL</a:t>
            </a:r>
          </a:p>
        </p:txBody>
      </p:sp>
      <p:sp>
        <p:nvSpPr>
          <p:cNvPr id="3" name="Content Placeholder 2">
            <a:extLst>
              <a:ext uri="{FF2B5EF4-FFF2-40B4-BE49-F238E27FC236}">
                <a16:creationId xmlns:a16="http://schemas.microsoft.com/office/drawing/2014/main" id="{9C1C992D-F827-B5D7-2D4A-C13D6E13200A}"/>
              </a:ext>
            </a:extLst>
          </p:cNvPr>
          <p:cNvSpPr>
            <a:spLocks noGrp="1"/>
          </p:cNvSpPr>
          <p:nvPr>
            <p:ph idx="1"/>
          </p:nvPr>
        </p:nvSpPr>
        <p:spPr/>
        <p:txBody>
          <a:bodyPr/>
          <a:lstStyle/>
          <a:p>
            <a:r>
              <a:rPr lang="en-US" dirty="0"/>
              <a:t>Firewall can be used in order to allow only allowed range of IP address to connect to the database servers. </a:t>
            </a:r>
            <a:r>
              <a:rPr lang="en-US" dirty="0" err="1"/>
              <a:t>Eg</a:t>
            </a:r>
            <a:r>
              <a:rPr lang="en-US" dirty="0"/>
              <a:t> in Linux server, server firewall can be enables and use IP table to allow only few IP range to connect.</a:t>
            </a:r>
          </a:p>
          <a:p>
            <a:pPr marL="0" indent="0">
              <a:buNone/>
            </a:pPr>
            <a:r>
              <a:rPr lang="en-US" dirty="0"/>
              <a:t>The following snapshot shows the status of firewall on Linux server</a:t>
            </a:r>
          </a:p>
        </p:txBody>
      </p:sp>
      <p:pic>
        <p:nvPicPr>
          <p:cNvPr id="5" name="Picture 4">
            <a:extLst>
              <a:ext uri="{FF2B5EF4-FFF2-40B4-BE49-F238E27FC236}">
                <a16:creationId xmlns:a16="http://schemas.microsoft.com/office/drawing/2014/main" id="{499B072F-A078-180C-87F5-4169780592F9}"/>
              </a:ext>
            </a:extLst>
          </p:cNvPr>
          <p:cNvPicPr>
            <a:picLocks noChangeAspect="1"/>
          </p:cNvPicPr>
          <p:nvPr/>
        </p:nvPicPr>
        <p:blipFill>
          <a:blip r:embed="rId2"/>
          <a:stretch>
            <a:fillRect/>
          </a:stretch>
        </p:blipFill>
        <p:spPr>
          <a:xfrm>
            <a:off x="1641111" y="3830320"/>
            <a:ext cx="7658494" cy="1276416"/>
          </a:xfrm>
          <a:prstGeom prst="rect">
            <a:avLst/>
          </a:prstGeom>
        </p:spPr>
      </p:pic>
    </p:spTree>
    <p:extLst>
      <p:ext uri="{BB962C8B-B14F-4D97-AF65-F5344CB8AC3E}">
        <p14:creationId xmlns:p14="http://schemas.microsoft.com/office/powerpoint/2010/main" val="3075077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AD34E-FC5D-7F6F-BD08-2F243D62DD49}"/>
              </a:ext>
            </a:extLst>
          </p:cNvPr>
          <p:cNvSpPr>
            <a:spLocks noGrp="1"/>
          </p:cNvSpPr>
          <p:nvPr>
            <p:ph type="title"/>
          </p:nvPr>
        </p:nvSpPr>
        <p:spPr/>
        <p:txBody>
          <a:bodyPr/>
          <a:lstStyle/>
          <a:p>
            <a:r>
              <a:rPr lang="en-US" dirty="0"/>
              <a:t>USING SEPARATE SERVERS</a:t>
            </a:r>
          </a:p>
        </p:txBody>
      </p:sp>
      <p:sp>
        <p:nvSpPr>
          <p:cNvPr id="3" name="Content Placeholder 2">
            <a:extLst>
              <a:ext uri="{FF2B5EF4-FFF2-40B4-BE49-F238E27FC236}">
                <a16:creationId xmlns:a16="http://schemas.microsoft.com/office/drawing/2014/main" id="{32EE7FA1-36EA-DFB6-6AFD-14283DD8E2EF}"/>
              </a:ext>
            </a:extLst>
          </p:cNvPr>
          <p:cNvSpPr>
            <a:spLocks noGrp="1"/>
          </p:cNvSpPr>
          <p:nvPr>
            <p:ph idx="1"/>
          </p:nvPr>
        </p:nvSpPr>
        <p:spPr/>
        <p:txBody>
          <a:bodyPr>
            <a:normAutofit lnSpcReduction="10000"/>
          </a:bodyPr>
          <a:lstStyle/>
          <a:p>
            <a:pPr marL="0" indent="0">
              <a:buNone/>
            </a:pPr>
            <a:r>
              <a:rPr lang="en-US" dirty="0"/>
              <a:t>For secure database system, its better to separate database servers with application servers. This will increase data security and improve performance. Once an attacker get access to application servers wont be able to harm database server.</a:t>
            </a:r>
          </a:p>
          <a:p>
            <a:pPr marL="0" indent="0">
              <a:buNone/>
            </a:pPr>
            <a:r>
              <a:rPr lang="en-US" dirty="0"/>
              <a:t>But on single node application and database, both database and application could be harmed/destroyed by an attacker.</a:t>
            </a:r>
          </a:p>
          <a:p>
            <a:pPr marL="0" indent="0">
              <a:buNone/>
            </a:pPr>
            <a:r>
              <a:rPr lang="en-US" dirty="0"/>
              <a:t>Also on high availability of service multiple node are installed on different server and application is configured only to point the virtual IP , Once attacker get access to one node DBA could easy disconnect the server but application and business wont notice any changes. </a:t>
            </a:r>
          </a:p>
        </p:txBody>
      </p:sp>
    </p:spTree>
    <p:extLst>
      <p:ext uri="{BB962C8B-B14F-4D97-AF65-F5344CB8AC3E}">
        <p14:creationId xmlns:p14="http://schemas.microsoft.com/office/powerpoint/2010/main" val="664266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356D-4737-BA29-2159-CCAD71B0378B}"/>
              </a:ext>
            </a:extLst>
          </p:cNvPr>
          <p:cNvSpPr>
            <a:spLocks noGrp="1"/>
          </p:cNvSpPr>
          <p:nvPr>
            <p:ph type="title"/>
          </p:nvPr>
        </p:nvSpPr>
        <p:spPr/>
        <p:txBody>
          <a:bodyPr/>
          <a:lstStyle/>
          <a:p>
            <a:r>
              <a:rPr lang="en-US" dirty="0"/>
              <a:t>UP To date database and application</a:t>
            </a:r>
          </a:p>
        </p:txBody>
      </p:sp>
      <p:sp>
        <p:nvSpPr>
          <p:cNvPr id="3" name="Content Placeholder 2">
            <a:extLst>
              <a:ext uri="{FF2B5EF4-FFF2-40B4-BE49-F238E27FC236}">
                <a16:creationId xmlns:a16="http://schemas.microsoft.com/office/drawing/2014/main" id="{A1A579D6-570F-6082-290E-0D1202DF2100}"/>
              </a:ext>
            </a:extLst>
          </p:cNvPr>
          <p:cNvSpPr>
            <a:spLocks noGrp="1"/>
          </p:cNvSpPr>
          <p:nvPr>
            <p:ph idx="1"/>
          </p:nvPr>
        </p:nvSpPr>
        <p:spPr/>
        <p:txBody>
          <a:bodyPr>
            <a:normAutofit lnSpcReduction="10000"/>
          </a:bodyPr>
          <a:lstStyle/>
          <a:p>
            <a:r>
              <a:rPr lang="en-US" dirty="0"/>
              <a:t>Each database has many versions. In oracle we have oracle 11g, 12c, 18c, 19c and 21c. But starting 12c and below version are already out dated and are no longer supported by oracle. This means no any security patches which will be released by the vendor. For organizations which are still using those oracle versions are in high risk of being attacked.</a:t>
            </a:r>
          </a:p>
          <a:p>
            <a:r>
              <a:rPr lang="en-US" dirty="0"/>
              <a:t>Security Patches most are released in January, April, July and October for Oracle databases and MySQL database, while in MS SQL are release after every two months (60 days).</a:t>
            </a:r>
          </a:p>
          <a:p>
            <a:pPr marL="0" indent="0">
              <a:buNone/>
            </a:pPr>
            <a:r>
              <a:rPr lang="en-US" dirty="0"/>
              <a:t>As DBA you have to make sure all security patches are applied once are stable in order to secure the databases.</a:t>
            </a:r>
          </a:p>
        </p:txBody>
      </p:sp>
    </p:spTree>
    <p:extLst>
      <p:ext uri="{BB962C8B-B14F-4D97-AF65-F5344CB8AC3E}">
        <p14:creationId xmlns:p14="http://schemas.microsoft.com/office/powerpoint/2010/main" val="1309721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2111-00ED-3EBB-257B-944456C70299}"/>
              </a:ext>
            </a:extLst>
          </p:cNvPr>
          <p:cNvSpPr>
            <a:spLocks noGrp="1"/>
          </p:cNvSpPr>
          <p:nvPr>
            <p:ph type="title"/>
          </p:nvPr>
        </p:nvSpPr>
        <p:spPr/>
        <p:txBody>
          <a:bodyPr/>
          <a:lstStyle/>
          <a:p>
            <a:r>
              <a:rPr lang="en-US" dirty="0"/>
              <a:t>USER AUTHENTICATION</a:t>
            </a:r>
          </a:p>
        </p:txBody>
      </p:sp>
      <p:sp>
        <p:nvSpPr>
          <p:cNvPr id="3" name="Content Placeholder 2">
            <a:extLst>
              <a:ext uri="{FF2B5EF4-FFF2-40B4-BE49-F238E27FC236}">
                <a16:creationId xmlns:a16="http://schemas.microsoft.com/office/drawing/2014/main" id="{7D8AE466-15F6-B4D9-6E8C-98FB2033D6EF}"/>
              </a:ext>
            </a:extLst>
          </p:cNvPr>
          <p:cNvSpPr>
            <a:spLocks noGrp="1"/>
          </p:cNvSpPr>
          <p:nvPr>
            <p:ph idx="1"/>
          </p:nvPr>
        </p:nvSpPr>
        <p:spPr>
          <a:xfrm>
            <a:off x="1451579" y="2015732"/>
            <a:ext cx="9603275" cy="3884554"/>
          </a:xfrm>
        </p:spPr>
        <p:txBody>
          <a:bodyPr/>
          <a:lstStyle/>
          <a:p>
            <a:r>
              <a:rPr lang="en-US" b="0" i="0" dirty="0">
                <a:solidFill>
                  <a:srgbClr val="000000"/>
                </a:solidFill>
                <a:effectLst/>
                <a:cs typeface="Arial" panose="020B0604020202020204" pitchFamily="34" charset="0"/>
              </a:rPr>
              <a:t>Users can be authenticated in a number of different ways before they are allowed to create a database session. </a:t>
            </a:r>
          </a:p>
          <a:p>
            <a:r>
              <a:rPr lang="en-US" b="0" i="0" dirty="0">
                <a:solidFill>
                  <a:srgbClr val="000000"/>
                </a:solidFill>
                <a:effectLst/>
                <a:cs typeface="Arial" panose="020B0604020202020204" pitchFamily="34" charset="0"/>
              </a:rPr>
              <a:t>In database authentication, you can define users such that the database performs both identification and authentication of users. </a:t>
            </a:r>
          </a:p>
          <a:p>
            <a:r>
              <a:rPr lang="en-US" b="0" i="0" dirty="0">
                <a:solidFill>
                  <a:srgbClr val="000000"/>
                </a:solidFill>
                <a:effectLst/>
                <a:cs typeface="Arial" panose="020B0604020202020204" pitchFamily="34" charset="0"/>
              </a:rPr>
              <a:t>In external authentication, you can define users such that authentication is performed by the operating system or network service. Alternatively, you can define users such that they are authenticated by the Secure Sockets Layer (SSL). </a:t>
            </a:r>
            <a:endParaRPr lang="en-US" dirty="0">
              <a:cs typeface="Arial" panose="020B0604020202020204" pitchFamily="34" charset="0"/>
            </a:endParaRPr>
          </a:p>
        </p:txBody>
      </p:sp>
    </p:spTree>
    <p:extLst>
      <p:ext uri="{BB962C8B-B14F-4D97-AF65-F5344CB8AC3E}">
        <p14:creationId xmlns:p14="http://schemas.microsoft.com/office/powerpoint/2010/main" val="745266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2111-00ED-3EBB-257B-944456C70299}"/>
              </a:ext>
            </a:extLst>
          </p:cNvPr>
          <p:cNvSpPr>
            <a:spLocks noGrp="1"/>
          </p:cNvSpPr>
          <p:nvPr>
            <p:ph type="title"/>
          </p:nvPr>
        </p:nvSpPr>
        <p:spPr/>
        <p:txBody>
          <a:bodyPr/>
          <a:lstStyle/>
          <a:p>
            <a:r>
              <a:rPr lang="en-US" dirty="0"/>
              <a:t>USER AUTHENTICATION Cont..</a:t>
            </a:r>
          </a:p>
        </p:txBody>
      </p:sp>
      <p:sp>
        <p:nvSpPr>
          <p:cNvPr id="3" name="Content Placeholder 2">
            <a:extLst>
              <a:ext uri="{FF2B5EF4-FFF2-40B4-BE49-F238E27FC236}">
                <a16:creationId xmlns:a16="http://schemas.microsoft.com/office/drawing/2014/main" id="{7D8AE466-15F6-B4D9-6E8C-98FB2033D6EF}"/>
              </a:ext>
            </a:extLst>
          </p:cNvPr>
          <p:cNvSpPr>
            <a:spLocks noGrp="1"/>
          </p:cNvSpPr>
          <p:nvPr>
            <p:ph idx="1"/>
          </p:nvPr>
        </p:nvSpPr>
        <p:spPr>
          <a:xfrm>
            <a:off x="1451579" y="2015732"/>
            <a:ext cx="9603275" cy="3884554"/>
          </a:xfrm>
        </p:spPr>
        <p:txBody>
          <a:bodyPr/>
          <a:lstStyle/>
          <a:p>
            <a:r>
              <a:rPr lang="en-US" b="0" i="0" dirty="0">
                <a:solidFill>
                  <a:srgbClr val="000000"/>
                </a:solidFill>
                <a:effectLst/>
              </a:rPr>
              <a:t>Passwords are one of the basic forms of authentication. A user must provide the correct password when establishing a connection to prevent unauthorized use of the database. </a:t>
            </a:r>
          </a:p>
          <a:p>
            <a:r>
              <a:rPr lang="en-US" b="0" i="0" dirty="0">
                <a:solidFill>
                  <a:srgbClr val="000000"/>
                </a:solidFill>
                <a:effectLst/>
              </a:rPr>
              <a:t>In this way, users attempting to connect to a database can be authenticated by using information stored in that database. </a:t>
            </a:r>
          </a:p>
          <a:p>
            <a:r>
              <a:rPr lang="en-US" b="0" i="0" dirty="0">
                <a:solidFill>
                  <a:srgbClr val="000000"/>
                </a:solidFill>
                <a:effectLst/>
              </a:rPr>
              <a:t>Passwords are assigned when users are created, a database can store a user's password in the data dictionary in an encrypted format. </a:t>
            </a:r>
          </a:p>
          <a:p>
            <a:pPr marL="0" indent="0">
              <a:buNone/>
            </a:pPr>
            <a:endParaRPr lang="en-US" dirty="0">
              <a:solidFill>
                <a:srgbClr val="000000"/>
              </a:solidFill>
            </a:endParaRPr>
          </a:p>
          <a:p>
            <a:pPr marL="0" indent="0">
              <a:buNone/>
            </a:pPr>
            <a:r>
              <a:rPr lang="en-US" dirty="0">
                <a:solidFill>
                  <a:srgbClr val="000000"/>
                </a:solidFill>
              </a:rPr>
              <a:t>Useful link: </a:t>
            </a:r>
            <a:r>
              <a:rPr lang="en-US" dirty="0">
                <a:solidFill>
                  <a:srgbClr val="000000"/>
                </a:solidFill>
                <a:hlinkClick r:id="rId2"/>
              </a:rPr>
              <a:t>https://docs.oracle.com/cd/B14117_01/network.101/b10777/authuser.html</a:t>
            </a:r>
            <a:endParaRPr lang="en-US" dirty="0">
              <a:solidFill>
                <a:srgbClr val="000000"/>
              </a:solidFill>
            </a:endParaRPr>
          </a:p>
          <a:p>
            <a:pPr marL="0" indent="0">
              <a:buNone/>
            </a:pPr>
            <a:endParaRPr lang="en-US" dirty="0">
              <a:solidFill>
                <a:srgbClr val="000000"/>
              </a:solidFill>
            </a:endParaRPr>
          </a:p>
          <a:p>
            <a:pPr marL="0" indent="0">
              <a:buNone/>
            </a:pPr>
            <a:endParaRPr lang="en-US" dirty="0"/>
          </a:p>
        </p:txBody>
      </p:sp>
    </p:spTree>
    <p:extLst>
      <p:ext uri="{BB962C8B-B14F-4D97-AF65-F5344CB8AC3E}">
        <p14:creationId xmlns:p14="http://schemas.microsoft.com/office/powerpoint/2010/main" val="3529094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2111-00ED-3EBB-257B-944456C70299}"/>
              </a:ext>
            </a:extLst>
          </p:cNvPr>
          <p:cNvSpPr>
            <a:spLocks noGrp="1"/>
          </p:cNvSpPr>
          <p:nvPr>
            <p:ph type="title"/>
          </p:nvPr>
        </p:nvSpPr>
        <p:spPr/>
        <p:txBody>
          <a:bodyPr/>
          <a:lstStyle/>
          <a:p>
            <a:r>
              <a:rPr lang="en-US" dirty="0"/>
              <a:t>USER AUTHENTICATION Cont..</a:t>
            </a:r>
          </a:p>
        </p:txBody>
      </p:sp>
      <p:sp>
        <p:nvSpPr>
          <p:cNvPr id="3" name="Content Placeholder 2">
            <a:extLst>
              <a:ext uri="{FF2B5EF4-FFF2-40B4-BE49-F238E27FC236}">
                <a16:creationId xmlns:a16="http://schemas.microsoft.com/office/drawing/2014/main" id="{7D8AE466-15F6-B4D9-6E8C-98FB2033D6EF}"/>
              </a:ext>
            </a:extLst>
          </p:cNvPr>
          <p:cNvSpPr>
            <a:spLocks noGrp="1"/>
          </p:cNvSpPr>
          <p:nvPr>
            <p:ph idx="1"/>
          </p:nvPr>
        </p:nvSpPr>
        <p:spPr>
          <a:xfrm>
            <a:off x="1451579" y="2015732"/>
            <a:ext cx="9603275" cy="3884554"/>
          </a:xfrm>
        </p:spPr>
        <p:txBody>
          <a:bodyPr>
            <a:normAutofit fontScale="85000" lnSpcReduction="20000"/>
          </a:bodyPr>
          <a:lstStyle/>
          <a:p>
            <a:pPr marL="0" indent="0" algn="l">
              <a:buNone/>
            </a:pPr>
            <a:r>
              <a:rPr lang="en-US" b="0" i="0" dirty="0">
                <a:solidFill>
                  <a:srgbClr val="000000"/>
                </a:solidFill>
                <a:effectLst/>
                <a:latin typeface="Times New Roman" panose="02020603050405020304" pitchFamily="18" charset="0"/>
              </a:rPr>
              <a:t> </a:t>
            </a:r>
            <a:r>
              <a:rPr lang="en-US" b="0" i="0" dirty="0">
                <a:solidFill>
                  <a:srgbClr val="000000"/>
                </a:solidFill>
                <a:effectLst/>
              </a:rPr>
              <a:t>A number of steps can strengthen the basic password feature and provide greater control over database security:</a:t>
            </a:r>
          </a:p>
          <a:p>
            <a:pPr algn="l">
              <a:buFont typeface="Arial" panose="020B0604020202020204" pitchFamily="34" charset="0"/>
              <a:buChar char="•"/>
            </a:pPr>
            <a:r>
              <a:rPr lang="en-US" b="0" i="0" dirty="0">
                <a:solidFill>
                  <a:srgbClr val="000000"/>
                </a:solidFill>
                <a:effectLst/>
              </a:rPr>
              <a:t>Password management policy can be controlled by DBAs through user profiles.</a:t>
            </a:r>
          </a:p>
          <a:p>
            <a:pPr algn="l">
              <a:buFont typeface="Arial" panose="020B0604020202020204" pitchFamily="34" charset="0"/>
              <a:buChar char="•"/>
            </a:pPr>
            <a:r>
              <a:rPr lang="en-US" b="0" i="0" dirty="0">
                <a:solidFill>
                  <a:srgbClr val="000000"/>
                </a:solidFill>
                <a:effectLst/>
              </a:rPr>
              <a:t>The DBA can establish standards for password complexity, such as minimum password length.</a:t>
            </a:r>
          </a:p>
          <a:p>
            <a:pPr algn="l">
              <a:buFont typeface="Arial" panose="020B0604020202020204" pitchFamily="34" charset="0"/>
              <a:buChar char="•"/>
            </a:pPr>
            <a:r>
              <a:rPr lang="en-US" b="0" i="0" dirty="0">
                <a:solidFill>
                  <a:srgbClr val="000000"/>
                </a:solidFill>
                <a:effectLst/>
              </a:rPr>
              <a:t>Passwords should be words that cannot be found in the dictionary. They should not consist of people's names or birthdates.</a:t>
            </a:r>
          </a:p>
          <a:p>
            <a:pPr algn="l">
              <a:buFont typeface="Arial" panose="020B0604020202020204" pitchFamily="34" charset="0"/>
              <a:buChar char="•"/>
            </a:pPr>
            <a:r>
              <a:rPr lang="en-US" b="0" i="0" dirty="0">
                <a:solidFill>
                  <a:srgbClr val="000000"/>
                </a:solidFill>
                <a:effectLst/>
              </a:rPr>
              <a:t>Passwords can be timed out, expiring after a certain amount of time. This requires users to change the value periodically.</a:t>
            </a:r>
          </a:p>
          <a:p>
            <a:pPr algn="l">
              <a:buFont typeface="Arial" panose="020B0604020202020204" pitchFamily="34" charset="0"/>
              <a:buChar char="•"/>
            </a:pPr>
            <a:r>
              <a:rPr lang="en-US" b="0" i="0" dirty="0">
                <a:solidFill>
                  <a:srgbClr val="000000"/>
                </a:solidFill>
                <a:effectLst/>
              </a:rPr>
              <a:t>Reuse of passwords can be prohibited for a certain amount of time.</a:t>
            </a:r>
          </a:p>
          <a:p>
            <a:pPr algn="l">
              <a:buFont typeface="Arial" panose="020B0604020202020204" pitchFamily="34" charset="0"/>
              <a:buChar char="•"/>
            </a:pPr>
            <a:r>
              <a:rPr lang="en-US" b="0" i="0" dirty="0">
                <a:solidFill>
                  <a:srgbClr val="000000"/>
                </a:solidFill>
                <a:effectLst/>
              </a:rPr>
              <a:t>When a particular user exceeds a designated number of failed login attempts, the server can automatically lock that user's account.</a:t>
            </a:r>
          </a:p>
          <a:p>
            <a:endParaRPr lang="en-US" dirty="0"/>
          </a:p>
        </p:txBody>
      </p:sp>
    </p:spTree>
    <p:extLst>
      <p:ext uri="{BB962C8B-B14F-4D97-AF65-F5344CB8AC3E}">
        <p14:creationId xmlns:p14="http://schemas.microsoft.com/office/powerpoint/2010/main" val="1679158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2111-00ED-3EBB-257B-944456C70299}"/>
              </a:ext>
            </a:extLst>
          </p:cNvPr>
          <p:cNvSpPr>
            <a:spLocks noGrp="1"/>
          </p:cNvSpPr>
          <p:nvPr>
            <p:ph type="title"/>
          </p:nvPr>
        </p:nvSpPr>
        <p:spPr/>
        <p:txBody>
          <a:bodyPr/>
          <a:lstStyle/>
          <a:p>
            <a:r>
              <a:rPr lang="en-US" dirty="0"/>
              <a:t>USER PROFILE SNAPSHOT ON PASSWORD RESOURCES</a:t>
            </a:r>
          </a:p>
        </p:txBody>
      </p:sp>
      <p:pic>
        <p:nvPicPr>
          <p:cNvPr id="5" name="Content Placeholder 4">
            <a:extLst>
              <a:ext uri="{FF2B5EF4-FFF2-40B4-BE49-F238E27FC236}">
                <a16:creationId xmlns:a16="http://schemas.microsoft.com/office/drawing/2014/main" id="{F18448DD-A49D-B80C-F02B-3BD58D854542}"/>
              </a:ext>
            </a:extLst>
          </p:cNvPr>
          <p:cNvPicPr>
            <a:picLocks noGrp="1" noChangeAspect="1"/>
          </p:cNvPicPr>
          <p:nvPr>
            <p:ph idx="1"/>
          </p:nvPr>
        </p:nvPicPr>
        <p:blipFill>
          <a:blip r:embed="rId2"/>
          <a:stretch>
            <a:fillRect/>
          </a:stretch>
        </p:blipFill>
        <p:spPr>
          <a:xfrm>
            <a:off x="1451578" y="1853755"/>
            <a:ext cx="9463470" cy="4199726"/>
          </a:xfrm>
        </p:spPr>
      </p:pic>
    </p:spTree>
    <p:extLst>
      <p:ext uri="{BB962C8B-B14F-4D97-AF65-F5344CB8AC3E}">
        <p14:creationId xmlns:p14="http://schemas.microsoft.com/office/powerpoint/2010/main" val="4228324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7ADF-72CE-C8E2-8277-82BF6C22A02C}"/>
              </a:ext>
            </a:extLst>
          </p:cNvPr>
          <p:cNvSpPr>
            <a:spLocks noGrp="1"/>
          </p:cNvSpPr>
          <p:nvPr>
            <p:ph type="title"/>
          </p:nvPr>
        </p:nvSpPr>
        <p:spPr/>
        <p:txBody>
          <a:bodyPr/>
          <a:lstStyle/>
          <a:p>
            <a:r>
              <a:rPr lang="en-US" dirty="0"/>
              <a:t>DATABASE AUDITING</a:t>
            </a:r>
          </a:p>
        </p:txBody>
      </p:sp>
      <p:sp>
        <p:nvSpPr>
          <p:cNvPr id="3" name="Content Placeholder 2">
            <a:extLst>
              <a:ext uri="{FF2B5EF4-FFF2-40B4-BE49-F238E27FC236}">
                <a16:creationId xmlns:a16="http://schemas.microsoft.com/office/drawing/2014/main" id="{97EE57A3-A301-58A2-25A0-2EDEB9FDC1E4}"/>
              </a:ext>
            </a:extLst>
          </p:cNvPr>
          <p:cNvSpPr>
            <a:spLocks noGrp="1"/>
          </p:cNvSpPr>
          <p:nvPr>
            <p:ph idx="1"/>
          </p:nvPr>
        </p:nvSpPr>
        <p:spPr>
          <a:xfrm>
            <a:off x="1451579" y="1929105"/>
            <a:ext cx="9603275" cy="3749801"/>
          </a:xfrm>
        </p:spPr>
        <p:txBody>
          <a:bodyPr>
            <a:normAutofit/>
          </a:bodyPr>
          <a:lstStyle/>
          <a:p>
            <a:r>
              <a:rPr lang="en-US" dirty="0"/>
              <a:t>Audit Trails records all access to the database, keeping information about the user who requested the access, the operation performed, the workstation used, the exact time of occurrence, the data item, its old value, and its new value, if any. </a:t>
            </a:r>
          </a:p>
          <a:p>
            <a:r>
              <a:rPr lang="en-US" dirty="0"/>
              <a:t>The audit trail can therefore uncover the sources of suspicious operations on the database, even if they are performed by authorized users, such as disgruntled employees. Triggers can also be used to set up an audit trail for a table, recording all changes, the time they were made, and the identity of the user who made them.</a:t>
            </a:r>
          </a:p>
          <a:p>
            <a:pPr marL="0" indent="0">
              <a:buNone/>
            </a:pPr>
            <a:r>
              <a:rPr lang="en-US" dirty="0"/>
              <a:t>Tools for database auditing are Oracle vault, Audit trails, Profiler (Microsoft)</a:t>
            </a:r>
          </a:p>
          <a:p>
            <a:pPr marL="0" indent="0">
              <a:buNone/>
            </a:pPr>
            <a:r>
              <a:rPr lang="en-US" dirty="0">
                <a:hlinkClick r:id="rId2"/>
              </a:rPr>
              <a:t>https://docs.oracle.com/cd/E14472_01/doc.102/e14460/toc.html</a:t>
            </a:r>
            <a:r>
              <a:rPr lang="en-US" dirty="0"/>
              <a:t> </a:t>
            </a:r>
          </a:p>
        </p:txBody>
      </p:sp>
    </p:spTree>
    <p:extLst>
      <p:ext uri="{BB962C8B-B14F-4D97-AF65-F5344CB8AC3E}">
        <p14:creationId xmlns:p14="http://schemas.microsoft.com/office/powerpoint/2010/main" val="2278040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6193C1-DA24-9726-7064-817484DCC787}"/>
              </a:ext>
            </a:extLst>
          </p:cNvPr>
          <p:cNvPicPr>
            <a:picLocks noChangeAspect="1"/>
          </p:cNvPicPr>
          <p:nvPr/>
        </p:nvPicPr>
        <p:blipFill>
          <a:blip r:embed="rId2"/>
          <a:stretch>
            <a:fillRect/>
          </a:stretch>
        </p:blipFill>
        <p:spPr>
          <a:xfrm>
            <a:off x="123077" y="194916"/>
            <a:ext cx="6959958" cy="3676839"/>
          </a:xfrm>
          <a:prstGeom prst="rect">
            <a:avLst/>
          </a:prstGeom>
        </p:spPr>
      </p:pic>
      <p:pic>
        <p:nvPicPr>
          <p:cNvPr id="7" name="Picture 6">
            <a:extLst>
              <a:ext uri="{FF2B5EF4-FFF2-40B4-BE49-F238E27FC236}">
                <a16:creationId xmlns:a16="http://schemas.microsoft.com/office/drawing/2014/main" id="{A19A6AFA-CE84-D5D6-B431-B15E45828D10}"/>
              </a:ext>
            </a:extLst>
          </p:cNvPr>
          <p:cNvPicPr>
            <a:picLocks noChangeAspect="1"/>
          </p:cNvPicPr>
          <p:nvPr/>
        </p:nvPicPr>
        <p:blipFill>
          <a:blip r:embed="rId3"/>
          <a:stretch>
            <a:fillRect/>
          </a:stretch>
        </p:blipFill>
        <p:spPr>
          <a:xfrm>
            <a:off x="5556010" y="3422228"/>
            <a:ext cx="5994305" cy="2586338"/>
          </a:xfrm>
          <a:prstGeom prst="rect">
            <a:avLst/>
          </a:prstGeom>
        </p:spPr>
      </p:pic>
    </p:spTree>
    <p:extLst>
      <p:ext uri="{BB962C8B-B14F-4D97-AF65-F5344CB8AC3E}">
        <p14:creationId xmlns:p14="http://schemas.microsoft.com/office/powerpoint/2010/main" val="1524734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1485C-F77E-EF6D-F340-36C4E8CFDEBB}"/>
              </a:ext>
            </a:extLst>
          </p:cNvPr>
          <p:cNvPicPr>
            <a:picLocks noChangeAspect="1"/>
          </p:cNvPicPr>
          <p:nvPr/>
        </p:nvPicPr>
        <p:blipFill>
          <a:blip r:embed="rId2"/>
          <a:stretch>
            <a:fillRect/>
          </a:stretch>
        </p:blipFill>
        <p:spPr>
          <a:xfrm>
            <a:off x="1058780" y="279134"/>
            <a:ext cx="8720488" cy="5435966"/>
          </a:xfrm>
          <a:prstGeom prst="rect">
            <a:avLst/>
          </a:prstGeom>
        </p:spPr>
      </p:pic>
    </p:spTree>
    <p:extLst>
      <p:ext uri="{BB962C8B-B14F-4D97-AF65-F5344CB8AC3E}">
        <p14:creationId xmlns:p14="http://schemas.microsoft.com/office/powerpoint/2010/main" val="8912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F9E9A-435A-87CA-1A6F-6C11034435CA}"/>
              </a:ext>
            </a:extLst>
          </p:cNvPr>
          <p:cNvSpPr>
            <a:spLocks noGrp="1"/>
          </p:cNvSpPr>
          <p:nvPr>
            <p:ph type="title"/>
          </p:nvPr>
        </p:nvSpPr>
        <p:spPr/>
        <p:txBody>
          <a:bodyPr/>
          <a:lstStyle/>
          <a:p>
            <a:r>
              <a:rPr lang="en-US" dirty="0"/>
              <a:t>DATA ENCRYPTION</a:t>
            </a:r>
          </a:p>
        </p:txBody>
      </p:sp>
      <p:sp>
        <p:nvSpPr>
          <p:cNvPr id="3" name="Content Placeholder 2">
            <a:extLst>
              <a:ext uri="{FF2B5EF4-FFF2-40B4-BE49-F238E27FC236}">
                <a16:creationId xmlns:a16="http://schemas.microsoft.com/office/drawing/2014/main" id="{E299B78C-1BA2-270C-D46E-56D8EEAEFEC0}"/>
              </a:ext>
            </a:extLst>
          </p:cNvPr>
          <p:cNvSpPr>
            <a:spLocks noGrp="1"/>
          </p:cNvSpPr>
          <p:nvPr>
            <p:ph idx="1"/>
          </p:nvPr>
        </p:nvSpPr>
        <p:spPr>
          <a:xfrm>
            <a:off x="1451579" y="1937920"/>
            <a:ext cx="9603275" cy="4115561"/>
          </a:xfrm>
        </p:spPr>
        <p:txBody>
          <a:bodyPr>
            <a:normAutofit fontScale="85000" lnSpcReduction="20000"/>
          </a:bodyPr>
          <a:lstStyle/>
          <a:p>
            <a:pPr marL="0" indent="0">
              <a:buNone/>
            </a:pPr>
            <a:r>
              <a:rPr lang="en-US" dirty="0"/>
              <a:t>Data can be stored in the database in encrypted form. Only the database management system can unscramble the data, so that anyone who obtains data by any other means will receive jumbled data. When authorized users access the information properly, the DBMS retrieves the data and decodes it automatically. </a:t>
            </a:r>
          </a:p>
          <a:p>
            <a:pPr marL="0" indent="0">
              <a:buNone/>
            </a:pPr>
            <a:r>
              <a:rPr lang="en-US" dirty="0"/>
              <a:t>Encryption should also be used whenever data is communicated to other sites, so that wire tappers will also receive scrambled data. Encryption requires a cipher system , which consists of the following components:</a:t>
            </a:r>
          </a:p>
          <a:p>
            <a:pPr>
              <a:buFont typeface="Wingdings" panose="05000000000000000000" pitchFamily="2" charset="2"/>
              <a:buChar char="§"/>
            </a:pPr>
            <a:r>
              <a:rPr lang="en-US" dirty="0"/>
              <a:t>An encrypting algorithm , which takes the normal text ( plaintext ) as input, performs some operations on it, and produces the encrypted text ( ciphertext ) as output </a:t>
            </a:r>
          </a:p>
          <a:p>
            <a:pPr>
              <a:buFont typeface="Wingdings" panose="05000000000000000000" pitchFamily="2" charset="2"/>
              <a:buChar char="§"/>
            </a:pPr>
            <a:r>
              <a:rPr lang="en-US" dirty="0"/>
              <a:t> An encryption key , which is part of the input for the encrypting algorithm and is chosen from a very large set of possible keys </a:t>
            </a:r>
          </a:p>
          <a:p>
            <a:pPr>
              <a:buFont typeface="Wingdings" panose="05000000000000000000" pitchFamily="2" charset="2"/>
              <a:buChar char="§"/>
            </a:pPr>
            <a:r>
              <a:rPr lang="en-US" dirty="0"/>
              <a:t> A decrypting algorithm , which operates on the ciphertext as input and produces the plaintext as output </a:t>
            </a:r>
          </a:p>
          <a:p>
            <a:pPr>
              <a:buFont typeface="Wingdings" panose="05000000000000000000" pitchFamily="2" charset="2"/>
              <a:buChar char="§"/>
            </a:pPr>
            <a:r>
              <a:rPr lang="en-US" dirty="0"/>
              <a:t>A decryption key , which is part of the input for the decrypting algorithm and is chosen from a very large set of possible keys</a:t>
            </a:r>
          </a:p>
        </p:txBody>
      </p:sp>
    </p:spTree>
    <p:extLst>
      <p:ext uri="{BB962C8B-B14F-4D97-AF65-F5344CB8AC3E}">
        <p14:creationId xmlns:p14="http://schemas.microsoft.com/office/powerpoint/2010/main" val="3128120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BC4E-3F71-695A-8057-C62A88B40562}"/>
              </a:ext>
            </a:extLst>
          </p:cNvPr>
          <p:cNvSpPr>
            <a:spLocks noGrp="1"/>
          </p:cNvSpPr>
          <p:nvPr>
            <p:ph type="title"/>
          </p:nvPr>
        </p:nvSpPr>
        <p:spPr/>
        <p:txBody>
          <a:bodyPr/>
          <a:lstStyle/>
          <a:p>
            <a:r>
              <a:rPr lang="en-US" dirty="0"/>
              <a:t>DATABASE ACCESS CONTROL</a:t>
            </a:r>
          </a:p>
        </p:txBody>
      </p:sp>
      <p:sp>
        <p:nvSpPr>
          <p:cNvPr id="3" name="Content Placeholder 2">
            <a:extLst>
              <a:ext uri="{FF2B5EF4-FFF2-40B4-BE49-F238E27FC236}">
                <a16:creationId xmlns:a16="http://schemas.microsoft.com/office/drawing/2014/main" id="{5601D2A0-9595-E242-5A59-87DFF1E5A3EA}"/>
              </a:ext>
            </a:extLst>
          </p:cNvPr>
          <p:cNvSpPr>
            <a:spLocks noGrp="1"/>
          </p:cNvSpPr>
          <p:nvPr>
            <p:ph idx="1"/>
          </p:nvPr>
        </p:nvSpPr>
        <p:spPr>
          <a:xfrm>
            <a:off x="1451579" y="2015732"/>
            <a:ext cx="9603275" cy="3817177"/>
          </a:xfrm>
        </p:spPr>
        <p:txBody>
          <a:bodyPr/>
          <a:lstStyle/>
          <a:p>
            <a:pPr marL="0" indent="0">
              <a:buNone/>
            </a:pPr>
            <a:r>
              <a:rPr lang="en-US" dirty="0"/>
              <a:t>Database access control is the process of making sure that data or other resources are accessed only in authorized ways. In planning access, the DBA might use an access control matrix for the database.</a:t>
            </a:r>
          </a:p>
          <a:p>
            <a:pPr marL="0" indent="0">
              <a:buNone/>
            </a:pPr>
            <a:endParaRPr lang="en-US" dirty="0"/>
          </a:p>
          <a:p>
            <a:pPr marL="0" indent="0">
              <a:buNone/>
            </a:pPr>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E7F2FCC2-ED14-EC2C-437B-C0579671359C}"/>
              </a:ext>
            </a:extLst>
          </p:cNvPr>
          <p:cNvPicPr>
            <a:picLocks noChangeAspect="1"/>
          </p:cNvPicPr>
          <p:nvPr/>
        </p:nvPicPr>
        <p:blipFill>
          <a:blip r:embed="rId2"/>
          <a:stretch>
            <a:fillRect/>
          </a:stretch>
        </p:blipFill>
        <p:spPr>
          <a:xfrm>
            <a:off x="1570689" y="3185962"/>
            <a:ext cx="8141202" cy="2442361"/>
          </a:xfrm>
          <a:prstGeom prst="rect">
            <a:avLst/>
          </a:prstGeom>
        </p:spPr>
      </p:pic>
    </p:spTree>
    <p:extLst>
      <p:ext uri="{BB962C8B-B14F-4D97-AF65-F5344CB8AC3E}">
        <p14:creationId xmlns:p14="http://schemas.microsoft.com/office/powerpoint/2010/main" val="3838892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32C6-D2B3-C40B-2110-36C5D10AA604}"/>
              </a:ext>
            </a:extLst>
          </p:cNvPr>
          <p:cNvSpPr>
            <a:spLocks noGrp="1"/>
          </p:cNvSpPr>
          <p:nvPr>
            <p:ph type="title"/>
          </p:nvPr>
        </p:nvSpPr>
        <p:spPr/>
        <p:txBody>
          <a:bodyPr/>
          <a:lstStyle/>
          <a:p>
            <a:r>
              <a:rPr lang="en-US" dirty="0"/>
              <a:t>DATABASE ACCESS CONTROL CONT…</a:t>
            </a:r>
          </a:p>
        </p:txBody>
      </p:sp>
      <p:sp>
        <p:nvSpPr>
          <p:cNvPr id="3" name="Content Placeholder 2">
            <a:extLst>
              <a:ext uri="{FF2B5EF4-FFF2-40B4-BE49-F238E27FC236}">
                <a16:creationId xmlns:a16="http://schemas.microsoft.com/office/drawing/2014/main" id="{F76DC0EA-5978-A730-1714-3837856210F4}"/>
              </a:ext>
            </a:extLst>
          </p:cNvPr>
          <p:cNvSpPr>
            <a:spLocks noGrp="1"/>
          </p:cNvSpPr>
          <p:nvPr>
            <p:ph idx="1"/>
          </p:nvPr>
        </p:nvSpPr>
        <p:spPr/>
        <p:txBody>
          <a:bodyPr>
            <a:normAutofit fontScale="92500" lnSpcReduction="20000"/>
          </a:bodyPr>
          <a:lstStyle/>
          <a:p>
            <a:pPr marL="0" indent="0">
              <a:buNone/>
            </a:pPr>
            <a:r>
              <a:rPr lang="en-US" dirty="0"/>
              <a:t>DBA can grant data access to others or to revoke access. Some systems allow the DBA to delegate some of this power, granting users the power to authorize other users to perform operations on the database. However, having many such authorizers can be extremely dangerous. Since authorizers can create other authorizers, the situation can get out of hand very quickly, making it difficult for the DBA to revoke authorizations.</a:t>
            </a:r>
          </a:p>
          <a:p>
            <a:pPr marL="0" indent="0">
              <a:buNone/>
            </a:pPr>
            <a:r>
              <a:rPr lang="en-US" b="1" dirty="0"/>
              <a:t>Using Views for Access control in database</a:t>
            </a:r>
          </a:p>
          <a:p>
            <a:pPr marL="0" indent="0">
              <a:buNone/>
            </a:pPr>
            <a:r>
              <a:rPr lang="en-US" b="1" dirty="0"/>
              <a:t>Views </a:t>
            </a:r>
            <a:r>
              <a:rPr lang="en-US" b="0" i="0" dirty="0">
                <a:solidFill>
                  <a:srgbClr val="202124"/>
                </a:solidFill>
                <a:effectLst/>
              </a:rPr>
              <a:t>is </a:t>
            </a:r>
            <a:r>
              <a:rPr lang="en-US" i="0" dirty="0">
                <a:solidFill>
                  <a:srgbClr val="202124"/>
                </a:solidFill>
                <a:effectLst/>
              </a:rPr>
              <a:t>a virtual table whose contents are defined by a query. </a:t>
            </a:r>
            <a:r>
              <a:rPr lang="en-US" b="0" i="0" dirty="0">
                <a:solidFill>
                  <a:srgbClr val="202124"/>
                </a:solidFill>
                <a:effectLst/>
              </a:rPr>
              <a:t>Like a table, a view consists of a set of named columns and rows of data. Unless indexed, a view does not exist as a stored set of data values in a database.</a:t>
            </a:r>
          </a:p>
          <a:p>
            <a:pPr marL="0" indent="0">
              <a:buNone/>
            </a:pPr>
            <a:r>
              <a:rPr lang="en-US" dirty="0">
                <a:solidFill>
                  <a:srgbClr val="202124"/>
                </a:solidFill>
              </a:rPr>
              <a:t>A view can be used to control access to various database objects on users.</a:t>
            </a:r>
            <a:endParaRPr lang="en-US" b="1" dirty="0"/>
          </a:p>
        </p:txBody>
      </p:sp>
    </p:spTree>
    <p:extLst>
      <p:ext uri="{BB962C8B-B14F-4D97-AF65-F5344CB8AC3E}">
        <p14:creationId xmlns:p14="http://schemas.microsoft.com/office/powerpoint/2010/main" val="1011009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DC76-A1F4-BC9E-439A-2BF3108698BC}"/>
              </a:ext>
            </a:extLst>
          </p:cNvPr>
          <p:cNvSpPr>
            <a:spLocks noGrp="1"/>
          </p:cNvSpPr>
          <p:nvPr>
            <p:ph type="title"/>
          </p:nvPr>
        </p:nvSpPr>
        <p:spPr/>
        <p:txBody>
          <a:bodyPr/>
          <a:lstStyle/>
          <a:p>
            <a:r>
              <a:rPr lang="en-US" dirty="0"/>
              <a:t>DATABASE ACCESS CONTROL CONT…</a:t>
            </a:r>
          </a:p>
        </p:txBody>
      </p:sp>
      <p:pic>
        <p:nvPicPr>
          <p:cNvPr id="5" name="Content Placeholder 4">
            <a:extLst>
              <a:ext uri="{FF2B5EF4-FFF2-40B4-BE49-F238E27FC236}">
                <a16:creationId xmlns:a16="http://schemas.microsoft.com/office/drawing/2014/main" id="{83F7B1EC-05D6-12EA-93FA-FB3CFF365EAD}"/>
              </a:ext>
            </a:extLst>
          </p:cNvPr>
          <p:cNvPicPr>
            <a:picLocks noGrp="1" noChangeAspect="1"/>
          </p:cNvPicPr>
          <p:nvPr>
            <p:ph idx="1"/>
          </p:nvPr>
        </p:nvPicPr>
        <p:blipFill>
          <a:blip r:embed="rId2"/>
          <a:stretch>
            <a:fillRect/>
          </a:stretch>
        </p:blipFill>
        <p:spPr>
          <a:xfrm>
            <a:off x="1364951" y="2127183"/>
            <a:ext cx="8356565" cy="3137836"/>
          </a:xfrm>
        </p:spPr>
      </p:pic>
    </p:spTree>
    <p:extLst>
      <p:ext uri="{BB962C8B-B14F-4D97-AF65-F5344CB8AC3E}">
        <p14:creationId xmlns:p14="http://schemas.microsoft.com/office/powerpoint/2010/main" val="2524621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81BD4-D628-0EB8-014F-0E29C012874D}"/>
              </a:ext>
            </a:extLst>
          </p:cNvPr>
          <p:cNvSpPr>
            <a:spLocks noGrp="1"/>
          </p:cNvSpPr>
          <p:nvPr>
            <p:ph type="title"/>
          </p:nvPr>
        </p:nvSpPr>
        <p:spPr/>
        <p:txBody>
          <a:bodyPr/>
          <a:lstStyle/>
          <a:p>
            <a:r>
              <a:rPr lang="en-US" dirty="0" err="1"/>
              <a:t>roleS</a:t>
            </a:r>
            <a:r>
              <a:rPr lang="en-US" dirty="0"/>
              <a:t> in database</a:t>
            </a:r>
          </a:p>
        </p:txBody>
      </p:sp>
      <p:sp>
        <p:nvSpPr>
          <p:cNvPr id="5" name="Content Placeholder 4">
            <a:extLst>
              <a:ext uri="{FF2B5EF4-FFF2-40B4-BE49-F238E27FC236}">
                <a16:creationId xmlns:a16="http://schemas.microsoft.com/office/drawing/2014/main" id="{760F03B9-704D-B55E-57C0-E18D066F31E0}"/>
              </a:ext>
            </a:extLst>
          </p:cNvPr>
          <p:cNvSpPr>
            <a:spLocks noGrp="1"/>
          </p:cNvSpPr>
          <p:nvPr>
            <p:ph idx="1"/>
          </p:nvPr>
        </p:nvSpPr>
        <p:spPr>
          <a:xfrm>
            <a:off x="1451579" y="2015732"/>
            <a:ext cx="9603275" cy="3759426"/>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cs typeface="Tahoma" panose="020B0604030504040204" pitchFamily="34" charset="0"/>
              </a:rPr>
              <a:t>Roles</a:t>
            </a:r>
            <a:r>
              <a:rPr kumimoji="0" lang="en-US" altLang="en-US" b="0" i="0" u="none" strike="noStrike" cap="none" normalizeH="0" baseline="0" dirty="0">
                <a:ln>
                  <a:noFill/>
                </a:ln>
                <a:solidFill>
                  <a:srgbClr val="000000"/>
                </a:solidFill>
                <a:effectLst/>
                <a:cs typeface="Tahoma" panose="020B0604030504040204" pitchFamily="34" charset="0"/>
              </a:rPr>
              <a:t> are groupings of privileges that you can use to create different levels of database access. For example, you can create a role for application developers that enable users to create tables and programs.</a:t>
            </a:r>
            <a:endParaRPr kumimoji="0" lang="en-US"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Tahoma" panose="020B0604030504040204" pitchFamily="34" charset="0"/>
              </a:rPr>
              <a:t>You can grant privileges and roles to other users only when you possess the necessary privilege.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rgbClr val="000000"/>
              </a:solidFill>
              <a:effectLst/>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Tahoma" panose="020B0604030504040204" pitchFamily="34" charset="0"/>
              </a:rPr>
              <a:t>The granting of roles and privileges starts at the administrator level.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Tahoma" panose="020B0604030504040204" pitchFamily="34" charset="0"/>
              </a:rPr>
              <a:t>At database creation, the administrative user SYS is created and granted all system privileges and predefined Oracle roles.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rgbClr val="000000"/>
              </a:solidFill>
              <a:effectLst/>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Tahoma" panose="020B0604030504040204" pitchFamily="34" charset="0"/>
              </a:rPr>
              <a:t>User SYS can then grant privileges and roles to other users and also grant those users the right to grant specific privileges to others.</a:t>
            </a:r>
            <a:endParaRPr kumimoji="0" lang="en-US" altLang="en-US" b="0" i="0" u="none" strike="noStrike" cap="none" normalizeH="0" baseline="0" dirty="0">
              <a:ln>
                <a:noFill/>
              </a:ln>
              <a:solidFill>
                <a:schemeClr val="tx1"/>
              </a:solidFill>
              <a:effectLst/>
            </a:endParaRPr>
          </a:p>
          <a:p>
            <a:endParaRPr lang="en-US" dirty="0"/>
          </a:p>
        </p:txBody>
      </p:sp>
    </p:spTree>
    <p:extLst>
      <p:ext uri="{BB962C8B-B14F-4D97-AF65-F5344CB8AC3E}">
        <p14:creationId xmlns:p14="http://schemas.microsoft.com/office/powerpoint/2010/main" val="2259408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DC76-A1F4-BC9E-439A-2BF3108698BC}"/>
              </a:ext>
            </a:extLst>
          </p:cNvPr>
          <p:cNvSpPr>
            <a:spLocks noGrp="1"/>
          </p:cNvSpPr>
          <p:nvPr>
            <p:ph type="title"/>
          </p:nvPr>
        </p:nvSpPr>
        <p:spPr/>
        <p:txBody>
          <a:bodyPr/>
          <a:lstStyle/>
          <a:p>
            <a:r>
              <a:rPr lang="en-US" dirty="0"/>
              <a:t>DATABASE ACCESS CONTROL CONT…</a:t>
            </a:r>
          </a:p>
        </p:txBody>
      </p:sp>
      <p:sp>
        <p:nvSpPr>
          <p:cNvPr id="3" name="Content Placeholder 2">
            <a:extLst>
              <a:ext uri="{FF2B5EF4-FFF2-40B4-BE49-F238E27FC236}">
                <a16:creationId xmlns:a16="http://schemas.microsoft.com/office/drawing/2014/main" id="{1E351866-7F07-4060-E7E6-9AB3847E2B24}"/>
              </a:ext>
            </a:extLst>
          </p:cNvPr>
          <p:cNvSpPr>
            <a:spLocks noGrp="1"/>
          </p:cNvSpPr>
          <p:nvPr>
            <p:ph idx="1"/>
          </p:nvPr>
        </p:nvSpPr>
        <p:spPr/>
        <p:txBody>
          <a:bodyPr>
            <a:normAutofit/>
          </a:bodyPr>
          <a:lstStyle/>
          <a:p>
            <a:pPr marL="0" indent="0">
              <a:buNone/>
            </a:pPr>
            <a:r>
              <a:rPr lang="en-US" sz="4000" dirty="0"/>
              <a:t>DEMONSTRATION ….</a:t>
            </a:r>
          </a:p>
        </p:txBody>
      </p:sp>
    </p:spTree>
    <p:extLst>
      <p:ext uri="{BB962C8B-B14F-4D97-AF65-F5344CB8AC3E}">
        <p14:creationId xmlns:p14="http://schemas.microsoft.com/office/powerpoint/2010/main" val="1697494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5F49C-A400-1141-F8D0-21F9509D6407}"/>
              </a:ext>
            </a:extLst>
          </p:cNvPr>
          <p:cNvSpPr>
            <a:spLocks noGrp="1"/>
          </p:cNvSpPr>
          <p:nvPr>
            <p:ph type="title"/>
          </p:nvPr>
        </p:nvSpPr>
        <p:spPr/>
        <p:txBody>
          <a:bodyPr/>
          <a:lstStyle/>
          <a:p>
            <a:r>
              <a:rPr lang="en-US" dirty="0"/>
              <a:t>BACKUP</a:t>
            </a:r>
          </a:p>
        </p:txBody>
      </p:sp>
      <p:sp>
        <p:nvSpPr>
          <p:cNvPr id="3" name="Content Placeholder 2">
            <a:extLst>
              <a:ext uri="{FF2B5EF4-FFF2-40B4-BE49-F238E27FC236}">
                <a16:creationId xmlns:a16="http://schemas.microsoft.com/office/drawing/2014/main" id="{172B3425-5001-427A-53A0-3717678486D2}"/>
              </a:ext>
            </a:extLst>
          </p:cNvPr>
          <p:cNvSpPr>
            <a:spLocks noGrp="1"/>
          </p:cNvSpPr>
          <p:nvPr>
            <p:ph idx="1"/>
          </p:nvPr>
        </p:nvSpPr>
        <p:spPr/>
        <p:txBody>
          <a:bodyPr>
            <a:normAutofit lnSpcReduction="10000"/>
          </a:bodyPr>
          <a:lstStyle/>
          <a:p>
            <a:pPr marL="0" indent="0">
              <a:buNone/>
            </a:pPr>
            <a:r>
              <a:rPr lang="en-US" b="0" i="0" dirty="0">
                <a:solidFill>
                  <a:srgbClr val="424242"/>
                </a:solidFill>
                <a:effectLst/>
              </a:rPr>
              <a:t>Database backup is the process of backing up the operational state, architecture and stored data of database software. It enables the creation of a duplicate instance or copy of a database in case the primary database crashes, corrupted or lost.</a:t>
            </a:r>
          </a:p>
          <a:p>
            <a:pPr marL="0" indent="0">
              <a:buNone/>
            </a:pPr>
            <a:r>
              <a:rPr lang="en-US" b="0" i="0" dirty="0">
                <a:solidFill>
                  <a:srgbClr val="666666"/>
                </a:solidFill>
                <a:effectLst/>
              </a:rPr>
              <a:t>The </a:t>
            </a:r>
            <a:r>
              <a:rPr lang="en-US" b="0" i="0" u="sng" dirty="0">
                <a:solidFill>
                  <a:srgbClr val="007CAD"/>
                </a:solidFill>
                <a:effectLst/>
                <a:hlinkClick r:id="rId2"/>
              </a:rPr>
              <a:t>most common backup types</a:t>
            </a:r>
            <a:r>
              <a:rPr lang="en-US" b="0" i="0" dirty="0">
                <a:solidFill>
                  <a:srgbClr val="666666"/>
                </a:solidFill>
                <a:effectLst/>
              </a:rPr>
              <a:t> are a full backup, incremental backup and differential backup. Other backup types include synthetic full backups and mirroring.</a:t>
            </a:r>
          </a:p>
          <a:p>
            <a:pPr marL="0" indent="0">
              <a:buNone/>
            </a:pPr>
            <a:r>
              <a:rPr lang="en-US" dirty="0">
                <a:solidFill>
                  <a:srgbClr val="666666"/>
                </a:solidFill>
              </a:rPr>
              <a:t>Backup of database is also among the methods of securing database, it increase data availability which in turn results to Business continuity. As one of Government condition to each organization, is to ensure continuity of the business by having different plans on data availability through backup and Disaster recovery.</a:t>
            </a:r>
          </a:p>
        </p:txBody>
      </p:sp>
    </p:spTree>
    <p:extLst>
      <p:ext uri="{BB962C8B-B14F-4D97-AF65-F5344CB8AC3E}">
        <p14:creationId xmlns:p14="http://schemas.microsoft.com/office/powerpoint/2010/main" val="3356530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FF04-BE17-27BC-EF05-48FFA68A98B3}"/>
              </a:ext>
            </a:extLst>
          </p:cNvPr>
          <p:cNvSpPr>
            <a:spLocks noGrp="1"/>
          </p:cNvSpPr>
          <p:nvPr>
            <p:ph type="title"/>
          </p:nvPr>
        </p:nvSpPr>
        <p:spPr/>
        <p:txBody>
          <a:bodyPr/>
          <a:lstStyle/>
          <a:p>
            <a:r>
              <a:rPr lang="en-US" dirty="0"/>
              <a:t>DATA HIGH AVAILABILITY</a:t>
            </a:r>
          </a:p>
        </p:txBody>
      </p:sp>
      <p:sp>
        <p:nvSpPr>
          <p:cNvPr id="3" name="Content Placeholder 2">
            <a:extLst>
              <a:ext uri="{FF2B5EF4-FFF2-40B4-BE49-F238E27FC236}">
                <a16:creationId xmlns:a16="http://schemas.microsoft.com/office/drawing/2014/main" id="{FF5679FF-5B7E-01B9-B399-9B2E26C644A7}"/>
              </a:ext>
            </a:extLst>
          </p:cNvPr>
          <p:cNvSpPr>
            <a:spLocks noGrp="1"/>
          </p:cNvSpPr>
          <p:nvPr>
            <p:ph idx="1"/>
          </p:nvPr>
        </p:nvSpPr>
        <p:spPr>
          <a:xfrm>
            <a:off x="1451579" y="2015732"/>
            <a:ext cx="9603275" cy="4037749"/>
          </a:xfrm>
        </p:spPr>
        <p:txBody>
          <a:bodyPr/>
          <a:lstStyle/>
          <a:p>
            <a:pPr>
              <a:buFont typeface="Wingdings" panose="05000000000000000000" pitchFamily="2" charset="2"/>
              <a:buChar char="Ø"/>
            </a:pPr>
            <a:r>
              <a:rPr lang="en-US" b="0" i="0" dirty="0">
                <a:solidFill>
                  <a:srgbClr val="4D4D4D"/>
                </a:solidFill>
                <a:effectLst/>
              </a:rPr>
              <a:t>A High Availability (HA) Database is a database system designed to operate continuously with no interruptions in service. So database errors and failures must be handled by automatically failing over to redundant nodes when problems occur.</a:t>
            </a:r>
          </a:p>
          <a:p>
            <a:pPr>
              <a:buFont typeface="Wingdings" panose="05000000000000000000" pitchFamily="2" charset="2"/>
              <a:buChar char="Ø"/>
            </a:pPr>
            <a:r>
              <a:rPr lang="en-US" b="0" i="0" dirty="0">
                <a:solidFill>
                  <a:srgbClr val="4D4D4D"/>
                </a:solidFill>
                <a:effectLst/>
              </a:rPr>
              <a:t>High availability database design requires enough nodes to properly distribute the load, and an appropriate consistency requirement. The more nodes, and the stronger the consistency model, the more </a:t>
            </a:r>
            <a:r>
              <a:rPr lang="en-US" b="0" i="0" dirty="0">
                <a:effectLst/>
              </a:rPr>
              <a:t>latency</a:t>
            </a:r>
            <a:r>
              <a:rPr lang="en-US" b="0" i="0" dirty="0">
                <a:solidFill>
                  <a:srgbClr val="326DE6"/>
                </a:solidFill>
                <a:effectLst/>
              </a:rPr>
              <a:t> </a:t>
            </a:r>
            <a:r>
              <a:rPr lang="en-US" b="0" i="0" dirty="0">
                <a:solidFill>
                  <a:srgbClr val="4D4D4D"/>
                </a:solidFill>
                <a:effectLst/>
              </a:rPr>
              <a:t>is possible in the system.</a:t>
            </a:r>
            <a:endParaRPr lang="en-US" dirty="0"/>
          </a:p>
        </p:txBody>
      </p:sp>
    </p:spTree>
    <p:extLst>
      <p:ext uri="{BB962C8B-B14F-4D97-AF65-F5344CB8AC3E}">
        <p14:creationId xmlns:p14="http://schemas.microsoft.com/office/powerpoint/2010/main" val="4022670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06CAA9-2515-53CB-C252-A705F13DE932}"/>
              </a:ext>
            </a:extLst>
          </p:cNvPr>
          <p:cNvPicPr>
            <a:picLocks noChangeAspect="1"/>
          </p:cNvPicPr>
          <p:nvPr/>
        </p:nvPicPr>
        <p:blipFill>
          <a:blip r:embed="rId2"/>
          <a:stretch>
            <a:fillRect/>
          </a:stretch>
        </p:blipFill>
        <p:spPr>
          <a:xfrm>
            <a:off x="144379" y="596765"/>
            <a:ext cx="3743673" cy="4042611"/>
          </a:xfrm>
          <a:prstGeom prst="rect">
            <a:avLst/>
          </a:prstGeom>
        </p:spPr>
      </p:pic>
      <p:pic>
        <p:nvPicPr>
          <p:cNvPr id="7" name="Picture 6">
            <a:extLst>
              <a:ext uri="{FF2B5EF4-FFF2-40B4-BE49-F238E27FC236}">
                <a16:creationId xmlns:a16="http://schemas.microsoft.com/office/drawing/2014/main" id="{C71C9834-48E6-F907-B43A-80AA8C65943F}"/>
              </a:ext>
            </a:extLst>
          </p:cNvPr>
          <p:cNvPicPr>
            <a:picLocks noChangeAspect="1"/>
          </p:cNvPicPr>
          <p:nvPr/>
        </p:nvPicPr>
        <p:blipFill>
          <a:blip r:embed="rId3"/>
          <a:stretch>
            <a:fillRect/>
          </a:stretch>
        </p:blipFill>
        <p:spPr>
          <a:xfrm>
            <a:off x="4136207" y="596765"/>
            <a:ext cx="3458125" cy="4042611"/>
          </a:xfrm>
          <a:prstGeom prst="rect">
            <a:avLst/>
          </a:prstGeom>
        </p:spPr>
      </p:pic>
      <p:pic>
        <p:nvPicPr>
          <p:cNvPr id="9" name="Picture 8">
            <a:extLst>
              <a:ext uri="{FF2B5EF4-FFF2-40B4-BE49-F238E27FC236}">
                <a16:creationId xmlns:a16="http://schemas.microsoft.com/office/drawing/2014/main" id="{098A7AEC-188D-94BB-9922-422482216686}"/>
              </a:ext>
            </a:extLst>
          </p:cNvPr>
          <p:cNvPicPr>
            <a:picLocks noChangeAspect="1"/>
          </p:cNvPicPr>
          <p:nvPr/>
        </p:nvPicPr>
        <p:blipFill>
          <a:blip r:embed="rId4"/>
          <a:stretch>
            <a:fillRect/>
          </a:stretch>
        </p:blipFill>
        <p:spPr>
          <a:xfrm>
            <a:off x="8010300" y="596765"/>
            <a:ext cx="3458125" cy="4042611"/>
          </a:xfrm>
          <a:prstGeom prst="rect">
            <a:avLst/>
          </a:prstGeom>
        </p:spPr>
      </p:pic>
    </p:spTree>
    <p:extLst>
      <p:ext uri="{BB962C8B-B14F-4D97-AF65-F5344CB8AC3E}">
        <p14:creationId xmlns:p14="http://schemas.microsoft.com/office/powerpoint/2010/main" val="1742222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F1EA-C3F0-FFA7-929F-52614C16ED41}"/>
              </a:ext>
            </a:extLst>
          </p:cNvPr>
          <p:cNvSpPr>
            <a:spLocks noGrp="1"/>
          </p:cNvSpPr>
          <p:nvPr>
            <p:ph type="title"/>
          </p:nvPr>
        </p:nvSpPr>
        <p:spPr/>
        <p:txBody>
          <a:bodyPr/>
          <a:lstStyle/>
          <a:p>
            <a:r>
              <a:rPr lang="en-US" dirty="0"/>
              <a:t>DISASTER RECOVERY</a:t>
            </a:r>
          </a:p>
        </p:txBody>
      </p:sp>
      <p:sp>
        <p:nvSpPr>
          <p:cNvPr id="3" name="Content Placeholder 2">
            <a:extLst>
              <a:ext uri="{FF2B5EF4-FFF2-40B4-BE49-F238E27FC236}">
                <a16:creationId xmlns:a16="http://schemas.microsoft.com/office/drawing/2014/main" id="{907CB40F-8D45-9A88-F165-A90BAE4ACC03}"/>
              </a:ext>
            </a:extLst>
          </p:cNvPr>
          <p:cNvSpPr>
            <a:spLocks noGrp="1"/>
          </p:cNvSpPr>
          <p:nvPr>
            <p:ph idx="1"/>
          </p:nvPr>
        </p:nvSpPr>
        <p:spPr>
          <a:xfrm>
            <a:off x="1451579" y="2015732"/>
            <a:ext cx="9603275" cy="3836428"/>
          </a:xfrm>
        </p:spPr>
        <p:txBody>
          <a:bodyPr>
            <a:normAutofit/>
          </a:bodyPr>
          <a:lstStyle/>
          <a:p>
            <a:pPr marL="0" indent="0" algn="l" fontAlgn="base">
              <a:buNone/>
            </a:pPr>
            <a:r>
              <a:rPr lang="en-US" dirty="0"/>
              <a:t>Is </a:t>
            </a:r>
            <a:r>
              <a:rPr lang="en-US" b="0" i="0" dirty="0">
                <a:solidFill>
                  <a:srgbClr val="161616"/>
                </a:solidFill>
                <a:effectLst/>
              </a:rPr>
              <a:t>the activities that need to be done to restore the database in the event of a fire, earthquake, vandalism, or other catastrophic events.</a:t>
            </a:r>
          </a:p>
          <a:p>
            <a:pPr marL="0" indent="0" algn="l" fontAlgn="base">
              <a:buNone/>
            </a:pPr>
            <a:r>
              <a:rPr lang="en-US" b="0" i="0" dirty="0">
                <a:solidFill>
                  <a:srgbClr val="161616"/>
                </a:solidFill>
                <a:effectLst/>
              </a:rPr>
              <a:t>A plan for disaster recovery can include one or more of the following:</a:t>
            </a:r>
          </a:p>
          <a:p>
            <a:pPr algn="l" fontAlgn="base"/>
            <a:r>
              <a:rPr lang="en-US" b="0" i="0" dirty="0">
                <a:solidFill>
                  <a:srgbClr val="161616"/>
                </a:solidFill>
                <a:effectLst/>
              </a:rPr>
              <a:t>A site to be used in the event of an emergency</a:t>
            </a:r>
          </a:p>
          <a:p>
            <a:pPr algn="l" fontAlgn="base">
              <a:buFont typeface="Arial" panose="020B0604020202020204" pitchFamily="34" charset="0"/>
              <a:buChar char="•"/>
            </a:pPr>
            <a:r>
              <a:rPr lang="en-US" b="0" i="0" dirty="0">
                <a:solidFill>
                  <a:srgbClr val="161616"/>
                </a:solidFill>
                <a:effectLst/>
              </a:rPr>
              <a:t>A different machine on which to recover the database</a:t>
            </a:r>
          </a:p>
          <a:p>
            <a:pPr algn="l" fontAlgn="base">
              <a:buFont typeface="Arial" panose="020B0604020202020204" pitchFamily="34" charset="0"/>
              <a:buChar char="•"/>
            </a:pPr>
            <a:r>
              <a:rPr lang="en-US" b="0" i="0" dirty="0">
                <a:solidFill>
                  <a:srgbClr val="161616"/>
                </a:solidFill>
                <a:effectLst/>
              </a:rPr>
              <a:t>Offsite storage of either database backups, tablespace backups, or both, as well as archived logs.</a:t>
            </a:r>
          </a:p>
          <a:p>
            <a:pPr marL="0" indent="0" algn="l" fontAlgn="base">
              <a:buNone/>
            </a:pPr>
            <a:r>
              <a:rPr lang="en-US" dirty="0">
                <a:solidFill>
                  <a:srgbClr val="161616"/>
                </a:solidFill>
              </a:rPr>
              <a:t>This is called secondary site. Can be used when primary site is inaccessible. </a:t>
            </a:r>
            <a:endParaRPr lang="en-US" b="0" i="0" dirty="0">
              <a:solidFill>
                <a:srgbClr val="161616"/>
              </a:solidFill>
              <a:effectLst/>
            </a:endParaRPr>
          </a:p>
          <a:p>
            <a:pPr marL="0" indent="0">
              <a:buNone/>
            </a:pPr>
            <a:endParaRPr lang="en-US" dirty="0"/>
          </a:p>
        </p:txBody>
      </p:sp>
    </p:spTree>
    <p:extLst>
      <p:ext uri="{BB962C8B-B14F-4D97-AF65-F5344CB8AC3E}">
        <p14:creationId xmlns:p14="http://schemas.microsoft.com/office/powerpoint/2010/main" val="3299265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AD433-E494-1192-0024-3567296BB1D2}"/>
              </a:ext>
            </a:extLst>
          </p:cNvPr>
          <p:cNvSpPr>
            <a:spLocks noGrp="1"/>
          </p:cNvSpPr>
          <p:nvPr>
            <p:ph type="title"/>
          </p:nvPr>
        </p:nvSpPr>
        <p:spPr/>
        <p:txBody>
          <a:bodyPr/>
          <a:lstStyle/>
          <a:p>
            <a:r>
              <a:rPr lang="en-US" dirty="0"/>
              <a:t>DISASTER RECOVERY CONT…</a:t>
            </a:r>
          </a:p>
        </p:txBody>
      </p:sp>
      <p:sp>
        <p:nvSpPr>
          <p:cNvPr id="3" name="Content Placeholder 2">
            <a:extLst>
              <a:ext uri="{FF2B5EF4-FFF2-40B4-BE49-F238E27FC236}">
                <a16:creationId xmlns:a16="http://schemas.microsoft.com/office/drawing/2014/main" id="{1F32077E-7672-B461-9EA9-6DEFA471C4FC}"/>
              </a:ext>
            </a:extLst>
          </p:cNvPr>
          <p:cNvSpPr>
            <a:spLocks noGrp="1"/>
          </p:cNvSpPr>
          <p:nvPr>
            <p:ph idx="1"/>
          </p:nvPr>
        </p:nvSpPr>
        <p:spPr/>
        <p:txBody>
          <a:bodyPr/>
          <a:lstStyle/>
          <a:p>
            <a:pPr marL="0" indent="0">
              <a:buNone/>
            </a:pPr>
            <a:r>
              <a:rPr lang="en-US" dirty="0"/>
              <a:t>Different technology such as Dell EMC, oracle Data guard, Peer-to-peer remote copy are used to copy replicate data from primary site to secondary site. </a:t>
            </a:r>
          </a:p>
          <a:p>
            <a:pPr marL="0" indent="0">
              <a:buNone/>
            </a:pPr>
            <a:r>
              <a:rPr lang="en-US" dirty="0"/>
              <a:t>Data can be copied from storage to storage by using Dell EMC or object to object using oracle data guard in oracle databases.</a:t>
            </a:r>
          </a:p>
          <a:p>
            <a:pPr marL="0" indent="0">
              <a:buNone/>
            </a:pPr>
            <a:r>
              <a:rPr lang="en-US" dirty="0"/>
              <a:t>The organizations suppose to perform DR test each quarter in order to ensure the secondary site is working fine and incase of any emergency to the primary site, it will be able to handle everything.</a:t>
            </a:r>
          </a:p>
          <a:p>
            <a:pPr marL="0" indent="0">
              <a:buNone/>
            </a:pPr>
            <a:endParaRPr lang="en-US" dirty="0"/>
          </a:p>
        </p:txBody>
      </p:sp>
    </p:spTree>
    <p:extLst>
      <p:ext uri="{BB962C8B-B14F-4D97-AF65-F5344CB8AC3E}">
        <p14:creationId xmlns:p14="http://schemas.microsoft.com/office/powerpoint/2010/main" val="18075326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60BD-571C-D07E-B3A4-24656F4608A3}"/>
              </a:ext>
            </a:extLst>
          </p:cNvPr>
          <p:cNvSpPr>
            <a:spLocks noGrp="1"/>
          </p:cNvSpPr>
          <p:nvPr>
            <p:ph type="title"/>
          </p:nvPr>
        </p:nvSpPr>
        <p:spPr/>
        <p:txBody>
          <a:bodyPr/>
          <a:lstStyle/>
          <a:p>
            <a:r>
              <a:rPr lang="en-US" dirty="0"/>
              <a:t>USEFUL LINKS</a:t>
            </a:r>
          </a:p>
        </p:txBody>
      </p:sp>
      <p:sp>
        <p:nvSpPr>
          <p:cNvPr id="3" name="Content Placeholder 2">
            <a:extLst>
              <a:ext uri="{FF2B5EF4-FFF2-40B4-BE49-F238E27FC236}">
                <a16:creationId xmlns:a16="http://schemas.microsoft.com/office/drawing/2014/main" id="{2E5F30F3-9054-6AAA-12ED-CF4750B7A11B}"/>
              </a:ext>
            </a:extLst>
          </p:cNvPr>
          <p:cNvSpPr>
            <a:spLocks noGrp="1"/>
          </p:cNvSpPr>
          <p:nvPr>
            <p:ph idx="1"/>
          </p:nvPr>
        </p:nvSpPr>
        <p:spPr>
          <a:xfrm>
            <a:off x="1451579" y="2015732"/>
            <a:ext cx="9603275" cy="4037749"/>
          </a:xfrm>
        </p:spPr>
        <p:txBody>
          <a:bodyPr/>
          <a:lstStyle/>
          <a:p>
            <a:pPr marL="0" indent="0">
              <a:buNone/>
            </a:pPr>
            <a:r>
              <a:rPr lang="en-US" dirty="0">
                <a:hlinkClick r:id="rId2"/>
              </a:rPr>
              <a:t>https://www.ibm.com/docs/en/db2/11.5?topic=recover-disaster-recovery</a:t>
            </a:r>
            <a:endParaRPr lang="en-US" dirty="0"/>
          </a:p>
          <a:p>
            <a:pPr marL="0" indent="0">
              <a:buNone/>
            </a:pPr>
            <a:r>
              <a:rPr lang="en-US" dirty="0">
                <a:hlinkClick r:id="rId3"/>
              </a:rPr>
              <a:t>https://www.vmware.com/topics/glossary/content/disaster-recovery.html</a:t>
            </a:r>
            <a:endParaRPr lang="en-US" dirty="0"/>
          </a:p>
          <a:p>
            <a:pPr marL="0" indent="0">
              <a:buNone/>
            </a:pPr>
            <a:r>
              <a:rPr lang="en-US" dirty="0">
                <a:hlinkClick r:id="rId4"/>
              </a:rPr>
              <a:t>https://www.oracle.com/cloud/backup-and-disaster-recovery/</a:t>
            </a:r>
            <a:endParaRPr lang="en-US" dirty="0"/>
          </a:p>
          <a:p>
            <a:pPr marL="0" indent="0">
              <a:buNone/>
            </a:pPr>
            <a:r>
              <a:rPr lang="en-US" dirty="0"/>
              <a:t>Link for oracle education: </a:t>
            </a:r>
            <a:r>
              <a:rPr lang="en-US" dirty="0">
                <a:hlinkClick r:id="rId5"/>
              </a:rPr>
              <a:t>https://education.oracle.com/</a:t>
            </a:r>
            <a:endParaRPr lang="en-US" dirty="0"/>
          </a:p>
          <a:p>
            <a:pPr marL="0" indent="0">
              <a:buNone/>
            </a:pPr>
            <a:r>
              <a:rPr lang="en-US" dirty="0"/>
              <a:t>Data access control:  </a:t>
            </a:r>
            <a:r>
              <a:rPr lang="en-US" dirty="0">
                <a:hlinkClick r:id="rId6"/>
              </a:rPr>
              <a:t>https://www.datasunrise.com/professional-info/what-is-access-control/</a:t>
            </a:r>
            <a:endParaRPr lang="en-US" dirty="0"/>
          </a:p>
          <a:p>
            <a:pPr marL="0" indent="0">
              <a:buNone/>
            </a:pPr>
            <a:r>
              <a:rPr lang="en-US" dirty="0"/>
              <a:t>Roles: </a:t>
            </a:r>
            <a:r>
              <a:rPr lang="en-US" dirty="0">
                <a:hlinkClick r:id="rId7"/>
              </a:rPr>
              <a:t>https://learn.microsoft.com/en-us/sql/relational-databases/security/authentication-access/database-level-roles?view=sql-server-ver16</a:t>
            </a:r>
            <a:endParaRPr lang="en-US" dirty="0"/>
          </a:p>
          <a:p>
            <a:pPr marL="0" indent="0">
              <a:buNone/>
            </a:pPr>
            <a:r>
              <a:rPr lang="en-US" dirty="0">
                <a:hlinkClick r:id="rId8"/>
              </a:rPr>
              <a:t>https://docs.oracle.com/cd/B16351_01/doc/server.102/b14196/users_secure002.html</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95512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94278F-09A3-31DC-CDD7-394A42112AB6}"/>
              </a:ext>
            </a:extLst>
          </p:cNvPr>
          <p:cNvSpPr>
            <a:spLocks noGrp="1"/>
          </p:cNvSpPr>
          <p:nvPr>
            <p:ph type="title"/>
          </p:nvPr>
        </p:nvSpPr>
        <p:spPr>
          <a:xfrm>
            <a:off x="3273414" y="1862008"/>
            <a:ext cx="8643154" cy="1887950"/>
          </a:xfrm>
        </p:spPr>
        <p:txBody>
          <a:bodyPr/>
          <a:lstStyle/>
          <a:p>
            <a:r>
              <a:rPr lang="en-US" dirty="0"/>
              <a:t>ANY QUESTION???</a:t>
            </a:r>
          </a:p>
        </p:txBody>
      </p:sp>
    </p:spTree>
    <p:extLst>
      <p:ext uri="{BB962C8B-B14F-4D97-AF65-F5344CB8AC3E}">
        <p14:creationId xmlns:p14="http://schemas.microsoft.com/office/powerpoint/2010/main" val="862318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02381-BB2C-9F48-A598-98E8EE21B3E6}"/>
              </a:ext>
            </a:extLst>
          </p:cNvPr>
          <p:cNvSpPr>
            <a:spLocks noGrp="1"/>
          </p:cNvSpPr>
          <p:nvPr>
            <p:ph type="title"/>
          </p:nvPr>
        </p:nvSpPr>
        <p:spPr>
          <a:xfrm>
            <a:off x="3764302" y="1804256"/>
            <a:ext cx="8643154" cy="1887950"/>
          </a:xfrm>
        </p:spPr>
        <p:txBody>
          <a:bodyPr/>
          <a:lstStyle/>
          <a:p>
            <a:r>
              <a:rPr lang="en-US" dirty="0"/>
              <a:t>THANK YOU!!!</a:t>
            </a:r>
          </a:p>
        </p:txBody>
      </p:sp>
    </p:spTree>
    <p:extLst>
      <p:ext uri="{BB962C8B-B14F-4D97-AF65-F5344CB8AC3E}">
        <p14:creationId xmlns:p14="http://schemas.microsoft.com/office/powerpoint/2010/main" val="11833304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1379</TotalTime>
  <Words>2811</Words>
  <Application>Microsoft Office PowerPoint</Application>
  <PresentationFormat>Widescreen</PresentationFormat>
  <Paragraphs>178</Paragraphs>
  <Slides>43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Gill Sans MT</vt:lpstr>
      <vt:lpstr>open sans</vt:lpstr>
      <vt:lpstr>OracleSansVF</vt:lpstr>
      <vt:lpstr>Tahoma</vt:lpstr>
      <vt:lpstr>Times New Roman</vt:lpstr>
      <vt:lpstr>Wingdings</vt:lpstr>
      <vt:lpstr>Gallery</vt:lpstr>
      <vt:lpstr>DATABASE SECURITY</vt:lpstr>
      <vt:lpstr>AREA TO BE COVERED</vt:lpstr>
      <vt:lpstr>Introduction to database</vt:lpstr>
      <vt:lpstr>Some of DBMS tools </vt:lpstr>
      <vt:lpstr>Introduction to database Cont..</vt:lpstr>
      <vt:lpstr>Introduction to database Cont..</vt:lpstr>
      <vt:lpstr>Can you list 3 database vendors worldwide??</vt:lpstr>
      <vt:lpstr>Different database VENDORS</vt:lpstr>
      <vt:lpstr>INSTALLATION OF DATABASE</vt:lpstr>
      <vt:lpstr>PowerPoint Presentation</vt:lpstr>
      <vt:lpstr>USEFUL Links for STEP BY STEP INSTALLATION OF ORACLE DATABASE ON LINUX AND WINDOWS SERVER</vt:lpstr>
      <vt:lpstr>DATABASE SECURITY</vt:lpstr>
      <vt:lpstr>WHAT IS DATABASE SECURITY</vt:lpstr>
      <vt:lpstr>Database Security Cont..</vt:lpstr>
      <vt:lpstr>PowerPoint Presentation</vt:lpstr>
      <vt:lpstr>MOST COMMON DATABASE VULNERABILITY</vt:lpstr>
      <vt:lpstr>METHODS TO SECURE A DATABASE</vt:lpstr>
      <vt:lpstr>DEFAULT DATABASE PORTS</vt:lpstr>
      <vt:lpstr>SAMPLE OF NMAP OUTPUT</vt:lpstr>
      <vt:lpstr>USING FIREWALL</vt:lpstr>
      <vt:lpstr>USING SEPARATE SERVERS</vt:lpstr>
      <vt:lpstr>UP To date database and application</vt:lpstr>
      <vt:lpstr>USER AUTHENTICATION</vt:lpstr>
      <vt:lpstr>USER AUTHENTICATION Cont..</vt:lpstr>
      <vt:lpstr>USER AUTHENTICATION Cont..</vt:lpstr>
      <vt:lpstr>USER PROFILE SNAPSHOT ON PASSWORD RESOURCES</vt:lpstr>
      <vt:lpstr>DATABASE AUDITING</vt:lpstr>
      <vt:lpstr>PowerPoint Presentation</vt:lpstr>
      <vt:lpstr>PowerPoint Presentation</vt:lpstr>
      <vt:lpstr>DATA ENCRYPTION</vt:lpstr>
      <vt:lpstr>DATABASE ACCESS CONTROL</vt:lpstr>
      <vt:lpstr>DATABASE ACCESS CONTROL CONT…</vt:lpstr>
      <vt:lpstr>DATABASE ACCESS CONTROL CONT…</vt:lpstr>
      <vt:lpstr>roleS in database</vt:lpstr>
      <vt:lpstr>DATABASE ACCESS CONTROL CONT…</vt:lpstr>
      <vt:lpstr>BACKUP</vt:lpstr>
      <vt:lpstr>DATA HIGH AVAILABILITY</vt:lpstr>
      <vt:lpstr>PowerPoint Presentation</vt:lpstr>
      <vt:lpstr>DISASTER RECOVERY</vt:lpstr>
      <vt:lpstr>DISASTER RECOVERY CONT…</vt:lpstr>
      <vt:lpstr>USEFUL LINKS</vt:lpstr>
      <vt:lpstr>ANY QUESTION???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SECURITY</dc:title>
  <dc:creator>Minah Nusrath</dc:creator>
  <cp:lastModifiedBy>STUDENT</cp:lastModifiedBy>
  <cp:revision>4</cp:revision>
  <dcterms:created xsi:type="dcterms:W3CDTF">2022-12-25T20:25:25Z</dcterms:created>
  <dcterms:modified xsi:type="dcterms:W3CDTF">2023-11-23T12:52:45Z</dcterms:modified>
</cp:coreProperties>
</file>