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 id="2147483732" r:id="rId7"/>
    <p:sldMasterId id="2147483744" r:id="rId8"/>
    <p:sldMasterId id="2147483756" r:id="rId9"/>
  </p:sldMasterIdLst>
  <p:notesMasterIdLst>
    <p:notesMasterId r:id="rId58"/>
  </p:notesMasterIdLst>
  <p:sldIdLst>
    <p:sldId id="257" r:id="rId10"/>
    <p:sldId id="258" r:id="rId11"/>
    <p:sldId id="260" r:id="rId12"/>
    <p:sldId id="262" r:id="rId13"/>
    <p:sldId id="268" r:id="rId14"/>
    <p:sldId id="263" r:id="rId15"/>
    <p:sldId id="264" r:id="rId16"/>
    <p:sldId id="265" r:id="rId17"/>
    <p:sldId id="302" r:id="rId18"/>
    <p:sldId id="303" r:id="rId19"/>
    <p:sldId id="304" r:id="rId20"/>
    <p:sldId id="305" r:id="rId21"/>
    <p:sldId id="306" r:id="rId22"/>
    <p:sldId id="307" r:id="rId23"/>
    <p:sldId id="308" r:id="rId24"/>
    <p:sldId id="309" r:id="rId25"/>
    <p:sldId id="310" r:id="rId26"/>
    <p:sldId id="311" r:id="rId27"/>
    <p:sldId id="312"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3" r:id="rId47"/>
    <p:sldId id="294" r:id="rId48"/>
    <p:sldId id="295" r:id="rId49"/>
    <p:sldId id="296" r:id="rId50"/>
    <p:sldId id="297" r:id="rId51"/>
    <p:sldId id="298" r:id="rId52"/>
    <p:sldId id="299" r:id="rId53"/>
    <p:sldId id="300" r:id="rId54"/>
    <p:sldId id="301" r:id="rId55"/>
    <p:sldId id="266" r:id="rId56"/>
    <p:sldId id="267"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61"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F03B6F-CF8C-4EBF-8D39-5BD2384B89A3}" type="datetimeFigureOut">
              <a:rPr lang="en-US" smtClean="0"/>
              <a:t>1/29/2024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BDFFD0-B01F-4BA3-9DB9-FD5EA6C281FE}" type="slidenum">
              <a:rPr lang="en-US" smtClean="0"/>
              <a:t>‹#›</a:t>
            </a:fld>
            <a:endParaRPr lang="en-US"/>
          </a:p>
        </p:txBody>
      </p:sp>
    </p:spTree>
    <p:extLst>
      <p:ext uri="{BB962C8B-B14F-4D97-AF65-F5344CB8AC3E}">
        <p14:creationId xmlns:p14="http://schemas.microsoft.com/office/powerpoint/2010/main" val="3867726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D8F4E12-2A04-48A7-8282-3B0320F9C0E9}" type="slidenum">
              <a:rPr lang="en-GB" smtClean="0">
                <a:solidFill>
                  <a:srgbClr val="000000"/>
                </a:solidFill>
              </a:rPr>
              <a:pPr/>
              <a:t>3</a:t>
            </a:fld>
            <a:endParaRPr lang="en-GB" smtClean="0">
              <a:solidFill>
                <a:srgbClr val="000000"/>
              </a:solidFill>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4272553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5D151DC-2F29-4E15-B77F-CA23B970C830}" type="slidenum">
              <a:rPr lang="en-GB" smtClean="0">
                <a:solidFill>
                  <a:srgbClr val="000000"/>
                </a:solidFill>
              </a:rPr>
              <a:pPr/>
              <a:t>4</a:t>
            </a:fld>
            <a:endParaRPr lang="en-GB" smtClean="0">
              <a:solidFill>
                <a:srgbClr val="000000"/>
              </a:solidFill>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p:spPr>
        <p:txBody>
          <a:bodyPr/>
          <a:lstStyle/>
          <a:p>
            <a:pPr eaLnBrk="1" hangingPunct="1"/>
            <a:endParaRPr lang="en-US" smtClean="0"/>
          </a:p>
        </p:txBody>
      </p:sp>
    </p:spTree>
    <p:extLst>
      <p:ext uri="{BB962C8B-B14F-4D97-AF65-F5344CB8AC3E}">
        <p14:creationId xmlns:p14="http://schemas.microsoft.com/office/powerpoint/2010/main" val="1662764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473DA70-F01A-4AEB-9D2C-ADB12FE15F4C}" type="slidenum">
              <a:rPr lang="en-US"/>
              <a:pPr>
                <a:defRPr/>
              </a:pPr>
              <a:t>‹#›</a:t>
            </a:fld>
            <a:endParaRPr lang="en-US"/>
          </a:p>
        </p:txBody>
      </p:sp>
    </p:spTree>
    <p:extLst>
      <p:ext uri="{BB962C8B-B14F-4D97-AF65-F5344CB8AC3E}">
        <p14:creationId xmlns:p14="http://schemas.microsoft.com/office/powerpoint/2010/main" val="1491752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F964086-3088-4A54-9484-E9F6753C5C8D}" type="slidenum">
              <a:rPr lang="en-US"/>
              <a:pPr>
                <a:defRPr/>
              </a:pPr>
              <a:t>‹#›</a:t>
            </a:fld>
            <a:endParaRPr lang="en-US"/>
          </a:p>
        </p:txBody>
      </p:sp>
    </p:spTree>
    <p:extLst>
      <p:ext uri="{BB962C8B-B14F-4D97-AF65-F5344CB8AC3E}">
        <p14:creationId xmlns:p14="http://schemas.microsoft.com/office/powerpoint/2010/main" val="2292201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5842D29-2EAD-4164-B684-E4AD294FEFCE}" type="slidenum">
              <a:rPr lang="en-US"/>
              <a:pPr>
                <a:defRPr/>
              </a:pPr>
              <a:t>‹#›</a:t>
            </a:fld>
            <a:endParaRPr lang="en-US"/>
          </a:p>
        </p:txBody>
      </p:sp>
    </p:spTree>
    <p:extLst>
      <p:ext uri="{BB962C8B-B14F-4D97-AF65-F5344CB8AC3E}">
        <p14:creationId xmlns:p14="http://schemas.microsoft.com/office/powerpoint/2010/main" val="2323573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B6383D2-5C7C-4C82-A514-E91289BA98D6}" type="slidenum">
              <a:rPr lang="en-US"/>
              <a:pPr>
                <a:defRPr/>
              </a:pPr>
              <a:t>‹#›</a:t>
            </a:fld>
            <a:endParaRPr lang="en-US"/>
          </a:p>
        </p:txBody>
      </p:sp>
    </p:spTree>
    <p:extLst>
      <p:ext uri="{BB962C8B-B14F-4D97-AF65-F5344CB8AC3E}">
        <p14:creationId xmlns:p14="http://schemas.microsoft.com/office/powerpoint/2010/main" val="1454453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4118845-BC96-4A2D-9303-A19773F6BD6C}" type="slidenum">
              <a:rPr lang="en-US"/>
              <a:pPr>
                <a:defRPr/>
              </a:pPr>
              <a:t>‹#›</a:t>
            </a:fld>
            <a:endParaRPr lang="en-US"/>
          </a:p>
        </p:txBody>
      </p:sp>
    </p:spTree>
    <p:extLst>
      <p:ext uri="{BB962C8B-B14F-4D97-AF65-F5344CB8AC3E}">
        <p14:creationId xmlns:p14="http://schemas.microsoft.com/office/powerpoint/2010/main" val="1106889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05A0DDEF-38EF-47C0-BAE1-E02C8DB470D3}" type="slidenum">
              <a:rPr lang="en-US"/>
              <a:pPr>
                <a:defRPr/>
              </a:pPr>
              <a:t>‹#›</a:t>
            </a:fld>
            <a:endParaRPr lang="en-US"/>
          </a:p>
        </p:txBody>
      </p:sp>
    </p:spTree>
    <p:extLst>
      <p:ext uri="{BB962C8B-B14F-4D97-AF65-F5344CB8AC3E}">
        <p14:creationId xmlns:p14="http://schemas.microsoft.com/office/powerpoint/2010/main" val="4502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66D2DA5E-8FED-4159-86C5-59A39F2A7BA8}" type="slidenum">
              <a:rPr lang="en-US"/>
              <a:pPr>
                <a:defRPr/>
              </a:pPr>
              <a:t>‹#›</a:t>
            </a:fld>
            <a:endParaRPr lang="en-US"/>
          </a:p>
        </p:txBody>
      </p:sp>
    </p:spTree>
    <p:extLst>
      <p:ext uri="{BB962C8B-B14F-4D97-AF65-F5344CB8AC3E}">
        <p14:creationId xmlns:p14="http://schemas.microsoft.com/office/powerpoint/2010/main" val="2185982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B8BD0A14-FA9B-4DF5-8D1D-E9AF1239055B}" type="slidenum">
              <a:rPr lang="en-US"/>
              <a:pPr>
                <a:defRPr/>
              </a:pPr>
              <a:t>‹#›</a:t>
            </a:fld>
            <a:endParaRPr lang="en-US"/>
          </a:p>
        </p:txBody>
      </p:sp>
    </p:spTree>
    <p:extLst>
      <p:ext uri="{BB962C8B-B14F-4D97-AF65-F5344CB8AC3E}">
        <p14:creationId xmlns:p14="http://schemas.microsoft.com/office/powerpoint/2010/main" val="936825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6DC65E6-AA05-4AE5-AA64-83CDAEE92B71}" type="slidenum">
              <a:rPr lang="en-US"/>
              <a:pPr>
                <a:defRPr/>
              </a:pPr>
              <a:t>‹#›</a:t>
            </a:fld>
            <a:endParaRPr lang="en-US"/>
          </a:p>
        </p:txBody>
      </p:sp>
    </p:spTree>
    <p:extLst>
      <p:ext uri="{BB962C8B-B14F-4D97-AF65-F5344CB8AC3E}">
        <p14:creationId xmlns:p14="http://schemas.microsoft.com/office/powerpoint/2010/main" val="227795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4740845-2720-4300-96FF-4579E75B7E09}" type="slidenum">
              <a:rPr lang="en-US"/>
              <a:pPr>
                <a:defRPr/>
              </a:pPr>
              <a:t>‹#›</a:t>
            </a:fld>
            <a:endParaRPr lang="en-US"/>
          </a:p>
        </p:txBody>
      </p:sp>
    </p:spTree>
    <p:extLst>
      <p:ext uri="{BB962C8B-B14F-4D97-AF65-F5344CB8AC3E}">
        <p14:creationId xmlns:p14="http://schemas.microsoft.com/office/powerpoint/2010/main" val="2892892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533400"/>
            <a:ext cx="2590800"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533400"/>
            <a:ext cx="7569200"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137CF81-A7E6-4040-9E97-2390D439B11C}" type="slidenum">
              <a:rPr lang="en-US"/>
              <a:pPr>
                <a:defRPr/>
              </a:pPr>
              <a:t>‹#›</a:t>
            </a:fld>
            <a:endParaRPr lang="en-US"/>
          </a:p>
        </p:txBody>
      </p:sp>
    </p:spTree>
    <p:extLst>
      <p:ext uri="{BB962C8B-B14F-4D97-AF65-F5344CB8AC3E}">
        <p14:creationId xmlns:p14="http://schemas.microsoft.com/office/powerpoint/2010/main" val="10574972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DF213B-06AC-4A9F-83EA-D615986BBE50}"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23279795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F7DD3A4-0A84-4E88-B6A1-74AA3DCFBE47}"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39721179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A0C1B43-2FAB-47FF-B2A7-48ED5F6E2A9B}"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30056639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8105E1C-C7DD-4779-98C0-3588DFAD545B}"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42373838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CAC824E-7448-4F70-ACCD-87E9F5C3B80D}"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223209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A888755-2C9D-4133-96CC-585B8D2D1520}"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1691532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DDCB63D-C90F-4874-B494-59DB32694B4E}"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22197240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83160AC-983E-4428-A163-5197C723DF57}"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3840964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F7EAD25-B08B-48FF-A8FD-70568E4661DA}"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23797563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0F088F-CD49-4450-AFB6-63CD486AB171}"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40320669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276A7B3-C276-421D-945A-A146760A1E64}"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35023194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DF213B-06AC-4A9F-83EA-D615986BBE50}"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21051491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F7DD3A4-0A84-4E88-B6A1-74AA3DCFBE47}"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37304136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A0C1B43-2FAB-47FF-B2A7-48ED5F6E2A9B}"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41398936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8105E1C-C7DD-4779-98C0-3588DFAD545B}"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13450498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CAC824E-7448-4F70-ACCD-87E9F5C3B80D}"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135560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A888755-2C9D-4133-96CC-585B8D2D1520}"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30804266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DDCB63D-C90F-4874-B494-59DB32694B4E}"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37864817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83160AC-983E-4428-A163-5197C723DF57}"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249155925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F7EAD25-B08B-48FF-A8FD-70568E4661DA}"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32458746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0F088F-CD49-4450-AFB6-63CD486AB171}"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33299877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276A7B3-C276-421D-945A-A146760A1E64}"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4323125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DF213B-06AC-4A9F-83EA-D615986BBE50}"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22130031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F7DD3A4-0A84-4E88-B6A1-74AA3DCFBE47}"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23329168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A0C1B43-2FAB-47FF-B2A7-48ED5F6E2A9B}"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23599165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8105E1C-C7DD-4779-98C0-3588DFAD545B}"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24969936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CAC824E-7448-4F70-ACCD-87E9F5C3B80D}"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118020089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A888755-2C9D-4133-96CC-585B8D2D1520}"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26711369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DDCB63D-C90F-4874-B494-59DB32694B4E}"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23290715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83160AC-983E-4428-A163-5197C723DF57}"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40721783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F7EAD25-B08B-48FF-A8FD-70568E4661DA}"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40604343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0F088F-CD49-4450-AFB6-63CD486AB171}"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12730224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276A7B3-C276-421D-945A-A146760A1E64}"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26584199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DF213B-06AC-4A9F-83EA-D615986BBE50}"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7053473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F7DD3A4-0A84-4E88-B6A1-74AA3DCFBE47}"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30089808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A0C1B43-2FAB-47FF-B2A7-48ED5F6E2A9B}"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10533034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8105E1C-C7DD-4779-98C0-3588DFAD545B}"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30903318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2CAC824E-7448-4F70-ACCD-87E9F5C3B80D}"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16375600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2A888755-2C9D-4133-96CC-585B8D2D1520}"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25601816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1DDCB63D-C90F-4874-B494-59DB32694B4E}"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255856799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83160AC-983E-4428-A163-5197C723DF57}"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2032166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F7EAD25-B08B-48FF-A8FD-70568E4661DA}"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347802625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40F088F-CD49-4450-AFB6-63CD486AB171}"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37998333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276A7B3-C276-421D-945A-A146760A1E64}" type="slidenum">
              <a:rPr lang="en-GB">
                <a:solidFill>
                  <a:srgbClr val="000000"/>
                </a:solidFill>
              </a:rPr>
              <a:pPr>
                <a:defRPr/>
              </a:pPr>
              <a:t>‹#›</a:t>
            </a:fld>
            <a:r>
              <a:rPr lang="en-GB">
                <a:solidFill>
                  <a:srgbClr val="000000"/>
                </a:solidFill>
              </a:rPr>
              <a:t>/34</a:t>
            </a:r>
          </a:p>
        </p:txBody>
      </p:sp>
    </p:spTree>
    <p:extLst>
      <p:ext uri="{BB962C8B-B14F-4D97-AF65-F5344CB8AC3E}">
        <p14:creationId xmlns:p14="http://schemas.microsoft.com/office/powerpoint/2010/main" val="354833095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90221C2-3533-4CCF-9309-CDBB4874C16B}" type="slidenum">
              <a:rPr lang="en-US"/>
              <a:pPr>
                <a:defRPr/>
              </a:pPr>
              <a:t>‹#›</a:t>
            </a:fld>
            <a:endParaRPr lang="en-US"/>
          </a:p>
        </p:txBody>
      </p:sp>
    </p:spTree>
    <p:extLst>
      <p:ext uri="{BB962C8B-B14F-4D97-AF65-F5344CB8AC3E}">
        <p14:creationId xmlns:p14="http://schemas.microsoft.com/office/powerpoint/2010/main" val="21693260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52806BE9-0FE8-4ACE-AF2D-17F1C3C47AA4}" type="slidenum">
              <a:rPr lang="en-US"/>
              <a:pPr>
                <a:defRPr/>
              </a:pPr>
              <a:t>‹#›</a:t>
            </a:fld>
            <a:endParaRPr lang="en-US"/>
          </a:p>
        </p:txBody>
      </p:sp>
    </p:spTree>
    <p:extLst>
      <p:ext uri="{BB962C8B-B14F-4D97-AF65-F5344CB8AC3E}">
        <p14:creationId xmlns:p14="http://schemas.microsoft.com/office/powerpoint/2010/main" val="3842575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312775D-7C5D-41AF-A0E2-781E360334D8}" type="slidenum">
              <a:rPr lang="en-US"/>
              <a:pPr>
                <a:defRPr/>
              </a:pPr>
              <a:t>‹#›</a:t>
            </a:fld>
            <a:endParaRPr lang="en-US"/>
          </a:p>
        </p:txBody>
      </p:sp>
    </p:spTree>
    <p:extLst>
      <p:ext uri="{BB962C8B-B14F-4D97-AF65-F5344CB8AC3E}">
        <p14:creationId xmlns:p14="http://schemas.microsoft.com/office/powerpoint/2010/main" val="22602365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30E6CFCA-A513-4A2B-B7CE-1F8A2B3C182B}" type="slidenum">
              <a:rPr lang="en-US"/>
              <a:pPr>
                <a:defRPr/>
              </a:pPr>
              <a:t>‹#›</a:t>
            </a:fld>
            <a:endParaRPr lang="en-US"/>
          </a:p>
        </p:txBody>
      </p:sp>
    </p:spTree>
    <p:extLst>
      <p:ext uri="{BB962C8B-B14F-4D97-AF65-F5344CB8AC3E}">
        <p14:creationId xmlns:p14="http://schemas.microsoft.com/office/powerpoint/2010/main" val="30645489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a:defRPr/>
            </a:lvl1pPr>
          </a:lstStyle>
          <a:p>
            <a:pPr>
              <a:defRPr/>
            </a:pPr>
            <a:endParaRPr lang="en-US"/>
          </a:p>
        </p:txBody>
      </p:sp>
      <p:sp>
        <p:nvSpPr>
          <p:cNvPr id="8" name="Rectangle 5"/>
          <p:cNvSpPr>
            <a:spLocks noGrp="1" noChangeArrowheads="1"/>
          </p:cNvSpPr>
          <p:nvPr>
            <p:ph type="ftr" sz="quarter" idx="11"/>
          </p:nvPr>
        </p:nvSpPr>
        <p:spPr/>
        <p:txBody>
          <a:bodyPr/>
          <a:lstStyle>
            <a:lvl1pPr>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718B0106-986B-45F1-813C-5AE62B9EB2B7}" type="slidenum">
              <a:rPr lang="en-US"/>
              <a:pPr>
                <a:defRPr/>
              </a:pPr>
              <a:t>‹#›</a:t>
            </a:fld>
            <a:endParaRPr lang="en-US"/>
          </a:p>
        </p:txBody>
      </p:sp>
    </p:spTree>
    <p:extLst>
      <p:ext uri="{BB962C8B-B14F-4D97-AF65-F5344CB8AC3E}">
        <p14:creationId xmlns:p14="http://schemas.microsoft.com/office/powerpoint/2010/main" val="224465253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ABE84AB3-27B6-4FB0-9F4C-7AF3F43B0A2F}" type="slidenum">
              <a:rPr lang="en-US"/>
              <a:pPr>
                <a:defRPr/>
              </a:pPr>
              <a:t>‹#›</a:t>
            </a:fld>
            <a:endParaRPr lang="en-US"/>
          </a:p>
        </p:txBody>
      </p:sp>
    </p:spTree>
    <p:extLst>
      <p:ext uri="{BB962C8B-B14F-4D97-AF65-F5344CB8AC3E}">
        <p14:creationId xmlns:p14="http://schemas.microsoft.com/office/powerpoint/2010/main" val="185601329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2DDBD33E-6E07-4201-B0B9-6DB2A08AF9BF}" type="slidenum">
              <a:rPr lang="en-US"/>
              <a:pPr>
                <a:defRPr/>
              </a:pPr>
              <a:t>‹#›</a:t>
            </a:fld>
            <a:endParaRPr lang="en-US"/>
          </a:p>
        </p:txBody>
      </p:sp>
    </p:spTree>
    <p:extLst>
      <p:ext uri="{BB962C8B-B14F-4D97-AF65-F5344CB8AC3E}">
        <p14:creationId xmlns:p14="http://schemas.microsoft.com/office/powerpoint/2010/main" val="427444046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8593932-FAF1-4FA0-9635-4BABD70B368C}" type="slidenum">
              <a:rPr lang="en-US"/>
              <a:pPr>
                <a:defRPr/>
              </a:pPr>
              <a:t>‹#›</a:t>
            </a:fld>
            <a:endParaRPr lang="en-US"/>
          </a:p>
        </p:txBody>
      </p:sp>
    </p:spTree>
    <p:extLst>
      <p:ext uri="{BB962C8B-B14F-4D97-AF65-F5344CB8AC3E}">
        <p14:creationId xmlns:p14="http://schemas.microsoft.com/office/powerpoint/2010/main" val="22799446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8EE092AA-22EA-4162-BA5F-D80F2C3BF1E1}" type="slidenum">
              <a:rPr lang="en-US"/>
              <a:pPr>
                <a:defRPr/>
              </a:pPr>
              <a:t>‹#›</a:t>
            </a:fld>
            <a:endParaRPr lang="en-US"/>
          </a:p>
        </p:txBody>
      </p:sp>
    </p:spTree>
    <p:extLst>
      <p:ext uri="{BB962C8B-B14F-4D97-AF65-F5344CB8AC3E}">
        <p14:creationId xmlns:p14="http://schemas.microsoft.com/office/powerpoint/2010/main" val="4649387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F8E6F0D-AF96-4199-B9A0-506E0544B1E9}" type="slidenum">
              <a:rPr lang="en-US"/>
              <a:pPr>
                <a:defRPr/>
              </a:pPr>
              <a:t>‹#›</a:t>
            </a:fld>
            <a:endParaRPr lang="en-US"/>
          </a:p>
        </p:txBody>
      </p:sp>
    </p:spTree>
    <p:extLst>
      <p:ext uri="{BB962C8B-B14F-4D97-AF65-F5344CB8AC3E}">
        <p14:creationId xmlns:p14="http://schemas.microsoft.com/office/powerpoint/2010/main" val="130938661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533400"/>
            <a:ext cx="2590800"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533400"/>
            <a:ext cx="7569200"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9A9F211-A960-4761-800C-A63B3F7AF821}" type="slidenum">
              <a:rPr lang="en-US"/>
              <a:pPr>
                <a:defRPr/>
              </a:pPr>
              <a:t>‹#›</a:t>
            </a:fld>
            <a:endParaRPr lang="en-US"/>
          </a:p>
        </p:txBody>
      </p:sp>
    </p:spTree>
    <p:extLst>
      <p:ext uri="{BB962C8B-B14F-4D97-AF65-F5344CB8AC3E}">
        <p14:creationId xmlns:p14="http://schemas.microsoft.com/office/powerpoint/2010/main" val="197642355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E4B6199-1702-4E4F-ACE0-BE658C37310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9532509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9570168-E8A8-4998-9682-3BD70D2CEC9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2461667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924A170-6002-4B56-B307-8C49E47EF75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2615540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7D64F96-0B7E-43C3-9CBD-4FD82F9DA52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8445703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42F6502-8D47-4124-8EC0-0530F867523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3933190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EC5BB1F1-C738-4A0B-A2B7-337FDB8492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5485851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6F1C0DF-CB0D-4CA4-BACA-9080F575C9A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22900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16065B3-4E3E-4C64-BA0D-B0C4BC489C4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9380663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9E030E6-DCC5-49AB-A106-D32E6B2E621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588113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8F86F97-936D-4E47-A88A-27C69DD9E5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1519745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533400"/>
            <a:ext cx="2590800"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533400"/>
            <a:ext cx="7569200"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D12172-04E6-4F1D-ACE3-396998796DB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614644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35B9AA3-C7DF-4DBA-8527-E4015D274C1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8547520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776C33C-09C5-46CC-BDE1-A8D94B92816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126448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E0B172F-B076-4071-9898-A6CE3FB5E91E}"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0451509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03E1025-0530-4BB6-BBA4-B2A42BD7A61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089328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EB243DF7-7477-4031-AD75-60E60BA1EB1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1023022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04898AA7-ADBC-420C-8562-279EF827C18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7989303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9F38114F-9F0F-4017-A227-A86D52486F0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928777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FE52A71-845A-48A2-84B5-377FE658516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4588206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E2F5748-CC94-47D5-9B08-9ED0710F9E9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74340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9B923B9-F668-4A22-991C-06FA09D7542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8120113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533400"/>
            <a:ext cx="2590800"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533400"/>
            <a:ext cx="7569200"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9316A0F-29FB-467F-A311-B265973CB59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708025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208402C-911A-48E5-8319-912BC055BAB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8476279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D8EFFD4-2EAA-4B57-8EC6-0A3114C3ED7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063976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7AF7EBA-D54E-491E-A657-271EDE7BE35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0023513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144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76400"/>
            <a:ext cx="5080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2FFAAE6-D0D3-452E-ADB7-8EF2AD52CCD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1834501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D46A3CD-AE8D-4C04-8E95-A44B9C0BFF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7888152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C26DFD9-C2B3-4A3D-BA8A-08DDC81D998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6612650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B19B141-23C5-4458-A521-A2902C181E1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5424154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791ABCF-CE6F-4BF4-9FE0-DD8CA5C5A28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220985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A457325-0481-4B60-ADFE-8BD7981BD37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0684723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8B9DCFC-2AF9-43C6-B8F3-D2B9834079C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4361893"/>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533400"/>
            <a:ext cx="2590800"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14400" y="533400"/>
            <a:ext cx="7569200"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CD75ACC-6F44-4C07-B538-0C1A7E4B9E8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16127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914400" y="533400"/>
            <a:ext cx="1036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914400" y="1676400"/>
            <a:ext cx="10363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9396"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u="none">
                <a:solidFill>
                  <a:srgbClr val="000000"/>
                </a:solidFill>
                <a:latin typeface="Times New Roman" pitchFamily="18" charset="0"/>
              </a:defRPr>
            </a:lvl1pPr>
          </a:lstStyle>
          <a:p>
            <a:pPr fontAlgn="base">
              <a:spcBef>
                <a:spcPct val="0"/>
              </a:spcBef>
              <a:spcAft>
                <a:spcPct val="0"/>
              </a:spcAft>
              <a:defRPr/>
            </a:pPr>
            <a:endParaRPr lang="en-US">
              <a:cs typeface="Arial" panose="020B0604020202020204" pitchFamily="34" charset="0"/>
            </a:endParaRPr>
          </a:p>
        </p:txBody>
      </p:sp>
      <p:sp>
        <p:nvSpPr>
          <p:cNvPr id="59397" name="Rectangle 5"/>
          <p:cNvSpPr>
            <a:spLocks noGrp="1" noChangeArrowheads="1"/>
          </p:cNvSpPr>
          <p:nvPr>
            <p:ph type="ftr" sz="quarter" idx="3"/>
          </p:nvPr>
        </p:nvSpPr>
        <p:spPr bwMode="auto">
          <a:xfrm>
            <a:off x="3352800" y="6248400"/>
            <a:ext cx="538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u="none">
                <a:solidFill>
                  <a:srgbClr val="000000"/>
                </a:solidFill>
                <a:latin typeface="Times New Roman" pitchFamily="18" charset="0"/>
              </a:defRPr>
            </a:lvl1pPr>
          </a:lstStyle>
          <a:p>
            <a:pPr fontAlgn="base">
              <a:spcBef>
                <a:spcPct val="0"/>
              </a:spcBef>
              <a:spcAft>
                <a:spcPct val="0"/>
              </a:spcAft>
              <a:defRPr/>
            </a:pPr>
            <a:endParaRPr lang="en-US">
              <a:cs typeface="Arial" panose="020B0604020202020204" pitchFamily="34" charset="0"/>
            </a:endParaRPr>
          </a:p>
        </p:txBody>
      </p:sp>
      <p:sp>
        <p:nvSpPr>
          <p:cNvPr id="59398"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u="none">
                <a:solidFill>
                  <a:srgbClr val="000000"/>
                </a:solidFill>
                <a:latin typeface="Times New Roman" panose="02020603050405020304" pitchFamily="18" charset="0"/>
              </a:defRPr>
            </a:lvl1pPr>
          </a:lstStyle>
          <a:p>
            <a:pPr fontAlgn="base">
              <a:spcBef>
                <a:spcPct val="0"/>
              </a:spcBef>
              <a:spcAft>
                <a:spcPct val="0"/>
              </a:spcAft>
              <a:defRPr/>
            </a:pPr>
            <a:fld id="{36A952D1-24C0-482D-A470-13A55CB1FAB2}"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38989794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Times New Roman" pitchFamily="18" charset="0"/>
        </a:defRPr>
      </a:lvl2pPr>
      <a:lvl3pPr algn="ctr" rtl="0" eaLnBrk="0" fontAlgn="base" hangingPunct="0">
        <a:spcBef>
          <a:spcPct val="0"/>
        </a:spcBef>
        <a:spcAft>
          <a:spcPct val="0"/>
        </a:spcAft>
        <a:defRPr sz="4000" b="1">
          <a:solidFill>
            <a:schemeClr val="tx2"/>
          </a:solidFill>
          <a:latin typeface="Times New Roman" pitchFamily="18" charset="0"/>
        </a:defRPr>
      </a:lvl3pPr>
      <a:lvl4pPr algn="ctr" rtl="0" eaLnBrk="0" fontAlgn="base" hangingPunct="0">
        <a:spcBef>
          <a:spcPct val="0"/>
        </a:spcBef>
        <a:spcAft>
          <a:spcPct val="0"/>
        </a:spcAft>
        <a:defRPr sz="4000" b="1">
          <a:solidFill>
            <a:schemeClr val="tx2"/>
          </a:solidFill>
          <a:latin typeface="Times New Roman" pitchFamily="18" charset="0"/>
        </a:defRPr>
      </a:lvl4pPr>
      <a:lvl5pPr algn="ctr" rtl="0" eaLnBrk="0" fontAlgn="base" hangingPunct="0">
        <a:spcBef>
          <a:spcPct val="0"/>
        </a:spcBef>
        <a:spcAft>
          <a:spcPct val="0"/>
        </a:spcAft>
        <a:defRPr sz="4000" b="1">
          <a:solidFill>
            <a:schemeClr val="tx2"/>
          </a:solidFill>
          <a:latin typeface="Times New Roman" pitchFamily="18" charset="0"/>
        </a:defRPr>
      </a:lvl5pPr>
      <a:lvl6pPr marL="457200" algn="ctr" rtl="0" fontAlgn="base">
        <a:spcBef>
          <a:spcPct val="0"/>
        </a:spcBef>
        <a:spcAft>
          <a:spcPct val="0"/>
        </a:spcAft>
        <a:defRPr sz="4000" b="1">
          <a:solidFill>
            <a:schemeClr val="tx2"/>
          </a:solidFill>
          <a:latin typeface="Times New Roman" pitchFamily="18" charset="0"/>
        </a:defRPr>
      </a:lvl6pPr>
      <a:lvl7pPr marL="914400" algn="ctr" rtl="0" fontAlgn="base">
        <a:spcBef>
          <a:spcPct val="0"/>
        </a:spcBef>
        <a:spcAft>
          <a:spcPct val="0"/>
        </a:spcAft>
        <a:defRPr sz="4000" b="1">
          <a:solidFill>
            <a:schemeClr val="tx2"/>
          </a:solidFill>
          <a:latin typeface="Times New Roman" pitchFamily="18" charset="0"/>
        </a:defRPr>
      </a:lvl7pPr>
      <a:lvl8pPr marL="1371600" algn="ctr" rtl="0" fontAlgn="base">
        <a:spcBef>
          <a:spcPct val="0"/>
        </a:spcBef>
        <a:spcAft>
          <a:spcPct val="0"/>
        </a:spcAft>
        <a:defRPr sz="4000" b="1">
          <a:solidFill>
            <a:schemeClr val="tx2"/>
          </a:solidFill>
          <a:latin typeface="Times New Roman" pitchFamily="18" charset="0"/>
        </a:defRPr>
      </a:lvl8pPr>
      <a:lvl9pPr marL="1828800" algn="ctr" rtl="0" fontAlgn="base">
        <a:spcBef>
          <a:spcPct val="0"/>
        </a:spcBef>
        <a:spcAft>
          <a:spcPct val="0"/>
        </a:spcAft>
        <a:defRPr sz="4000" b="1">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187E3C32-B254-4FA6-8C2C-51E4CA0FFFE9}" type="slidenum">
              <a:rPr lang="en-GB">
                <a:solidFill>
                  <a:srgbClr val="000000"/>
                </a:solidFill>
              </a:rPr>
              <a:pPr fontAlgn="base">
                <a:spcBef>
                  <a:spcPct val="0"/>
                </a:spcBef>
                <a:spcAft>
                  <a:spcPct val="0"/>
                </a:spcAft>
                <a:defRPr/>
              </a:pPr>
              <a:t>‹#›</a:t>
            </a:fld>
            <a:r>
              <a:rPr lang="en-GB">
                <a:solidFill>
                  <a:srgbClr val="000000"/>
                </a:solidFill>
              </a:rPr>
              <a:t>/34</a:t>
            </a:r>
          </a:p>
        </p:txBody>
      </p:sp>
    </p:spTree>
    <p:extLst>
      <p:ext uri="{BB962C8B-B14F-4D97-AF65-F5344CB8AC3E}">
        <p14:creationId xmlns:p14="http://schemas.microsoft.com/office/powerpoint/2010/main" val="6019109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187E3C32-B254-4FA6-8C2C-51E4CA0FFFE9}" type="slidenum">
              <a:rPr lang="en-GB">
                <a:solidFill>
                  <a:srgbClr val="000000"/>
                </a:solidFill>
              </a:rPr>
              <a:pPr fontAlgn="base">
                <a:spcBef>
                  <a:spcPct val="0"/>
                </a:spcBef>
                <a:spcAft>
                  <a:spcPct val="0"/>
                </a:spcAft>
                <a:defRPr/>
              </a:pPr>
              <a:t>‹#›</a:t>
            </a:fld>
            <a:r>
              <a:rPr lang="en-GB">
                <a:solidFill>
                  <a:srgbClr val="000000"/>
                </a:solidFill>
              </a:rPr>
              <a:t>/34</a:t>
            </a:r>
          </a:p>
        </p:txBody>
      </p:sp>
    </p:spTree>
    <p:extLst>
      <p:ext uri="{BB962C8B-B14F-4D97-AF65-F5344CB8AC3E}">
        <p14:creationId xmlns:p14="http://schemas.microsoft.com/office/powerpoint/2010/main" val="30018375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187E3C32-B254-4FA6-8C2C-51E4CA0FFFE9}" type="slidenum">
              <a:rPr lang="en-GB">
                <a:solidFill>
                  <a:srgbClr val="000000"/>
                </a:solidFill>
              </a:rPr>
              <a:pPr fontAlgn="base">
                <a:spcBef>
                  <a:spcPct val="0"/>
                </a:spcBef>
                <a:spcAft>
                  <a:spcPct val="0"/>
                </a:spcAft>
                <a:defRPr/>
              </a:pPr>
              <a:t>‹#›</a:t>
            </a:fld>
            <a:r>
              <a:rPr lang="en-GB">
                <a:solidFill>
                  <a:srgbClr val="000000"/>
                </a:solidFill>
              </a:rPr>
              <a:t>/34</a:t>
            </a:r>
          </a:p>
        </p:txBody>
      </p:sp>
    </p:spTree>
    <p:extLst>
      <p:ext uri="{BB962C8B-B14F-4D97-AF65-F5344CB8AC3E}">
        <p14:creationId xmlns:p14="http://schemas.microsoft.com/office/powerpoint/2010/main" val="215847394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fontAlgn="base">
              <a:spcBef>
                <a:spcPct val="0"/>
              </a:spcBef>
              <a:spcAft>
                <a:spcPct val="0"/>
              </a:spcAft>
              <a:defRPr/>
            </a:pPr>
            <a:endParaRPr lang="en-GB">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fontAlgn="base">
              <a:spcBef>
                <a:spcPct val="0"/>
              </a:spcBef>
              <a:spcAft>
                <a:spcPct val="0"/>
              </a:spcAft>
              <a:defRPr/>
            </a:pPr>
            <a:endParaRPr lang="en-GB">
              <a:solidFill>
                <a:srgbClr val="000000"/>
              </a:solidFill>
            </a:endParaRP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fontAlgn="base">
              <a:spcBef>
                <a:spcPct val="0"/>
              </a:spcBef>
              <a:spcAft>
                <a:spcPct val="0"/>
              </a:spcAft>
              <a:defRPr/>
            </a:pPr>
            <a:fld id="{187E3C32-B254-4FA6-8C2C-51E4CA0FFFE9}" type="slidenum">
              <a:rPr lang="en-GB">
                <a:solidFill>
                  <a:srgbClr val="000000"/>
                </a:solidFill>
              </a:rPr>
              <a:pPr fontAlgn="base">
                <a:spcBef>
                  <a:spcPct val="0"/>
                </a:spcBef>
                <a:spcAft>
                  <a:spcPct val="0"/>
                </a:spcAft>
                <a:defRPr/>
              </a:pPr>
              <a:t>‹#›</a:t>
            </a:fld>
            <a:r>
              <a:rPr lang="en-GB">
                <a:solidFill>
                  <a:srgbClr val="000000"/>
                </a:solidFill>
              </a:rPr>
              <a:t>/34</a:t>
            </a:r>
          </a:p>
        </p:txBody>
      </p:sp>
    </p:spTree>
    <p:extLst>
      <p:ext uri="{BB962C8B-B14F-4D97-AF65-F5344CB8AC3E}">
        <p14:creationId xmlns:p14="http://schemas.microsoft.com/office/powerpoint/2010/main" val="364981268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914400" y="533400"/>
            <a:ext cx="1036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5" name="Rectangle 3"/>
          <p:cNvSpPr>
            <a:spLocks noGrp="1" noChangeArrowheads="1"/>
          </p:cNvSpPr>
          <p:nvPr>
            <p:ph type="body" idx="1"/>
          </p:nvPr>
        </p:nvSpPr>
        <p:spPr bwMode="auto">
          <a:xfrm>
            <a:off x="914400" y="1676400"/>
            <a:ext cx="10363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9396"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u="none">
                <a:solidFill>
                  <a:srgbClr val="000000"/>
                </a:solidFill>
                <a:latin typeface="Times New Roman" pitchFamily="18" charset="0"/>
              </a:defRPr>
            </a:lvl1pPr>
          </a:lstStyle>
          <a:p>
            <a:pPr fontAlgn="base">
              <a:spcBef>
                <a:spcPct val="0"/>
              </a:spcBef>
              <a:spcAft>
                <a:spcPct val="0"/>
              </a:spcAft>
              <a:defRPr/>
            </a:pPr>
            <a:endParaRPr lang="en-US">
              <a:cs typeface="Arial" panose="020B0604020202020204" pitchFamily="34" charset="0"/>
            </a:endParaRPr>
          </a:p>
        </p:txBody>
      </p:sp>
      <p:sp>
        <p:nvSpPr>
          <p:cNvPr id="59397" name="Rectangle 5"/>
          <p:cNvSpPr>
            <a:spLocks noGrp="1" noChangeArrowheads="1"/>
          </p:cNvSpPr>
          <p:nvPr>
            <p:ph type="ftr" sz="quarter" idx="3"/>
          </p:nvPr>
        </p:nvSpPr>
        <p:spPr bwMode="auto">
          <a:xfrm>
            <a:off x="3352800" y="6248400"/>
            <a:ext cx="538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u="none">
                <a:solidFill>
                  <a:srgbClr val="000000"/>
                </a:solidFill>
                <a:latin typeface="Times New Roman" pitchFamily="18" charset="0"/>
              </a:defRPr>
            </a:lvl1pPr>
          </a:lstStyle>
          <a:p>
            <a:pPr fontAlgn="base">
              <a:spcBef>
                <a:spcPct val="0"/>
              </a:spcBef>
              <a:spcAft>
                <a:spcPct val="0"/>
              </a:spcAft>
              <a:defRPr/>
            </a:pPr>
            <a:endParaRPr lang="en-US">
              <a:cs typeface="Arial" panose="020B0604020202020204" pitchFamily="34" charset="0"/>
            </a:endParaRPr>
          </a:p>
        </p:txBody>
      </p:sp>
      <p:sp>
        <p:nvSpPr>
          <p:cNvPr id="59398"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u="none">
                <a:solidFill>
                  <a:srgbClr val="000000"/>
                </a:solidFill>
                <a:latin typeface="Times New Roman" panose="02020603050405020304" pitchFamily="18" charset="0"/>
              </a:defRPr>
            </a:lvl1pPr>
          </a:lstStyle>
          <a:p>
            <a:pPr fontAlgn="base">
              <a:spcBef>
                <a:spcPct val="0"/>
              </a:spcBef>
              <a:spcAft>
                <a:spcPct val="0"/>
              </a:spcAft>
              <a:defRPr/>
            </a:pPr>
            <a:fld id="{AFA61C16-1C4D-47E7-AC5A-3E4E8E11B93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88782783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Times New Roman" pitchFamily="18" charset="0"/>
        </a:defRPr>
      </a:lvl2pPr>
      <a:lvl3pPr algn="ctr" rtl="0" eaLnBrk="0" fontAlgn="base" hangingPunct="0">
        <a:spcBef>
          <a:spcPct val="0"/>
        </a:spcBef>
        <a:spcAft>
          <a:spcPct val="0"/>
        </a:spcAft>
        <a:defRPr sz="4000" b="1">
          <a:solidFill>
            <a:schemeClr val="tx2"/>
          </a:solidFill>
          <a:latin typeface="Times New Roman" pitchFamily="18" charset="0"/>
        </a:defRPr>
      </a:lvl3pPr>
      <a:lvl4pPr algn="ctr" rtl="0" eaLnBrk="0" fontAlgn="base" hangingPunct="0">
        <a:spcBef>
          <a:spcPct val="0"/>
        </a:spcBef>
        <a:spcAft>
          <a:spcPct val="0"/>
        </a:spcAft>
        <a:defRPr sz="4000" b="1">
          <a:solidFill>
            <a:schemeClr val="tx2"/>
          </a:solidFill>
          <a:latin typeface="Times New Roman" pitchFamily="18" charset="0"/>
        </a:defRPr>
      </a:lvl4pPr>
      <a:lvl5pPr algn="ctr" rtl="0" eaLnBrk="0" fontAlgn="base" hangingPunct="0">
        <a:spcBef>
          <a:spcPct val="0"/>
        </a:spcBef>
        <a:spcAft>
          <a:spcPct val="0"/>
        </a:spcAft>
        <a:defRPr sz="4000" b="1">
          <a:solidFill>
            <a:schemeClr val="tx2"/>
          </a:solidFill>
          <a:latin typeface="Times New Roman" pitchFamily="18" charset="0"/>
        </a:defRPr>
      </a:lvl5pPr>
      <a:lvl6pPr marL="457200" algn="ctr" rtl="0" fontAlgn="base">
        <a:spcBef>
          <a:spcPct val="0"/>
        </a:spcBef>
        <a:spcAft>
          <a:spcPct val="0"/>
        </a:spcAft>
        <a:defRPr sz="4000" b="1">
          <a:solidFill>
            <a:schemeClr val="tx2"/>
          </a:solidFill>
          <a:latin typeface="Times New Roman" pitchFamily="18" charset="0"/>
        </a:defRPr>
      </a:lvl6pPr>
      <a:lvl7pPr marL="914400" algn="ctr" rtl="0" fontAlgn="base">
        <a:spcBef>
          <a:spcPct val="0"/>
        </a:spcBef>
        <a:spcAft>
          <a:spcPct val="0"/>
        </a:spcAft>
        <a:defRPr sz="4000" b="1">
          <a:solidFill>
            <a:schemeClr val="tx2"/>
          </a:solidFill>
          <a:latin typeface="Times New Roman" pitchFamily="18" charset="0"/>
        </a:defRPr>
      </a:lvl7pPr>
      <a:lvl8pPr marL="1371600" algn="ctr" rtl="0" fontAlgn="base">
        <a:spcBef>
          <a:spcPct val="0"/>
        </a:spcBef>
        <a:spcAft>
          <a:spcPct val="0"/>
        </a:spcAft>
        <a:defRPr sz="4000" b="1">
          <a:solidFill>
            <a:schemeClr val="tx2"/>
          </a:solidFill>
          <a:latin typeface="Times New Roman" pitchFamily="18" charset="0"/>
        </a:defRPr>
      </a:lvl8pPr>
      <a:lvl9pPr marL="1828800" algn="ctr" rtl="0" fontAlgn="base">
        <a:spcBef>
          <a:spcPct val="0"/>
        </a:spcBef>
        <a:spcAft>
          <a:spcPct val="0"/>
        </a:spcAft>
        <a:defRPr sz="4000" b="1">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533400"/>
            <a:ext cx="1036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914400" y="1676400"/>
            <a:ext cx="10363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9396"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u="none">
                <a:latin typeface="Times New Roman" pitchFamily="18" charset="0"/>
              </a:defRPr>
            </a:lvl1pPr>
          </a:lstStyle>
          <a:p>
            <a:pPr fontAlgn="base">
              <a:spcBef>
                <a:spcPct val="0"/>
              </a:spcBef>
              <a:spcAft>
                <a:spcPct val="0"/>
              </a:spcAft>
              <a:defRPr/>
            </a:pPr>
            <a:endParaRPr lang="en-US">
              <a:solidFill>
                <a:srgbClr val="000000"/>
              </a:solidFill>
            </a:endParaRPr>
          </a:p>
        </p:txBody>
      </p:sp>
      <p:sp>
        <p:nvSpPr>
          <p:cNvPr id="59397" name="Rectangle 5"/>
          <p:cNvSpPr>
            <a:spLocks noGrp="1" noChangeArrowheads="1"/>
          </p:cNvSpPr>
          <p:nvPr>
            <p:ph type="ftr" sz="quarter" idx="3"/>
          </p:nvPr>
        </p:nvSpPr>
        <p:spPr bwMode="auto">
          <a:xfrm>
            <a:off x="3352800" y="6248400"/>
            <a:ext cx="538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u="none">
                <a:latin typeface="Times New Roman" pitchFamily="18" charset="0"/>
              </a:defRPr>
            </a:lvl1pPr>
          </a:lstStyle>
          <a:p>
            <a:pPr fontAlgn="base">
              <a:spcBef>
                <a:spcPct val="0"/>
              </a:spcBef>
              <a:spcAft>
                <a:spcPct val="0"/>
              </a:spcAft>
              <a:defRPr/>
            </a:pPr>
            <a:endParaRPr lang="en-US">
              <a:solidFill>
                <a:srgbClr val="000000"/>
              </a:solidFill>
            </a:endParaRPr>
          </a:p>
        </p:txBody>
      </p:sp>
      <p:sp>
        <p:nvSpPr>
          <p:cNvPr id="59398"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u="none"/>
            </a:lvl1pPr>
          </a:lstStyle>
          <a:p>
            <a:pPr fontAlgn="base">
              <a:spcBef>
                <a:spcPct val="0"/>
              </a:spcBef>
              <a:spcAft>
                <a:spcPct val="0"/>
              </a:spcAft>
              <a:defRPr/>
            </a:pPr>
            <a:fld id="{30371819-11AB-4673-9375-0A888AA1A631}"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49675931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hdr="0" ftr="0" dt="0"/>
  <p:txStyles>
    <p:title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Times New Roman" pitchFamily="18" charset="0"/>
        </a:defRPr>
      </a:lvl2pPr>
      <a:lvl3pPr algn="ctr" rtl="0" eaLnBrk="0" fontAlgn="base" hangingPunct="0">
        <a:spcBef>
          <a:spcPct val="0"/>
        </a:spcBef>
        <a:spcAft>
          <a:spcPct val="0"/>
        </a:spcAft>
        <a:defRPr sz="4000" b="1">
          <a:solidFill>
            <a:schemeClr val="tx2"/>
          </a:solidFill>
          <a:latin typeface="Times New Roman" pitchFamily="18" charset="0"/>
        </a:defRPr>
      </a:lvl3pPr>
      <a:lvl4pPr algn="ctr" rtl="0" eaLnBrk="0" fontAlgn="base" hangingPunct="0">
        <a:spcBef>
          <a:spcPct val="0"/>
        </a:spcBef>
        <a:spcAft>
          <a:spcPct val="0"/>
        </a:spcAft>
        <a:defRPr sz="4000" b="1">
          <a:solidFill>
            <a:schemeClr val="tx2"/>
          </a:solidFill>
          <a:latin typeface="Times New Roman" pitchFamily="18" charset="0"/>
        </a:defRPr>
      </a:lvl4pPr>
      <a:lvl5pPr algn="ctr" rtl="0" eaLnBrk="0" fontAlgn="base" hangingPunct="0">
        <a:spcBef>
          <a:spcPct val="0"/>
        </a:spcBef>
        <a:spcAft>
          <a:spcPct val="0"/>
        </a:spcAft>
        <a:defRPr sz="4000" b="1">
          <a:solidFill>
            <a:schemeClr val="tx2"/>
          </a:solidFill>
          <a:latin typeface="Times New Roman" pitchFamily="18" charset="0"/>
        </a:defRPr>
      </a:lvl5pPr>
      <a:lvl6pPr marL="457200" algn="ctr" rtl="0" fontAlgn="base">
        <a:spcBef>
          <a:spcPct val="0"/>
        </a:spcBef>
        <a:spcAft>
          <a:spcPct val="0"/>
        </a:spcAft>
        <a:defRPr sz="4000" b="1">
          <a:solidFill>
            <a:schemeClr val="tx2"/>
          </a:solidFill>
          <a:latin typeface="Times New Roman" pitchFamily="18" charset="0"/>
        </a:defRPr>
      </a:lvl6pPr>
      <a:lvl7pPr marL="914400" algn="ctr" rtl="0" fontAlgn="base">
        <a:spcBef>
          <a:spcPct val="0"/>
        </a:spcBef>
        <a:spcAft>
          <a:spcPct val="0"/>
        </a:spcAft>
        <a:defRPr sz="4000" b="1">
          <a:solidFill>
            <a:schemeClr val="tx2"/>
          </a:solidFill>
          <a:latin typeface="Times New Roman" pitchFamily="18" charset="0"/>
        </a:defRPr>
      </a:lvl7pPr>
      <a:lvl8pPr marL="1371600" algn="ctr" rtl="0" fontAlgn="base">
        <a:spcBef>
          <a:spcPct val="0"/>
        </a:spcBef>
        <a:spcAft>
          <a:spcPct val="0"/>
        </a:spcAft>
        <a:defRPr sz="4000" b="1">
          <a:solidFill>
            <a:schemeClr val="tx2"/>
          </a:solidFill>
          <a:latin typeface="Times New Roman" pitchFamily="18" charset="0"/>
        </a:defRPr>
      </a:lvl8pPr>
      <a:lvl9pPr marL="1828800" algn="ctr" rtl="0" fontAlgn="base">
        <a:spcBef>
          <a:spcPct val="0"/>
        </a:spcBef>
        <a:spcAft>
          <a:spcPct val="0"/>
        </a:spcAft>
        <a:defRPr sz="4000" b="1">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533400"/>
            <a:ext cx="1036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914400" y="1676400"/>
            <a:ext cx="10363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9396"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u="none">
                <a:latin typeface="Times New Roman" pitchFamily="18" charset="0"/>
              </a:defRPr>
            </a:lvl1pPr>
          </a:lstStyle>
          <a:p>
            <a:pPr fontAlgn="base">
              <a:spcBef>
                <a:spcPct val="0"/>
              </a:spcBef>
              <a:spcAft>
                <a:spcPct val="0"/>
              </a:spcAft>
              <a:defRPr/>
            </a:pPr>
            <a:endParaRPr lang="en-US">
              <a:solidFill>
                <a:srgbClr val="000000"/>
              </a:solidFill>
            </a:endParaRPr>
          </a:p>
        </p:txBody>
      </p:sp>
      <p:sp>
        <p:nvSpPr>
          <p:cNvPr id="59397" name="Rectangle 5"/>
          <p:cNvSpPr>
            <a:spLocks noGrp="1" noChangeArrowheads="1"/>
          </p:cNvSpPr>
          <p:nvPr>
            <p:ph type="ftr" sz="quarter" idx="3"/>
          </p:nvPr>
        </p:nvSpPr>
        <p:spPr bwMode="auto">
          <a:xfrm>
            <a:off x="3352800" y="6248400"/>
            <a:ext cx="538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u="none">
                <a:latin typeface="Times New Roman" pitchFamily="18" charset="0"/>
              </a:defRPr>
            </a:lvl1pPr>
          </a:lstStyle>
          <a:p>
            <a:pPr fontAlgn="base">
              <a:spcBef>
                <a:spcPct val="0"/>
              </a:spcBef>
              <a:spcAft>
                <a:spcPct val="0"/>
              </a:spcAft>
              <a:defRPr/>
            </a:pPr>
            <a:endParaRPr lang="en-US">
              <a:solidFill>
                <a:srgbClr val="000000"/>
              </a:solidFill>
            </a:endParaRPr>
          </a:p>
        </p:txBody>
      </p:sp>
      <p:sp>
        <p:nvSpPr>
          <p:cNvPr id="59398"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u="none"/>
            </a:lvl1pPr>
          </a:lstStyle>
          <a:p>
            <a:pPr fontAlgn="base">
              <a:spcBef>
                <a:spcPct val="0"/>
              </a:spcBef>
              <a:spcAft>
                <a:spcPct val="0"/>
              </a:spcAft>
              <a:defRPr/>
            </a:pPr>
            <a:fld id="{CEBDF38A-634E-4018-8747-3F52E1828E0A}"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1004279128"/>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ftr="0" dt="0"/>
  <p:txStyles>
    <p:title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Times New Roman" pitchFamily="18" charset="0"/>
        </a:defRPr>
      </a:lvl2pPr>
      <a:lvl3pPr algn="ctr" rtl="0" eaLnBrk="0" fontAlgn="base" hangingPunct="0">
        <a:spcBef>
          <a:spcPct val="0"/>
        </a:spcBef>
        <a:spcAft>
          <a:spcPct val="0"/>
        </a:spcAft>
        <a:defRPr sz="4000" b="1">
          <a:solidFill>
            <a:schemeClr val="tx2"/>
          </a:solidFill>
          <a:latin typeface="Times New Roman" pitchFamily="18" charset="0"/>
        </a:defRPr>
      </a:lvl3pPr>
      <a:lvl4pPr algn="ctr" rtl="0" eaLnBrk="0" fontAlgn="base" hangingPunct="0">
        <a:spcBef>
          <a:spcPct val="0"/>
        </a:spcBef>
        <a:spcAft>
          <a:spcPct val="0"/>
        </a:spcAft>
        <a:defRPr sz="4000" b="1">
          <a:solidFill>
            <a:schemeClr val="tx2"/>
          </a:solidFill>
          <a:latin typeface="Times New Roman" pitchFamily="18" charset="0"/>
        </a:defRPr>
      </a:lvl4pPr>
      <a:lvl5pPr algn="ctr" rtl="0" eaLnBrk="0" fontAlgn="base" hangingPunct="0">
        <a:spcBef>
          <a:spcPct val="0"/>
        </a:spcBef>
        <a:spcAft>
          <a:spcPct val="0"/>
        </a:spcAft>
        <a:defRPr sz="4000" b="1">
          <a:solidFill>
            <a:schemeClr val="tx2"/>
          </a:solidFill>
          <a:latin typeface="Times New Roman" pitchFamily="18" charset="0"/>
        </a:defRPr>
      </a:lvl5pPr>
      <a:lvl6pPr marL="457200" algn="ctr" rtl="0" fontAlgn="base">
        <a:spcBef>
          <a:spcPct val="0"/>
        </a:spcBef>
        <a:spcAft>
          <a:spcPct val="0"/>
        </a:spcAft>
        <a:defRPr sz="4000" b="1">
          <a:solidFill>
            <a:schemeClr val="tx2"/>
          </a:solidFill>
          <a:latin typeface="Times New Roman" pitchFamily="18" charset="0"/>
        </a:defRPr>
      </a:lvl6pPr>
      <a:lvl7pPr marL="914400" algn="ctr" rtl="0" fontAlgn="base">
        <a:spcBef>
          <a:spcPct val="0"/>
        </a:spcBef>
        <a:spcAft>
          <a:spcPct val="0"/>
        </a:spcAft>
        <a:defRPr sz="4000" b="1">
          <a:solidFill>
            <a:schemeClr val="tx2"/>
          </a:solidFill>
          <a:latin typeface="Times New Roman" pitchFamily="18" charset="0"/>
        </a:defRPr>
      </a:lvl7pPr>
      <a:lvl8pPr marL="1371600" algn="ctr" rtl="0" fontAlgn="base">
        <a:spcBef>
          <a:spcPct val="0"/>
        </a:spcBef>
        <a:spcAft>
          <a:spcPct val="0"/>
        </a:spcAft>
        <a:defRPr sz="4000" b="1">
          <a:solidFill>
            <a:schemeClr val="tx2"/>
          </a:solidFill>
          <a:latin typeface="Times New Roman" pitchFamily="18" charset="0"/>
        </a:defRPr>
      </a:lvl8pPr>
      <a:lvl9pPr marL="1828800" algn="ctr" rtl="0" fontAlgn="base">
        <a:spcBef>
          <a:spcPct val="0"/>
        </a:spcBef>
        <a:spcAft>
          <a:spcPct val="0"/>
        </a:spcAft>
        <a:defRPr sz="4000" b="1">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533400"/>
            <a:ext cx="10363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914400" y="1676400"/>
            <a:ext cx="103632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9396"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u="none">
                <a:latin typeface="Times New Roman" pitchFamily="18" charset="0"/>
              </a:defRPr>
            </a:lvl1pPr>
          </a:lstStyle>
          <a:p>
            <a:pPr fontAlgn="base">
              <a:spcBef>
                <a:spcPct val="0"/>
              </a:spcBef>
              <a:spcAft>
                <a:spcPct val="0"/>
              </a:spcAft>
              <a:defRPr/>
            </a:pPr>
            <a:endParaRPr lang="en-US">
              <a:solidFill>
                <a:srgbClr val="000000"/>
              </a:solidFill>
            </a:endParaRPr>
          </a:p>
        </p:txBody>
      </p:sp>
      <p:sp>
        <p:nvSpPr>
          <p:cNvPr id="59397" name="Rectangle 5"/>
          <p:cNvSpPr>
            <a:spLocks noGrp="1" noChangeArrowheads="1"/>
          </p:cNvSpPr>
          <p:nvPr>
            <p:ph type="ftr" sz="quarter" idx="3"/>
          </p:nvPr>
        </p:nvSpPr>
        <p:spPr bwMode="auto">
          <a:xfrm>
            <a:off x="3352800" y="6248400"/>
            <a:ext cx="538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u="none">
                <a:latin typeface="Times New Roman" pitchFamily="18" charset="0"/>
              </a:defRPr>
            </a:lvl1pPr>
          </a:lstStyle>
          <a:p>
            <a:pPr fontAlgn="base">
              <a:spcBef>
                <a:spcPct val="0"/>
              </a:spcBef>
              <a:spcAft>
                <a:spcPct val="0"/>
              </a:spcAft>
              <a:defRPr/>
            </a:pPr>
            <a:endParaRPr lang="en-US">
              <a:solidFill>
                <a:srgbClr val="000000"/>
              </a:solidFill>
            </a:endParaRPr>
          </a:p>
        </p:txBody>
      </p:sp>
      <p:sp>
        <p:nvSpPr>
          <p:cNvPr id="59398"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u="none"/>
            </a:lvl1pPr>
          </a:lstStyle>
          <a:p>
            <a:pPr fontAlgn="base">
              <a:spcBef>
                <a:spcPct val="0"/>
              </a:spcBef>
              <a:spcAft>
                <a:spcPct val="0"/>
              </a:spcAft>
              <a:defRPr/>
            </a:pPr>
            <a:fld id="{2FAFABD0-A63C-4FD2-87D5-42012F9F77F6}"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189230798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hdr="0" ftr="0" dt="0"/>
  <p:txStyles>
    <p:title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Times New Roman" pitchFamily="18" charset="0"/>
        </a:defRPr>
      </a:lvl2pPr>
      <a:lvl3pPr algn="ctr" rtl="0" eaLnBrk="0" fontAlgn="base" hangingPunct="0">
        <a:spcBef>
          <a:spcPct val="0"/>
        </a:spcBef>
        <a:spcAft>
          <a:spcPct val="0"/>
        </a:spcAft>
        <a:defRPr sz="4000" b="1">
          <a:solidFill>
            <a:schemeClr val="tx2"/>
          </a:solidFill>
          <a:latin typeface="Times New Roman" pitchFamily="18" charset="0"/>
        </a:defRPr>
      </a:lvl3pPr>
      <a:lvl4pPr algn="ctr" rtl="0" eaLnBrk="0" fontAlgn="base" hangingPunct="0">
        <a:spcBef>
          <a:spcPct val="0"/>
        </a:spcBef>
        <a:spcAft>
          <a:spcPct val="0"/>
        </a:spcAft>
        <a:defRPr sz="4000" b="1">
          <a:solidFill>
            <a:schemeClr val="tx2"/>
          </a:solidFill>
          <a:latin typeface="Times New Roman" pitchFamily="18" charset="0"/>
        </a:defRPr>
      </a:lvl4pPr>
      <a:lvl5pPr algn="ctr" rtl="0" eaLnBrk="0" fontAlgn="base" hangingPunct="0">
        <a:spcBef>
          <a:spcPct val="0"/>
        </a:spcBef>
        <a:spcAft>
          <a:spcPct val="0"/>
        </a:spcAft>
        <a:defRPr sz="4000" b="1">
          <a:solidFill>
            <a:schemeClr val="tx2"/>
          </a:solidFill>
          <a:latin typeface="Times New Roman" pitchFamily="18" charset="0"/>
        </a:defRPr>
      </a:lvl5pPr>
      <a:lvl6pPr marL="457200" algn="ctr" rtl="0" fontAlgn="base">
        <a:spcBef>
          <a:spcPct val="0"/>
        </a:spcBef>
        <a:spcAft>
          <a:spcPct val="0"/>
        </a:spcAft>
        <a:defRPr sz="4000" b="1">
          <a:solidFill>
            <a:schemeClr val="tx2"/>
          </a:solidFill>
          <a:latin typeface="Times New Roman" pitchFamily="18" charset="0"/>
        </a:defRPr>
      </a:lvl6pPr>
      <a:lvl7pPr marL="914400" algn="ctr" rtl="0" fontAlgn="base">
        <a:spcBef>
          <a:spcPct val="0"/>
        </a:spcBef>
        <a:spcAft>
          <a:spcPct val="0"/>
        </a:spcAft>
        <a:defRPr sz="4000" b="1">
          <a:solidFill>
            <a:schemeClr val="tx2"/>
          </a:solidFill>
          <a:latin typeface="Times New Roman" pitchFamily="18" charset="0"/>
        </a:defRPr>
      </a:lvl7pPr>
      <a:lvl8pPr marL="1371600" algn="ctr" rtl="0" fontAlgn="base">
        <a:spcBef>
          <a:spcPct val="0"/>
        </a:spcBef>
        <a:spcAft>
          <a:spcPct val="0"/>
        </a:spcAft>
        <a:defRPr sz="4000" b="1">
          <a:solidFill>
            <a:schemeClr val="tx2"/>
          </a:solidFill>
          <a:latin typeface="Times New Roman" pitchFamily="18" charset="0"/>
        </a:defRPr>
      </a:lvl8pPr>
      <a:lvl9pPr marL="1828800" algn="ctr" rtl="0" fontAlgn="base">
        <a:spcBef>
          <a:spcPct val="0"/>
        </a:spcBef>
        <a:spcAft>
          <a:spcPct val="0"/>
        </a:spcAft>
        <a:defRPr sz="4000" b="1">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ieeexplore.ieee.org/abstract/document/9213190/" TargetMode="Externa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5.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9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0.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90.xml"/><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68.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68.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8.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9.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9.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9.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9.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9.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9.xml"/><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9.xml"/><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4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4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9.xml"/></Relationships>
</file>

<file path=ppt/slides/_rels/slide4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4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6.xml"/></Relationships>
</file>

<file path=ppt/slides/_rels/slide4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19AFDDF7-F568-42AA-9A62-32F979097A5C}" type="slidenum">
              <a:rPr lang="en-US" sz="1400">
                <a:solidFill>
                  <a:srgbClr val="000000"/>
                </a:solidFill>
              </a:rPr>
              <a:pPr>
                <a:spcBef>
                  <a:spcPct val="0"/>
                </a:spcBef>
                <a:buFontTx/>
                <a:buNone/>
              </a:pPr>
              <a:t>1</a:t>
            </a:fld>
            <a:endParaRPr lang="en-US" sz="1400">
              <a:solidFill>
                <a:srgbClr val="000000"/>
              </a:solidFill>
            </a:endParaRPr>
          </a:p>
        </p:txBody>
      </p:sp>
      <p:sp>
        <p:nvSpPr>
          <p:cNvPr id="28675" name="Rectangle 2"/>
          <p:cNvSpPr>
            <a:spLocks noGrp="1" noChangeArrowheads="1"/>
          </p:cNvSpPr>
          <p:nvPr>
            <p:ph type="ctrTitle"/>
          </p:nvPr>
        </p:nvSpPr>
        <p:spPr>
          <a:xfrm>
            <a:off x="2209800" y="0"/>
            <a:ext cx="7166020" cy="2286000"/>
          </a:xfrm>
        </p:spPr>
        <p:txBody>
          <a:bodyPr/>
          <a:lstStyle/>
          <a:p>
            <a:pPr eaLnBrk="1" hangingPunct="1"/>
            <a:r>
              <a:rPr lang="en-US" sz="2000" dirty="0"/>
              <a:t>THE UNIVERSITY OF DODOMA</a:t>
            </a:r>
            <a:br>
              <a:rPr lang="en-US" sz="2000" dirty="0"/>
            </a:br>
            <a:r>
              <a:rPr lang="en-US" sz="2000" dirty="0"/>
              <a:t>COLLEGE OF INFORMATICS AND VIRTUAL EDUCATION</a:t>
            </a:r>
            <a:br>
              <a:rPr lang="en-US" sz="2000" dirty="0"/>
            </a:br>
            <a:r>
              <a:rPr lang="en-US" sz="2000" dirty="0"/>
              <a:t>DEPARTMENT OF CSE</a:t>
            </a:r>
          </a:p>
        </p:txBody>
      </p:sp>
      <p:sp>
        <p:nvSpPr>
          <p:cNvPr id="28676" name="Rectangle 3"/>
          <p:cNvSpPr>
            <a:spLocks noGrp="1" noChangeArrowheads="1"/>
          </p:cNvSpPr>
          <p:nvPr>
            <p:ph type="subTitle" idx="1"/>
          </p:nvPr>
        </p:nvSpPr>
        <p:spPr>
          <a:xfrm>
            <a:off x="1930400" y="1881389"/>
            <a:ext cx="9347200" cy="3657600"/>
          </a:xfrm>
        </p:spPr>
        <p:txBody>
          <a:bodyPr/>
          <a:lstStyle/>
          <a:p>
            <a:r>
              <a:rPr lang="en-US" b="1" dirty="0" smtClean="0"/>
              <a:t>IA 314: </a:t>
            </a:r>
            <a:r>
              <a:rPr lang="en-US" dirty="0" smtClean="0"/>
              <a:t>Biometric Security</a:t>
            </a:r>
          </a:p>
          <a:p>
            <a:r>
              <a:rPr lang="en-US" b="1" dirty="0" smtClean="0"/>
              <a:t>Lecture 5-7: </a:t>
            </a:r>
          </a:p>
          <a:p>
            <a:r>
              <a:rPr lang="en-US" b="1" dirty="0" smtClean="0"/>
              <a:t>5.</a:t>
            </a:r>
            <a:r>
              <a:rPr lang="en-GB" dirty="0" smtClean="0"/>
              <a:t>Voice/Speaker and </a:t>
            </a:r>
            <a:r>
              <a:rPr lang="en-US" dirty="0">
                <a:solidFill>
                  <a:srgbClr val="00B0F0"/>
                </a:solidFill>
              </a:rPr>
              <a:t>Retina </a:t>
            </a:r>
            <a:r>
              <a:rPr lang="en-GB" dirty="0" smtClean="0"/>
              <a:t>Recognition</a:t>
            </a:r>
          </a:p>
          <a:p>
            <a:r>
              <a:rPr lang="en-GB" dirty="0" smtClean="0"/>
              <a:t>6. </a:t>
            </a:r>
            <a:r>
              <a:rPr lang="en-US" b="1" dirty="0"/>
              <a:t>DNA-based Biometrics</a:t>
            </a:r>
            <a:r>
              <a:rPr lang="en-US" dirty="0"/>
              <a:t> &amp; </a:t>
            </a:r>
            <a:r>
              <a:rPr lang="en-US" b="1" dirty="0" err="1"/>
              <a:t>Palmprint</a:t>
            </a:r>
            <a:r>
              <a:rPr lang="en-US" b="1" dirty="0"/>
              <a:t> Recognition</a:t>
            </a:r>
          </a:p>
          <a:p>
            <a:r>
              <a:rPr lang="en-US" dirty="0" smtClean="0"/>
              <a:t>7. </a:t>
            </a:r>
            <a:r>
              <a:rPr lang="en-US" dirty="0"/>
              <a:t>Ear Biometrics, Hand Geometry (Shape) Biometrics, Key Stroke Biometrics, and Gait Biometrics </a:t>
            </a:r>
            <a:endParaRPr lang="en-US" dirty="0">
              <a:hlinkClick r:id="rId2"/>
            </a:endParaRPr>
          </a:p>
          <a:p>
            <a:endParaRPr lang="en-US" dirty="0" smtClean="0"/>
          </a:p>
        </p:txBody>
      </p:sp>
      <p:pic>
        <p:nvPicPr>
          <p:cNvPr id="2867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2787" y="4945487"/>
            <a:ext cx="2350963" cy="1584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3"/>
          <p:cNvGrpSpPr>
            <a:grpSpLocks/>
          </p:cNvGrpSpPr>
          <p:nvPr/>
        </p:nvGrpSpPr>
        <p:grpSpPr bwMode="auto">
          <a:xfrm>
            <a:off x="2779154" y="4933682"/>
            <a:ext cx="3183764" cy="1467118"/>
            <a:chOff x="381000" y="4076700"/>
            <a:chExt cx="7086600" cy="2095500"/>
          </a:xfrm>
        </p:grpSpPr>
        <p:pic>
          <p:nvPicPr>
            <p:cNvPr id="7" name="Picture 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4076700"/>
              <a:ext cx="30480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86200" y="4076700"/>
              <a:ext cx="35814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 name="Picture 1"/>
          <p:cNvPicPr>
            <a:picLocks noChangeAspect="1"/>
          </p:cNvPicPr>
          <p:nvPr/>
        </p:nvPicPr>
        <p:blipFill>
          <a:blip r:embed="rId6"/>
          <a:stretch>
            <a:fillRect/>
          </a:stretch>
        </p:blipFill>
        <p:spPr>
          <a:xfrm>
            <a:off x="6168322" y="4933682"/>
            <a:ext cx="2488458" cy="1467118"/>
          </a:xfrm>
          <a:prstGeom prst="rect">
            <a:avLst/>
          </a:prstGeom>
        </p:spPr>
      </p:pic>
    </p:spTree>
    <p:extLst>
      <p:ext uri="{BB962C8B-B14F-4D97-AF65-F5344CB8AC3E}">
        <p14:creationId xmlns:p14="http://schemas.microsoft.com/office/powerpoint/2010/main" val="27497939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874EBFD-DB12-40B3-A5F4-AFC2FC694F70}" type="slidenum">
              <a:rPr lang="en-US" sz="1400">
                <a:solidFill>
                  <a:srgbClr val="000000"/>
                </a:solidFill>
              </a:rPr>
              <a:pPr>
                <a:spcBef>
                  <a:spcPct val="0"/>
                </a:spcBef>
                <a:buFontTx/>
                <a:buNone/>
              </a:pPr>
              <a:t>2</a:t>
            </a:fld>
            <a:endParaRPr lang="en-US" sz="1400">
              <a:solidFill>
                <a:srgbClr val="000000"/>
              </a:solidFill>
            </a:endParaRPr>
          </a:p>
        </p:txBody>
      </p:sp>
      <p:sp>
        <p:nvSpPr>
          <p:cNvPr id="29699" name="Rectangle 2"/>
          <p:cNvSpPr>
            <a:spLocks noGrp="1" noChangeArrowheads="1"/>
          </p:cNvSpPr>
          <p:nvPr>
            <p:ph type="title"/>
          </p:nvPr>
        </p:nvSpPr>
        <p:spPr>
          <a:xfrm>
            <a:off x="2286000" y="304800"/>
            <a:ext cx="7772400" cy="558800"/>
          </a:xfrm>
        </p:spPr>
        <p:txBody>
          <a:bodyPr/>
          <a:lstStyle/>
          <a:p>
            <a:pPr eaLnBrk="1" hangingPunct="1"/>
            <a:r>
              <a:rPr lang="en-US" smtClean="0"/>
              <a:t>IA 314</a:t>
            </a:r>
          </a:p>
        </p:txBody>
      </p:sp>
      <p:sp>
        <p:nvSpPr>
          <p:cNvPr id="29700" name="Rectangle 3"/>
          <p:cNvSpPr>
            <a:spLocks noGrp="1" noChangeArrowheads="1"/>
          </p:cNvSpPr>
          <p:nvPr>
            <p:ph type="body" idx="1"/>
          </p:nvPr>
        </p:nvSpPr>
        <p:spPr>
          <a:xfrm>
            <a:off x="1828800" y="914400"/>
            <a:ext cx="8839200" cy="5486400"/>
          </a:xfrm>
        </p:spPr>
        <p:txBody>
          <a:bodyPr/>
          <a:lstStyle/>
          <a:p>
            <a:pPr eaLnBrk="1" hangingPunct="1"/>
            <a:r>
              <a:rPr lang="en-US" b="1" smtClean="0">
                <a:cs typeface="Times New Roman" panose="02020603050405020304" pitchFamily="18" charset="0"/>
              </a:rPr>
              <a:t>Instructor:</a:t>
            </a:r>
            <a:r>
              <a:rPr lang="en-US" smtClean="0">
                <a:cs typeface="Times New Roman" panose="02020603050405020304" pitchFamily="18" charset="0"/>
              </a:rPr>
              <a:t> Dr. Noe Elisa (Lecturer);</a:t>
            </a:r>
          </a:p>
          <a:p>
            <a:pPr eaLnBrk="1" hangingPunct="1"/>
            <a:endParaRPr lang="en-US" smtClean="0">
              <a:cs typeface="Times New Roman" panose="02020603050405020304" pitchFamily="18" charset="0"/>
            </a:endParaRPr>
          </a:p>
          <a:p>
            <a:pPr eaLnBrk="1" hangingPunct="1"/>
            <a:r>
              <a:rPr lang="en-US" b="1" smtClean="0">
                <a:cs typeface="Times New Roman" panose="02020603050405020304" pitchFamily="18" charset="0"/>
              </a:rPr>
              <a:t>Office:</a:t>
            </a:r>
            <a:r>
              <a:rPr lang="en-US" smtClean="0">
                <a:cs typeface="Times New Roman" panose="02020603050405020304" pitchFamily="18" charset="0"/>
              </a:rPr>
              <a:t> BG13;</a:t>
            </a:r>
          </a:p>
          <a:p>
            <a:pPr eaLnBrk="1" hangingPunct="1"/>
            <a:endParaRPr lang="en-US" smtClean="0">
              <a:cs typeface="Times New Roman" panose="02020603050405020304" pitchFamily="18" charset="0"/>
            </a:endParaRPr>
          </a:p>
          <a:p>
            <a:pPr eaLnBrk="1" hangingPunct="1"/>
            <a:r>
              <a:rPr lang="en-US" b="1" smtClean="0">
                <a:cs typeface="Times New Roman" panose="02020603050405020304" pitchFamily="18" charset="0"/>
              </a:rPr>
              <a:t>Lecture Hours: </a:t>
            </a:r>
            <a:r>
              <a:rPr lang="en-US" smtClean="0">
                <a:cs typeface="Times New Roman" panose="02020603050405020304" pitchFamily="18" charset="0"/>
              </a:rPr>
              <a:t>Friday 08:00-10:00  LRA102;</a:t>
            </a:r>
            <a:br>
              <a:rPr lang="en-US" smtClean="0">
                <a:cs typeface="Times New Roman" panose="02020603050405020304" pitchFamily="18" charset="0"/>
              </a:rPr>
            </a:br>
            <a:r>
              <a:rPr lang="en-US" smtClean="0">
                <a:cs typeface="Times New Roman" panose="02020603050405020304" pitchFamily="18" charset="0"/>
              </a:rPr>
              <a:t>			 </a:t>
            </a:r>
          </a:p>
          <a:p>
            <a:pPr eaLnBrk="1" hangingPunct="1"/>
            <a:r>
              <a:rPr lang="en-US" b="1" smtClean="0">
                <a:cs typeface="Times New Roman" panose="02020603050405020304" pitchFamily="18" charset="0"/>
              </a:rPr>
              <a:t>Tutorial Hours: </a:t>
            </a:r>
            <a:r>
              <a:rPr lang="en-US" smtClean="0">
                <a:cs typeface="Times New Roman" panose="02020603050405020304" pitchFamily="18" charset="0"/>
              </a:rPr>
              <a:t>Monday</a:t>
            </a:r>
            <a:r>
              <a:rPr lang="en-US" b="1" smtClean="0">
                <a:cs typeface="Times New Roman" panose="02020603050405020304" pitchFamily="18" charset="0"/>
              </a:rPr>
              <a:t> </a:t>
            </a:r>
            <a:r>
              <a:rPr lang="en-US" smtClean="0"/>
              <a:t>13:00 - 14:00 LRA102</a:t>
            </a:r>
            <a:r>
              <a:rPr lang="en-US" b="1" smtClean="0">
                <a:cs typeface="Times New Roman" panose="02020603050405020304" pitchFamily="18" charset="0"/>
              </a:rPr>
              <a:t>;</a:t>
            </a:r>
          </a:p>
          <a:p>
            <a:pPr eaLnBrk="1" hangingPunct="1"/>
            <a:endParaRPr lang="en-US" b="1" smtClean="0">
              <a:cs typeface="Times New Roman" panose="02020603050405020304" pitchFamily="18" charset="0"/>
            </a:endParaRPr>
          </a:p>
          <a:p>
            <a:pPr eaLnBrk="1" hangingPunct="1"/>
            <a:r>
              <a:rPr lang="en-US" b="1" smtClean="0">
                <a:cs typeface="Times New Roman" panose="02020603050405020304" pitchFamily="18" charset="0"/>
              </a:rPr>
              <a:t>Practical Hours: </a:t>
            </a:r>
            <a:r>
              <a:rPr lang="en-US" smtClean="0"/>
              <a:t>Tuesday</a:t>
            </a:r>
            <a:r>
              <a:rPr lang="en-US" smtClean="0">
                <a:cs typeface="Times New Roman" panose="02020603050405020304" pitchFamily="18" charset="0"/>
              </a:rPr>
              <a:t> </a:t>
            </a:r>
            <a:r>
              <a:rPr lang="en-US" smtClean="0"/>
              <a:t>12:00 - 14:00 MULT_LAB;</a:t>
            </a:r>
          </a:p>
          <a:p>
            <a:pPr eaLnBrk="1" hangingPunct="1"/>
            <a:endParaRPr lang="en-US" smtClean="0"/>
          </a:p>
          <a:p>
            <a:pPr eaLnBrk="1" hangingPunct="1"/>
            <a:r>
              <a:rPr lang="en-US" b="1" smtClean="0">
                <a:cs typeface="Times New Roman" panose="02020603050405020304" pitchFamily="18" charset="0"/>
              </a:rPr>
              <a:t>Consultation: Thursday </a:t>
            </a:r>
            <a:r>
              <a:rPr lang="en-US" smtClean="0">
                <a:cs typeface="Times New Roman" panose="02020603050405020304" pitchFamily="18" charset="0"/>
              </a:rPr>
              <a:t>14:00am-16:00 pm.</a:t>
            </a:r>
          </a:p>
          <a:p>
            <a:pPr eaLnBrk="1" hangingPunct="1"/>
            <a:endParaRPr lang="en-US" smtClean="0">
              <a:cs typeface="Times New Roman" panose="02020603050405020304" pitchFamily="18" charset="0"/>
            </a:endParaRPr>
          </a:p>
          <a:p>
            <a:pPr eaLnBrk="1" hangingPunct="1"/>
            <a:endParaRPr lang="en-US" smtClean="0">
              <a:cs typeface="Times New Roman" panose="02020603050405020304" pitchFamily="18" charset="0"/>
            </a:endParaRPr>
          </a:p>
          <a:p>
            <a:pPr eaLnBrk="1" hangingPunct="1">
              <a:buFontTx/>
              <a:buNone/>
            </a:pPr>
            <a:r>
              <a:rPr lang="tr-TR" smtClean="0"/>
              <a:t>	</a:t>
            </a:r>
            <a:r>
              <a:rPr lang="en-US" smtClean="0"/>
              <a:t/>
            </a:r>
            <a:br>
              <a:rPr lang="en-US" smtClean="0"/>
            </a:br>
            <a:endParaRPr lang="en-US" smtClean="0"/>
          </a:p>
        </p:txBody>
      </p:sp>
    </p:spTree>
    <p:extLst>
      <p:ext uri="{BB962C8B-B14F-4D97-AF65-F5344CB8AC3E}">
        <p14:creationId xmlns:p14="http://schemas.microsoft.com/office/powerpoint/2010/main" val="25496703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52596AF1-7378-48F0-BC58-53B9B7A66C74}" type="slidenum">
              <a:rPr lang="en-GB" sz="1400">
                <a:solidFill>
                  <a:srgbClr val="000000"/>
                </a:solidFill>
              </a:rPr>
              <a:pPr>
                <a:spcBef>
                  <a:spcPct val="0"/>
                </a:spcBef>
                <a:buFontTx/>
                <a:buNone/>
              </a:pPr>
              <a:t>3</a:t>
            </a:fld>
            <a:r>
              <a:rPr lang="en-GB" sz="1400">
                <a:solidFill>
                  <a:srgbClr val="000000"/>
                </a:solidFill>
              </a:rPr>
              <a:t>/34</a:t>
            </a:r>
          </a:p>
        </p:txBody>
      </p:sp>
      <p:sp>
        <p:nvSpPr>
          <p:cNvPr id="32771" name="Rectangle 2"/>
          <p:cNvSpPr>
            <a:spLocks noGrp="1" noChangeArrowheads="1"/>
          </p:cNvSpPr>
          <p:nvPr>
            <p:ph type="title"/>
          </p:nvPr>
        </p:nvSpPr>
        <p:spPr/>
        <p:txBody>
          <a:bodyPr/>
          <a:lstStyle/>
          <a:p>
            <a:pPr eaLnBrk="1" hangingPunct="1"/>
            <a:r>
              <a:rPr lang="en-US" dirty="0" smtClean="0"/>
              <a:t>Voice recognition</a:t>
            </a:r>
            <a:endParaRPr lang="en-GB" dirty="0" smtClean="0"/>
          </a:p>
        </p:txBody>
      </p:sp>
      <p:sp>
        <p:nvSpPr>
          <p:cNvPr id="32772" name="Rectangle 3"/>
          <p:cNvSpPr>
            <a:spLocks noGrp="1" noChangeArrowheads="1"/>
          </p:cNvSpPr>
          <p:nvPr>
            <p:ph type="body" idx="1"/>
          </p:nvPr>
        </p:nvSpPr>
        <p:spPr/>
        <p:txBody>
          <a:bodyPr/>
          <a:lstStyle/>
          <a:p>
            <a:pPr algn="just" eaLnBrk="1" hangingPunct="1"/>
            <a:r>
              <a:rPr lang="en-US" dirty="0"/>
              <a:t>Voice recognition can identify and distinguish voices using automatic speech recognition (ASR) software programs</a:t>
            </a:r>
            <a:r>
              <a:rPr lang="en-US" dirty="0" smtClean="0"/>
              <a:t>.</a:t>
            </a:r>
          </a:p>
          <a:p>
            <a:pPr algn="just" eaLnBrk="1" hangingPunct="1"/>
            <a:r>
              <a:rPr lang="en-US" dirty="0" smtClean="0"/>
              <a:t>voice recognition aims to identify and authenticate individuals based on their unique vocal characteristics.</a:t>
            </a:r>
            <a:endParaRPr lang="en-GB" dirty="0" smtClean="0"/>
          </a:p>
          <a:p>
            <a:pPr algn="just" eaLnBrk="1" hangingPunct="1"/>
            <a:r>
              <a:rPr lang="en-US" dirty="0" smtClean="0"/>
              <a:t>Speech </a:t>
            </a:r>
            <a:r>
              <a:rPr lang="en-US" dirty="0"/>
              <a:t>recognition focuses on converting spoken language into written text, enabling transcription and text-based analysis</a:t>
            </a:r>
            <a:r>
              <a:rPr lang="en-US" dirty="0" smtClean="0"/>
              <a:t>. </a:t>
            </a:r>
            <a:endParaRPr lang="en-GB" dirty="0" smtClean="0"/>
          </a:p>
        </p:txBody>
      </p:sp>
    </p:spTree>
    <p:extLst>
      <p:ext uri="{BB962C8B-B14F-4D97-AF65-F5344CB8AC3E}">
        <p14:creationId xmlns:p14="http://schemas.microsoft.com/office/powerpoint/2010/main" val="42240891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5"/>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DD800553-38F9-40C4-8384-18BCC849543D}" type="slidenum">
              <a:rPr lang="en-GB" sz="1400">
                <a:solidFill>
                  <a:srgbClr val="000000"/>
                </a:solidFill>
              </a:rPr>
              <a:pPr>
                <a:spcBef>
                  <a:spcPct val="0"/>
                </a:spcBef>
                <a:buFontTx/>
                <a:buNone/>
              </a:pPr>
              <a:t>4</a:t>
            </a:fld>
            <a:r>
              <a:rPr lang="en-GB" sz="1400">
                <a:solidFill>
                  <a:srgbClr val="000000"/>
                </a:solidFill>
              </a:rPr>
              <a:t>/34</a:t>
            </a:r>
          </a:p>
        </p:txBody>
      </p:sp>
      <p:sp>
        <p:nvSpPr>
          <p:cNvPr id="38915" name="Rectangle 2"/>
          <p:cNvSpPr>
            <a:spLocks noGrp="1" noChangeArrowheads="1"/>
          </p:cNvSpPr>
          <p:nvPr>
            <p:ph type="title"/>
          </p:nvPr>
        </p:nvSpPr>
        <p:spPr/>
        <p:txBody>
          <a:bodyPr/>
          <a:lstStyle/>
          <a:p>
            <a:pPr eaLnBrk="1" hangingPunct="1"/>
            <a:r>
              <a:rPr lang="en-GB" dirty="0" smtClean="0"/>
              <a:t>How might computers do Voice </a:t>
            </a:r>
            <a:r>
              <a:rPr lang="en-GB" dirty="0" err="1" smtClean="0"/>
              <a:t>Recog</a:t>
            </a:r>
            <a:r>
              <a:rPr lang="en-GB" dirty="0" smtClean="0"/>
              <a:t>?</a:t>
            </a:r>
          </a:p>
        </p:txBody>
      </p:sp>
      <p:pic>
        <p:nvPicPr>
          <p:cNvPr id="3891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40014" y="1557339"/>
            <a:ext cx="7272337" cy="367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917" name="TextBox 3"/>
          <p:cNvSpPr txBox="1">
            <a:spLocks noChangeArrowheads="1"/>
          </p:cNvSpPr>
          <p:nvPr/>
        </p:nvSpPr>
        <p:spPr bwMode="auto">
          <a:xfrm>
            <a:off x="3503614" y="5373689"/>
            <a:ext cx="48228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fontAlgn="base">
              <a:spcBef>
                <a:spcPct val="0"/>
              </a:spcBef>
              <a:spcAft>
                <a:spcPct val="0"/>
              </a:spcAft>
              <a:buFontTx/>
              <a:buNone/>
            </a:pPr>
            <a:r>
              <a:rPr lang="en-US" sz="2800">
                <a:solidFill>
                  <a:srgbClr val="FF0000"/>
                </a:solidFill>
              </a:rPr>
              <a:t>Speaker Recognition System</a:t>
            </a:r>
          </a:p>
        </p:txBody>
      </p:sp>
    </p:spTree>
    <p:extLst>
      <p:ext uri="{BB962C8B-B14F-4D97-AF65-F5344CB8AC3E}">
        <p14:creationId xmlns:p14="http://schemas.microsoft.com/office/powerpoint/2010/main" val="38356645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Attacks on Speech Recognition Systems</a:t>
            </a:r>
            <a:endParaRPr lang="en-US" dirty="0"/>
          </a:p>
        </p:txBody>
      </p:sp>
      <p:sp>
        <p:nvSpPr>
          <p:cNvPr id="3" name="Content Placeholder 2"/>
          <p:cNvSpPr>
            <a:spLocks noGrp="1"/>
          </p:cNvSpPr>
          <p:nvPr>
            <p:ph idx="1"/>
          </p:nvPr>
        </p:nvSpPr>
        <p:spPr/>
        <p:txBody>
          <a:bodyPr/>
          <a:lstStyle/>
          <a:p>
            <a:r>
              <a:rPr lang="en-US" dirty="0" smtClean="0">
                <a:solidFill>
                  <a:srgbClr val="FF0000"/>
                </a:solidFill>
              </a:rPr>
              <a:t>replay attacks, </a:t>
            </a:r>
          </a:p>
          <a:p>
            <a:r>
              <a:rPr lang="en-US" dirty="0" smtClean="0">
                <a:solidFill>
                  <a:srgbClr val="FF0000"/>
                </a:solidFill>
              </a:rPr>
              <a:t>impersonation attacks, </a:t>
            </a:r>
          </a:p>
          <a:p>
            <a:r>
              <a:rPr lang="en-US" dirty="0" smtClean="0">
                <a:solidFill>
                  <a:srgbClr val="FF0000"/>
                </a:solidFill>
              </a:rPr>
              <a:t>speech synthesis attacks, and </a:t>
            </a:r>
          </a:p>
          <a:p>
            <a:r>
              <a:rPr lang="en-US" dirty="0" smtClean="0">
                <a:solidFill>
                  <a:srgbClr val="FF0000"/>
                </a:solidFill>
              </a:rPr>
              <a:t>voice conversion attacks. </a:t>
            </a:r>
            <a:endParaRPr lang="en-US" dirty="0">
              <a:solidFill>
                <a:srgbClr val="FF0000"/>
              </a:solidFill>
            </a:endParaRPr>
          </a:p>
        </p:txBody>
      </p:sp>
      <p:sp>
        <p:nvSpPr>
          <p:cNvPr id="4" name="Slide Number Placeholder 3"/>
          <p:cNvSpPr>
            <a:spLocks noGrp="1"/>
          </p:cNvSpPr>
          <p:nvPr>
            <p:ph type="sldNum" sz="quarter" idx="12"/>
          </p:nvPr>
        </p:nvSpPr>
        <p:spPr/>
        <p:txBody>
          <a:bodyPr/>
          <a:lstStyle/>
          <a:p>
            <a:pPr>
              <a:defRPr/>
            </a:pPr>
            <a:fld id="{2F7DD3A4-0A84-4E88-B6A1-74AA3DCFBE47}" type="slidenum">
              <a:rPr lang="en-GB" smtClean="0">
                <a:solidFill>
                  <a:srgbClr val="000000"/>
                </a:solidFill>
              </a:rPr>
              <a:pPr>
                <a:defRPr/>
              </a:pPr>
              <a:t>5</a:t>
            </a:fld>
            <a:r>
              <a:rPr lang="en-GB" smtClean="0">
                <a:solidFill>
                  <a:srgbClr val="000000"/>
                </a:solidFill>
              </a:rPr>
              <a:t>/34</a:t>
            </a:r>
            <a:endParaRPr lang="en-GB">
              <a:solidFill>
                <a:srgbClr val="000000"/>
              </a:solidFill>
            </a:endParaRPr>
          </a:p>
        </p:txBody>
      </p:sp>
    </p:spTree>
    <p:extLst>
      <p:ext uri="{BB962C8B-B14F-4D97-AF65-F5344CB8AC3E}">
        <p14:creationId xmlns:p14="http://schemas.microsoft.com/office/powerpoint/2010/main" val="1070137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Number Placeholder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C04AFF51-D835-45CE-B645-4A00D2A10947}" type="slidenum">
              <a:rPr lang="en-GB" sz="1400">
                <a:solidFill>
                  <a:srgbClr val="000000"/>
                </a:solidFill>
              </a:rPr>
              <a:pPr>
                <a:spcBef>
                  <a:spcPct val="0"/>
                </a:spcBef>
                <a:buFontTx/>
                <a:buNone/>
              </a:pPr>
              <a:t>6</a:t>
            </a:fld>
            <a:r>
              <a:rPr lang="en-GB" sz="1400">
                <a:solidFill>
                  <a:srgbClr val="000000"/>
                </a:solidFill>
              </a:rPr>
              <a:t>/34</a:t>
            </a:r>
          </a:p>
        </p:txBody>
      </p:sp>
      <p:grpSp>
        <p:nvGrpSpPr>
          <p:cNvPr id="67587" name="Group 7"/>
          <p:cNvGrpSpPr>
            <a:grpSpLocks/>
          </p:cNvGrpSpPr>
          <p:nvPr/>
        </p:nvGrpSpPr>
        <p:grpSpPr bwMode="auto">
          <a:xfrm>
            <a:off x="5735638" y="633414"/>
            <a:ext cx="4475162" cy="2003425"/>
            <a:chOff x="4467225" y="116632"/>
            <a:chExt cx="4219575" cy="2695575"/>
          </a:xfrm>
        </p:grpSpPr>
        <p:pic>
          <p:nvPicPr>
            <p:cNvPr id="67592"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91225" y="116632"/>
              <a:ext cx="2695575"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3"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67225" y="548680"/>
              <a:ext cx="152400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7588" name="TextBox 8"/>
          <p:cNvSpPr txBox="1">
            <a:spLocks noChangeArrowheads="1"/>
          </p:cNvSpPr>
          <p:nvPr/>
        </p:nvSpPr>
        <p:spPr bwMode="auto">
          <a:xfrm>
            <a:off x="1774825" y="4149725"/>
            <a:ext cx="46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FontTx/>
              <a:buNone/>
            </a:pPr>
            <a:endParaRPr lang="en-US" sz="1800">
              <a:solidFill>
                <a:srgbClr val="000000"/>
              </a:solidFill>
            </a:endParaRPr>
          </a:p>
        </p:txBody>
      </p:sp>
      <p:sp>
        <p:nvSpPr>
          <p:cNvPr id="67589" name="TextBox 10"/>
          <p:cNvSpPr txBox="1">
            <a:spLocks noChangeArrowheads="1"/>
          </p:cNvSpPr>
          <p:nvPr/>
        </p:nvSpPr>
        <p:spPr bwMode="auto">
          <a:xfrm>
            <a:off x="2135188" y="115889"/>
            <a:ext cx="62039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0" fontAlgn="base" hangingPunct="0">
              <a:spcBef>
                <a:spcPct val="0"/>
              </a:spcBef>
              <a:spcAft>
                <a:spcPct val="0"/>
              </a:spcAft>
              <a:buFontTx/>
              <a:buNone/>
            </a:pPr>
            <a:r>
              <a:rPr lang="en-US" sz="2800" dirty="0">
                <a:solidFill>
                  <a:srgbClr val="00B0F0"/>
                </a:solidFill>
              </a:rPr>
              <a:t>Retina scan/Identification/Recognition</a:t>
            </a:r>
          </a:p>
        </p:txBody>
      </p:sp>
      <p:pic>
        <p:nvPicPr>
          <p:cNvPr id="67590"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35189" y="692151"/>
            <a:ext cx="3455987" cy="555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91"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35638" y="2636839"/>
            <a:ext cx="4260850" cy="3608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396259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7C66B512-9B98-409B-BDF7-FE41C1803F99}" type="slidenum">
              <a:rPr lang="en-GB" sz="1400">
                <a:solidFill>
                  <a:srgbClr val="000000"/>
                </a:solidFill>
              </a:rPr>
              <a:pPr>
                <a:spcBef>
                  <a:spcPct val="0"/>
                </a:spcBef>
                <a:buFontTx/>
                <a:buNone/>
              </a:pPr>
              <a:t>7</a:t>
            </a:fld>
            <a:r>
              <a:rPr lang="en-GB" sz="1400">
                <a:solidFill>
                  <a:srgbClr val="000000"/>
                </a:solidFill>
              </a:rPr>
              <a:t>/34</a:t>
            </a:r>
          </a:p>
        </p:txBody>
      </p:sp>
      <p:pic>
        <p:nvPicPr>
          <p:cNvPr id="6861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125538"/>
            <a:ext cx="8001000" cy="483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77456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3"/>
          <p:cNvSpPr>
            <a:spLocks noGrp="1"/>
          </p:cNvSpPr>
          <p:nvPr>
            <p:ph type="sldNum" sz="quarter" idx="12"/>
          </p:nvPr>
        </p:nvSpPr>
        <p:spPr>
          <a:noFill/>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fld id="{46182AE6-C5FB-466A-A387-127FEB8A1036}" type="slidenum">
              <a:rPr lang="en-GB" sz="1400">
                <a:solidFill>
                  <a:srgbClr val="000000"/>
                </a:solidFill>
              </a:rPr>
              <a:pPr>
                <a:spcBef>
                  <a:spcPct val="0"/>
                </a:spcBef>
                <a:buFontTx/>
                <a:buNone/>
              </a:pPr>
              <a:t>8</a:t>
            </a:fld>
            <a:r>
              <a:rPr lang="en-GB" sz="1400">
                <a:solidFill>
                  <a:srgbClr val="000000"/>
                </a:solidFill>
              </a:rPr>
              <a:t>/34</a:t>
            </a:r>
          </a:p>
        </p:txBody>
      </p:sp>
      <p:grpSp>
        <p:nvGrpSpPr>
          <p:cNvPr id="69635" name="Group 7"/>
          <p:cNvGrpSpPr>
            <a:grpSpLocks/>
          </p:cNvGrpSpPr>
          <p:nvPr/>
        </p:nvGrpSpPr>
        <p:grpSpPr bwMode="auto">
          <a:xfrm>
            <a:off x="1849438" y="115888"/>
            <a:ext cx="8540750" cy="2654300"/>
            <a:chOff x="324713" y="116632"/>
            <a:chExt cx="8540928" cy="2653417"/>
          </a:xfrm>
        </p:grpSpPr>
        <p:pic>
          <p:nvPicPr>
            <p:cNvPr id="6963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4713" y="116632"/>
              <a:ext cx="4463312" cy="265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3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332656"/>
              <a:ext cx="2853481" cy="1890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9636" name="TextBox 6"/>
          <p:cNvSpPr txBox="1">
            <a:spLocks noChangeArrowheads="1"/>
          </p:cNvSpPr>
          <p:nvPr/>
        </p:nvSpPr>
        <p:spPr bwMode="auto">
          <a:xfrm>
            <a:off x="1820863" y="2852739"/>
            <a:ext cx="7993062" cy="378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eaLnBrk="0" fontAlgn="base" hangingPunct="0">
              <a:spcBef>
                <a:spcPct val="0"/>
              </a:spcBef>
              <a:spcAft>
                <a:spcPct val="0"/>
              </a:spcAft>
            </a:pPr>
            <a:r>
              <a:rPr lang="en-US" sz="2000">
                <a:solidFill>
                  <a:srgbClr val="000000"/>
                </a:solidFill>
              </a:rPr>
              <a:t>Because of the complex structure of the capillaries that supply the retina with blood, each person’s retina is unique. </a:t>
            </a:r>
          </a:p>
          <a:p>
            <a:pPr algn="just" eaLnBrk="0" fontAlgn="base" hangingPunct="0">
              <a:spcBef>
                <a:spcPct val="0"/>
              </a:spcBef>
              <a:spcAft>
                <a:spcPct val="0"/>
              </a:spcAft>
            </a:pPr>
            <a:r>
              <a:rPr lang="en-US" sz="2000">
                <a:solidFill>
                  <a:srgbClr val="000000"/>
                </a:solidFill>
              </a:rPr>
              <a:t>The network of blood vessels in the retina is so complex that even identical twins do not share a similar pattern. </a:t>
            </a:r>
          </a:p>
          <a:p>
            <a:pPr algn="just" eaLnBrk="0" fontAlgn="base" hangingPunct="0">
              <a:spcBef>
                <a:spcPct val="0"/>
              </a:spcBef>
              <a:spcAft>
                <a:spcPct val="0"/>
              </a:spcAft>
            </a:pPr>
            <a:r>
              <a:rPr lang="en-US" sz="2000">
                <a:solidFill>
                  <a:srgbClr val="000000"/>
                </a:solidFill>
              </a:rPr>
              <a:t>Although retinal patterns may be altered in cases of diabetes, glaucoma or retinal degenerative disorders, the retina typically remains unchanged from birth until death.</a:t>
            </a:r>
          </a:p>
          <a:p>
            <a:pPr algn="just" eaLnBrk="0" fontAlgn="base" hangingPunct="0">
              <a:spcBef>
                <a:spcPct val="0"/>
              </a:spcBef>
              <a:spcAft>
                <a:spcPct val="0"/>
              </a:spcAft>
            </a:pPr>
            <a:r>
              <a:rPr lang="en-US" sz="2000">
                <a:solidFill>
                  <a:srgbClr val="000000"/>
                </a:solidFill>
              </a:rPr>
              <a:t>A biometric identifier known as a retinal scan is used to map the unique patterns of a person’s retina. </a:t>
            </a:r>
          </a:p>
          <a:p>
            <a:pPr algn="just" eaLnBrk="0" fontAlgn="base" hangingPunct="0">
              <a:spcBef>
                <a:spcPct val="0"/>
              </a:spcBef>
              <a:spcAft>
                <a:spcPct val="0"/>
              </a:spcAft>
            </a:pPr>
            <a:r>
              <a:rPr lang="en-US" sz="2000">
                <a:solidFill>
                  <a:srgbClr val="000000"/>
                </a:solidFill>
              </a:rPr>
              <a:t>The blood vessels within the retina absorb light more readily than the surrounding tissue and are easily identified with appropriate lighting.</a:t>
            </a:r>
          </a:p>
        </p:txBody>
      </p:sp>
    </p:spTree>
    <p:extLst>
      <p:ext uri="{BB962C8B-B14F-4D97-AF65-F5344CB8AC3E}">
        <p14:creationId xmlns:p14="http://schemas.microsoft.com/office/powerpoint/2010/main" val="387893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smtClean="0"/>
              <a:t>What is DNA?</a:t>
            </a:r>
          </a:p>
        </p:txBody>
      </p:sp>
      <p:sp>
        <p:nvSpPr>
          <p:cNvPr id="5123" name="Content Placeholder 2"/>
          <p:cNvSpPr>
            <a:spLocks noGrp="1"/>
          </p:cNvSpPr>
          <p:nvPr>
            <p:ph idx="1"/>
          </p:nvPr>
        </p:nvSpPr>
        <p:spPr>
          <a:xfrm>
            <a:off x="2209800" y="1143000"/>
            <a:ext cx="7772400" cy="4419600"/>
          </a:xfrm>
        </p:spPr>
        <p:txBody>
          <a:bodyPr/>
          <a:lstStyle/>
          <a:p>
            <a:pPr algn="just"/>
            <a:r>
              <a:rPr lang="en-US" smtClean="0"/>
              <a:t>Deoxyribonucleic acid (DNA) is the genetic material found in most organisms, including humans. </a:t>
            </a:r>
          </a:p>
          <a:p>
            <a:pPr algn="just"/>
            <a:r>
              <a:rPr lang="en-US" smtClean="0"/>
              <a:t>Each individual human is identifiable by hereditary traits found in their DNA, which is located in the nucleus of the cells as well as the mitochondria. </a:t>
            </a:r>
          </a:p>
          <a:p>
            <a:pPr algn="just"/>
            <a:r>
              <a:rPr lang="en-US" smtClean="0"/>
              <a:t>DNA serves as a genetic code that is unique to every organism, no two being exactly alike; </a:t>
            </a:r>
            <a:r>
              <a:rPr lang="en-US" smtClean="0">
                <a:solidFill>
                  <a:srgbClr val="FF0000"/>
                </a:solidFill>
              </a:rPr>
              <a:t>only identical twins are an exact DNA match. </a:t>
            </a:r>
          </a:p>
        </p:txBody>
      </p:sp>
      <p:sp>
        <p:nvSpPr>
          <p:cNvPr id="512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9DEB4C0-CC4D-461F-9A91-DB180CEA5722}" type="slidenum">
              <a:rPr lang="en-US" sz="1400">
                <a:solidFill>
                  <a:srgbClr val="000000"/>
                </a:solidFill>
              </a:rPr>
              <a:pPr>
                <a:spcBef>
                  <a:spcPct val="0"/>
                </a:spcBef>
                <a:buFontTx/>
                <a:buNone/>
              </a:pPr>
              <a:t>9</a:t>
            </a:fld>
            <a:endParaRPr lang="en-US" sz="1400">
              <a:solidFill>
                <a:srgbClr val="000000"/>
              </a:solidFill>
            </a:endParaRPr>
          </a:p>
        </p:txBody>
      </p:sp>
      <p:sp>
        <p:nvSpPr>
          <p:cNvPr id="5125" name="TextBox 1"/>
          <p:cNvSpPr txBox="1">
            <a:spLocks noChangeArrowheads="1"/>
          </p:cNvSpPr>
          <p:nvPr/>
        </p:nvSpPr>
        <p:spPr bwMode="auto">
          <a:xfrm>
            <a:off x="4648200" y="5815013"/>
            <a:ext cx="2514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r>
              <a:rPr lang="en-US" sz="2400">
                <a:solidFill>
                  <a:srgbClr val="FF0000"/>
                </a:solidFill>
              </a:rPr>
              <a:t>fraternal twins????</a:t>
            </a:r>
          </a:p>
        </p:txBody>
      </p:sp>
    </p:spTree>
    <p:extLst>
      <p:ext uri="{BB962C8B-B14F-4D97-AF65-F5344CB8AC3E}">
        <p14:creationId xmlns:p14="http://schemas.microsoft.com/office/powerpoint/2010/main" val="27461159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smtClean="0"/>
              <a:t>What is DNA?</a:t>
            </a:r>
          </a:p>
        </p:txBody>
      </p:sp>
      <p:sp>
        <p:nvSpPr>
          <p:cNvPr id="6147" name="Content Placeholder 2"/>
          <p:cNvSpPr>
            <a:spLocks noGrp="1"/>
          </p:cNvSpPr>
          <p:nvPr>
            <p:ph idx="1"/>
          </p:nvPr>
        </p:nvSpPr>
        <p:spPr>
          <a:xfrm>
            <a:off x="2209800" y="1219200"/>
            <a:ext cx="7772400" cy="4419600"/>
          </a:xfrm>
        </p:spPr>
        <p:txBody>
          <a:bodyPr/>
          <a:lstStyle/>
          <a:p>
            <a:pPr algn="just"/>
            <a:r>
              <a:rPr lang="en-US" smtClean="0"/>
              <a:t>An organism’s DNA code is comprised of four bases: </a:t>
            </a:r>
            <a:r>
              <a:rPr lang="en-US" smtClean="0">
                <a:solidFill>
                  <a:srgbClr val="FF0000"/>
                </a:solidFill>
              </a:rPr>
              <a:t>adenine (A), guanine (G), cytosine (C), and thymine (T). </a:t>
            </a:r>
          </a:p>
          <a:p>
            <a:pPr algn="just"/>
            <a:r>
              <a:rPr lang="en-US" smtClean="0"/>
              <a:t>These bases combine in a specific sequence to form base pairs that determine the anatomy and physiology of the organism.</a:t>
            </a:r>
          </a:p>
          <a:p>
            <a:pPr algn="just"/>
            <a:r>
              <a:rPr lang="en-US" smtClean="0"/>
              <a:t> Each base pair is attached to a sugar and phosphate molecule creating a nucleotide. </a:t>
            </a:r>
          </a:p>
          <a:p>
            <a:pPr algn="just"/>
            <a:r>
              <a:rPr lang="en-US" smtClean="0"/>
              <a:t>Nucleotides compose two long strands connected by the base pairs in a </a:t>
            </a:r>
            <a:r>
              <a:rPr lang="en-US" b="1" smtClean="0">
                <a:solidFill>
                  <a:srgbClr val="FF0000"/>
                </a:solidFill>
              </a:rPr>
              <a:t>ladder-like formation </a:t>
            </a:r>
            <a:r>
              <a:rPr lang="en-US" smtClean="0"/>
              <a:t>that form the common spiral known as the double helix.</a:t>
            </a:r>
          </a:p>
        </p:txBody>
      </p:sp>
      <p:sp>
        <p:nvSpPr>
          <p:cNvPr id="614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752A4D4-206E-4A0E-BC6D-94AF394ED0D8}" type="slidenum">
              <a:rPr lang="en-US" sz="1400">
                <a:solidFill>
                  <a:srgbClr val="000000"/>
                </a:solidFill>
              </a:rPr>
              <a:pPr>
                <a:spcBef>
                  <a:spcPct val="0"/>
                </a:spcBef>
                <a:buFontTx/>
                <a:buNone/>
              </a:pPr>
              <a:t>10</a:t>
            </a:fld>
            <a:endParaRPr lang="en-US" sz="1400">
              <a:solidFill>
                <a:srgbClr val="000000"/>
              </a:solidFill>
            </a:endParaRPr>
          </a:p>
        </p:txBody>
      </p:sp>
    </p:spTree>
    <p:extLst>
      <p:ext uri="{BB962C8B-B14F-4D97-AF65-F5344CB8AC3E}">
        <p14:creationId xmlns:p14="http://schemas.microsoft.com/office/powerpoint/2010/main" val="41016483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mtClean="0"/>
              <a:t>What is DNA?</a:t>
            </a:r>
          </a:p>
        </p:txBody>
      </p:sp>
      <p:grpSp>
        <p:nvGrpSpPr>
          <p:cNvPr id="7171" name="Group 5"/>
          <p:cNvGrpSpPr>
            <a:grpSpLocks/>
          </p:cNvGrpSpPr>
          <p:nvPr/>
        </p:nvGrpSpPr>
        <p:grpSpPr bwMode="auto">
          <a:xfrm>
            <a:off x="2819400" y="1524000"/>
            <a:ext cx="6781800" cy="4800600"/>
            <a:chOff x="1295400" y="1524000"/>
            <a:chExt cx="6781800" cy="4800600"/>
          </a:xfrm>
        </p:grpSpPr>
        <p:pic>
          <p:nvPicPr>
            <p:cNvPr id="717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524000"/>
              <a:ext cx="48006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2133600"/>
              <a:ext cx="12954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Right Arrow 4"/>
            <p:cNvSpPr>
              <a:spLocks noChangeArrowheads="1"/>
            </p:cNvSpPr>
            <p:nvPr/>
          </p:nvSpPr>
          <p:spPr bwMode="auto">
            <a:xfrm>
              <a:off x="5943600" y="3429000"/>
              <a:ext cx="978408" cy="484632"/>
            </a:xfrm>
            <a:prstGeom prst="rightArrow">
              <a:avLst>
                <a:gd name="adj1" fmla="val 50000"/>
                <a:gd name="adj2" fmla="val 50004"/>
              </a:avLst>
            </a:prstGeom>
            <a:solidFill>
              <a:schemeClr val="accent1"/>
            </a:solidFill>
            <a:ln w="12700" algn="ctr">
              <a:solidFill>
                <a:schemeClr val="tx1"/>
              </a:solidFill>
              <a:round/>
              <a:headEnd/>
              <a:tailEnd/>
            </a:ln>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endParaRPr lang="en-US" sz="2400" u="sng">
                <a:solidFill>
                  <a:srgbClr val="000000"/>
                </a:solidFill>
              </a:endParaRPr>
            </a:p>
          </p:txBody>
        </p:sp>
      </p:grpSp>
      <p:sp>
        <p:nvSpPr>
          <p:cNvPr id="7172" name="TextBox 1"/>
          <p:cNvSpPr txBox="1">
            <a:spLocks noChangeArrowheads="1"/>
          </p:cNvSpPr>
          <p:nvPr/>
        </p:nvSpPr>
        <p:spPr bwMode="auto">
          <a:xfrm>
            <a:off x="6149975" y="5983288"/>
            <a:ext cx="21732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r>
              <a:rPr lang="en-US" sz="2400" b="1" u="sng">
                <a:solidFill>
                  <a:srgbClr val="000000"/>
                </a:solidFill>
              </a:rPr>
              <a:t>DNA Structure</a:t>
            </a:r>
          </a:p>
        </p:txBody>
      </p:sp>
    </p:spTree>
    <p:extLst>
      <p:ext uri="{BB962C8B-B14F-4D97-AF65-F5344CB8AC3E}">
        <p14:creationId xmlns:p14="http://schemas.microsoft.com/office/powerpoint/2010/main" val="35360019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Content Placeholder 2"/>
          <p:cNvSpPr>
            <a:spLocks noGrp="1"/>
          </p:cNvSpPr>
          <p:nvPr>
            <p:ph idx="1"/>
          </p:nvPr>
        </p:nvSpPr>
        <p:spPr/>
        <p:txBody>
          <a:bodyPr/>
          <a:lstStyle/>
          <a:p>
            <a:pPr algn="just"/>
            <a:r>
              <a:rPr lang="en-US" smtClean="0"/>
              <a:t>In the case of human beings, there are about 3 million bases, 99.7% of which are the same from person to person. </a:t>
            </a:r>
          </a:p>
          <a:p>
            <a:pPr algn="just"/>
            <a:r>
              <a:rPr lang="en-US" smtClean="0"/>
              <a:t>The variations found in the final </a:t>
            </a:r>
            <a:r>
              <a:rPr lang="en-US" smtClean="0">
                <a:solidFill>
                  <a:srgbClr val="FF0000"/>
                </a:solidFill>
              </a:rPr>
              <a:t>0.3% are the means by which DNA becomes unique to each individual. </a:t>
            </a:r>
          </a:p>
          <a:p>
            <a:pPr algn="just"/>
            <a:r>
              <a:rPr lang="en-US" smtClean="0"/>
              <a:t>The </a:t>
            </a:r>
            <a:r>
              <a:rPr lang="en-US" smtClean="0">
                <a:solidFill>
                  <a:srgbClr val="FF0000"/>
                </a:solidFill>
              </a:rPr>
              <a:t>final 0.3% also serves as the foundation for DNA biometrics</a:t>
            </a:r>
            <a:r>
              <a:rPr lang="en-US" smtClean="0"/>
              <a:t>, being the location of the unique traits by which DNA recognition can identify or verify the identification of an individual person.</a:t>
            </a:r>
          </a:p>
        </p:txBody>
      </p:sp>
      <p:sp>
        <p:nvSpPr>
          <p:cNvPr id="8195"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22EEEEBE-8CB4-42EE-A20F-40754C2FB577}" type="slidenum">
              <a:rPr lang="en-US" sz="1400">
                <a:solidFill>
                  <a:srgbClr val="000000"/>
                </a:solidFill>
              </a:rPr>
              <a:pPr>
                <a:spcBef>
                  <a:spcPct val="0"/>
                </a:spcBef>
                <a:buFontTx/>
                <a:buNone/>
              </a:pPr>
              <a:t>12</a:t>
            </a:fld>
            <a:endParaRPr lang="en-US" sz="1400">
              <a:solidFill>
                <a:srgbClr val="000000"/>
              </a:solidFill>
            </a:endParaRPr>
          </a:p>
        </p:txBody>
      </p:sp>
      <p:sp>
        <p:nvSpPr>
          <p:cNvPr id="8196" name="Title 1"/>
          <p:cNvSpPr>
            <a:spLocks noGrp="1"/>
          </p:cNvSpPr>
          <p:nvPr>
            <p:ph type="title"/>
          </p:nvPr>
        </p:nvSpPr>
        <p:spPr/>
        <p:txBody>
          <a:bodyPr/>
          <a:lstStyle/>
          <a:p>
            <a:r>
              <a:rPr lang="en-US" smtClean="0"/>
              <a:t>What is DNA?</a:t>
            </a:r>
          </a:p>
        </p:txBody>
      </p:sp>
    </p:spTree>
    <p:extLst>
      <p:ext uri="{BB962C8B-B14F-4D97-AF65-F5344CB8AC3E}">
        <p14:creationId xmlns:p14="http://schemas.microsoft.com/office/powerpoint/2010/main" val="19666057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483F69A-3252-489D-B298-1D50AE655D28}" type="slidenum">
              <a:rPr lang="en-US" sz="1400">
                <a:solidFill>
                  <a:srgbClr val="000000"/>
                </a:solidFill>
              </a:rPr>
              <a:pPr>
                <a:spcBef>
                  <a:spcPct val="0"/>
                </a:spcBef>
                <a:buFontTx/>
                <a:buNone/>
              </a:pPr>
              <a:t>13</a:t>
            </a:fld>
            <a:endParaRPr lang="en-US" sz="1400">
              <a:solidFill>
                <a:srgbClr val="000000"/>
              </a:solidFill>
            </a:endParaRPr>
          </a:p>
        </p:txBody>
      </p:sp>
      <p:sp>
        <p:nvSpPr>
          <p:cNvPr id="9219" name="Title 1"/>
          <p:cNvSpPr>
            <a:spLocks noGrp="1"/>
          </p:cNvSpPr>
          <p:nvPr>
            <p:ph type="title"/>
          </p:nvPr>
        </p:nvSpPr>
        <p:spPr/>
        <p:txBody>
          <a:bodyPr/>
          <a:lstStyle/>
          <a:p>
            <a:r>
              <a:rPr lang="en-US" smtClean="0"/>
              <a:t>What is DNA?</a:t>
            </a:r>
          </a:p>
        </p:txBody>
      </p:sp>
      <p:pic>
        <p:nvPicPr>
          <p:cNvPr id="922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1343025"/>
            <a:ext cx="7162800" cy="515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78361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smtClean="0"/>
              <a:t>How DNA recognition works?</a:t>
            </a:r>
          </a:p>
        </p:txBody>
      </p:sp>
      <p:sp>
        <p:nvSpPr>
          <p:cNvPr id="10243" name="Content Placeholder 2"/>
          <p:cNvSpPr>
            <a:spLocks noGrp="1"/>
          </p:cNvSpPr>
          <p:nvPr>
            <p:ph idx="1"/>
          </p:nvPr>
        </p:nvSpPr>
        <p:spPr>
          <a:xfrm>
            <a:off x="2209800" y="1295400"/>
            <a:ext cx="7772400" cy="4419600"/>
          </a:xfrm>
        </p:spPr>
        <p:txBody>
          <a:bodyPr/>
          <a:lstStyle/>
          <a:p>
            <a:pPr algn="just"/>
            <a:r>
              <a:rPr lang="en-US" smtClean="0"/>
              <a:t>The cells that contain DNA share genetic material (information) through chromosomes.</a:t>
            </a:r>
          </a:p>
          <a:p>
            <a:pPr algn="just"/>
            <a:r>
              <a:rPr lang="en-US" smtClean="0"/>
              <a:t> Humans have 23 chromosomes that house a person’s DNA and their genes. </a:t>
            </a:r>
          </a:p>
        </p:txBody>
      </p:sp>
      <p:sp>
        <p:nvSpPr>
          <p:cNvPr id="1024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561EC6B5-DCCC-4EEA-8AA3-EA3E0F6BB5B6}" type="slidenum">
              <a:rPr lang="en-US" sz="1400">
                <a:solidFill>
                  <a:srgbClr val="000000"/>
                </a:solidFill>
              </a:rPr>
              <a:pPr>
                <a:spcBef>
                  <a:spcPct val="0"/>
                </a:spcBef>
                <a:buFontTx/>
                <a:buNone/>
              </a:pPr>
              <a:t>14</a:t>
            </a:fld>
            <a:endParaRPr lang="en-US" sz="1400">
              <a:solidFill>
                <a:srgbClr val="000000"/>
              </a:solidFill>
            </a:endParaRPr>
          </a:p>
        </p:txBody>
      </p:sp>
      <p:pic>
        <p:nvPicPr>
          <p:cNvPr id="1024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3230564"/>
            <a:ext cx="5638800" cy="324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TextBox 5"/>
          <p:cNvSpPr txBox="1">
            <a:spLocks noChangeArrowheads="1"/>
          </p:cNvSpPr>
          <p:nvPr/>
        </p:nvSpPr>
        <p:spPr bwMode="auto">
          <a:xfrm>
            <a:off x="7467600" y="3954464"/>
            <a:ext cx="2971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0" fontAlgn="base" hangingPunct="0">
              <a:spcBef>
                <a:spcPct val="0"/>
              </a:spcBef>
              <a:spcAft>
                <a:spcPct val="0"/>
              </a:spcAft>
              <a:buFontTx/>
              <a:buNone/>
            </a:pPr>
            <a:r>
              <a:rPr lang="en-US" sz="2000">
                <a:solidFill>
                  <a:srgbClr val="FF0000"/>
                </a:solidFill>
              </a:rPr>
              <a:t>In humans, each cell normally contains 23 pairs of chromosomes, for a total of 46.</a:t>
            </a:r>
          </a:p>
        </p:txBody>
      </p:sp>
    </p:spTree>
    <p:extLst>
      <p:ext uri="{BB962C8B-B14F-4D97-AF65-F5344CB8AC3E}">
        <p14:creationId xmlns:p14="http://schemas.microsoft.com/office/powerpoint/2010/main" val="624860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mtClean="0"/>
              <a:t>How DNA recognition works?</a:t>
            </a:r>
          </a:p>
        </p:txBody>
      </p:sp>
      <p:sp>
        <p:nvSpPr>
          <p:cNvPr id="11267" name="Content Placeholder 2"/>
          <p:cNvSpPr>
            <a:spLocks noGrp="1"/>
          </p:cNvSpPr>
          <p:nvPr>
            <p:ph idx="1"/>
          </p:nvPr>
        </p:nvSpPr>
        <p:spPr>
          <a:xfrm>
            <a:off x="2209800" y="1600200"/>
            <a:ext cx="7772400" cy="4419600"/>
          </a:xfrm>
        </p:spPr>
        <p:txBody>
          <a:bodyPr/>
          <a:lstStyle/>
          <a:p>
            <a:pPr algn="just"/>
            <a:r>
              <a:rPr lang="en-US" sz="2400">
                <a:solidFill>
                  <a:srgbClr val="FF0000"/>
                </a:solidFill>
              </a:rPr>
              <a:t>Of the 46 total chromosomes, 23 come from each parent of an offspring. </a:t>
            </a:r>
          </a:p>
          <a:p>
            <a:pPr algn="just"/>
            <a:r>
              <a:rPr lang="en-US" sz="2400">
                <a:solidFill>
                  <a:srgbClr val="FF0000"/>
                </a:solidFill>
              </a:rPr>
              <a:t>99.7% </a:t>
            </a:r>
            <a:r>
              <a:rPr lang="en-US" sz="2400"/>
              <a:t>of an offspring’s DNA is shared with their parents. </a:t>
            </a:r>
          </a:p>
          <a:p>
            <a:pPr algn="just"/>
            <a:r>
              <a:rPr lang="en-US" sz="2400"/>
              <a:t>The remaining </a:t>
            </a:r>
            <a:r>
              <a:rPr lang="en-US" sz="2400">
                <a:solidFill>
                  <a:srgbClr val="FF0000"/>
                </a:solidFill>
              </a:rPr>
              <a:t>0.3% of </a:t>
            </a:r>
            <a:r>
              <a:rPr lang="en-US" sz="2400" i="1">
                <a:solidFill>
                  <a:srgbClr val="FF0000"/>
                </a:solidFill>
              </a:rPr>
              <a:t>an individuals DNA is variable </a:t>
            </a:r>
            <a:r>
              <a:rPr lang="en-US" sz="2400" b="1" i="1">
                <a:solidFill>
                  <a:srgbClr val="00B050"/>
                </a:solidFill>
              </a:rPr>
              <a:t>repetitive coding </a:t>
            </a:r>
            <a:r>
              <a:rPr lang="en-US" sz="2400" i="1">
                <a:solidFill>
                  <a:srgbClr val="FF0000"/>
                </a:solidFill>
              </a:rPr>
              <a:t>unique to an individual</a:t>
            </a:r>
            <a:r>
              <a:rPr lang="en-US" sz="2400"/>
              <a:t>. </a:t>
            </a:r>
          </a:p>
          <a:p>
            <a:pPr algn="just"/>
            <a:r>
              <a:rPr lang="en-US" sz="2400"/>
              <a:t>This </a:t>
            </a:r>
            <a:r>
              <a:rPr lang="en-US" sz="2400">
                <a:solidFill>
                  <a:srgbClr val="00B050"/>
                </a:solidFill>
              </a:rPr>
              <a:t>repetitive coding</a:t>
            </a:r>
            <a:r>
              <a:rPr lang="en-US" sz="2400"/>
              <a:t> is the basis of </a:t>
            </a:r>
            <a:r>
              <a:rPr lang="en-US" sz="2400">
                <a:solidFill>
                  <a:srgbClr val="00B050"/>
                </a:solidFill>
              </a:rPr>
              <a:t>DNA biometrics</a:t>
            </a:r>
            <a:r>
              <a:rPr lang="en-US" sz="2400"/>
              <a:t>. </a:t>
            </a:r>
          </a:p>
          <a:p>
            <a:pPr algn="just"/>
            <a:r>
              <a:rPr lang="en-US" sz="2400"/>
              <a:t>The repetitive coding is called </a:t>
            </a:r>
            <a:r>
              <a:rPr lang="en-US" sz="2400">
                <a:solidFill>
                  <a:srgbClr val="FF0000"/>
                </a:solidFill>
              </a:rPr>
              <a:t>short tandem repeat (STR) </a:t>
            </a:r>
            <a:r>
              <a:rPr lang="en-US" sz="2400"/>
              <a:t>(also referred to as “microsatellites”) </a:t>
            </a:r>
            <a:r>
              <a:rPr lang="en-US" sz="2400">
                <a:solidFill>
                  <a:srgbClr val="FF0000"/>
                </a:solidFill>
              </a:rPr>
              <a:t>.</a:t>
            </a:r>
          </a:p>
          <a:p>
            <a:pPr algn="just"/>
            <a:r>
              <a:rPr lang="en-US" sz="2400"/>
              <a:t>DNA recognition uses </a:t>
            </a:r>
            <a:r>
              <a:rPr lang="en-US" sz="2400">
                <a:solidFill>
                  <a:srgbClr val="00B050"/>
                </a:solidFill>
              </a:rPr>
              <a:t>genetic profiling</a:t>
            </a:r>
            <a:r>
              <a:rPr lang="en-US" sz="2400"/>
              <a:t>, also called </a:t>
            </a:r>
            <a:r>
              <a:rPr lang="en-US" sz="2400">
                <a:solidFill>
                  <a:srgbClr val="00B050"/>
                </a:solidFill>
              </a:rPr>
              <a:t>genetic fingerprinting</a:t>
            </a:r>
            <a:r>
              <a:rPr lang="en-US" sz="2400"/>
              <a:t>, to isolate and identify these </a:t>
            </a:r>
            <a:r>
              <a:rPr lang="en-US" sz="2400">
                <a:solidFill>
                  <a:srgbClr val="00B050"/>
                </a:solidFill>
              </a:rPr>
              <a:t>repetitive DNA regions</a:t>
            </a:r>
            <a:r>
              <a:rPr lang="en-US" sz="2400"/>
              <a:t> that are unique to each individual to either identify or verify a person’s identity.</a:t>
            </a:r>
          </a:p>
        </p:txBody>
      </p:sp>
      <p:sp>
        <p:nvSpPr>
          <p:cNvPr id="1126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8DE8DD7-8AEB-4662-8752-460431EBEA11}" type="slidenum">
              <a:rPr lang="en-US" sz="1400">
                <a:solidFill>
                  <a:srgbClr val="000000"/>
                </a:solidFill>
              </a:rPr>
              <a:pPr>
                <a:spcBef>
                  <a:spcPct val="0"/>
                </a:spcBef>
                <a:buFontTx/>
                <a:buNone/>
              </a:pPr>
              <a:t>15</a:t>
            </a:fld>
            <a:endParaRPr lang="en-US" sz="1400">
              <a:solidFill>
                <a:srgbClr val="000000"/>
              </a:solidFill>
            </a:endParaRPr>
          </a:p>
        </p:txBody>
      </p:sp>
    </p:spTree>
    <p:extLst>
      <p:ext uri="{BB962C8B-B14F-4D97-AF65-F5344CB8AC3E}">
        <p14:creationId xmlns:p14="http://schemas.microsoft.com/office/powerpoint/2010/main" val="19292532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209800" y="152400"/>
            <a:ext cx="7772400" cy="533400"/>
          </a:xfrm>
        </p:spPr>
        <p:txBody>
          <a:bodyPr/>
          <a:lstStyle/>
          <a:p>
            <a:r>
              <a:rPr lang="en-US" smtClean="0"/>
              <a:t>How DNA recognition works?</a:t>
            </a:r>
          </a:p>
        </p:txBody>
      </p:sp>
      <p:sp>
        <p:nvSpPr>
          <p:cNvPr id="12291" name="Content Placeholder 2"/>
          <p:cNvSpPr>
            <a:spLocks noGrp="1"/>
          </p:cNvSpPr>
          <p:nvPr>
            <p:ph idx="1"/>
          </p:nvPr>
        </p:nvSpPr>
        <p:spPr>
          <a:xfrm>
            <a:off x="1981200" y="609600"/>
            <a:ext cx="7772400" cy="4419600"/>
          </a:xfrm>
        </p:spPr>
        <p:txBody>
          <a:bodyPr/>
          <a:lstStyle/>
          <a:p>
            <a:pPr algn="just"/>
            <a:r>
              <a:rPr lang="en-US" sz="2400"/>
              <a:t>The basic steps of DNA profiling include:</a:t>
            </a:r>
          </a:p>
          <a:p>
            <a:pPr lvl="2" algn="just"/>
            <a:r>
              <a:rPr lang="en-US" smtClean="0"/>
              <a:t>Isolate the DNA (sample can originate from </a:t>
            </a:r>
            <a:r>
              <a:rPr lang="en-US" smtClean="0">
                <a:solidFill>
                  <a:srgbClr val="FF0000"/>
                </a:solidFill>
              </a:rPr>
              <a:t>blood, saliva, hair, semen, or tissue</a:t>
            </a:r>
            <a:r>
              <a:rPr lang="en-US" smtClean="0"/>
              <a:t>)</a:t>
            </a:r>
          </a:p>
          <a:p>
            <a:pPr lvl="2" algn="just"/>
            <a:r>
              <a:rPr lang="en-US" smtClean="0"/>
              <a:t>Section the DNA sample into shorter segments containing known </a:t>
            </a:r>
            <a:r>
              <a:rPr lang="en-US" smtClean="0">
                <a:solidFill>
                  <a:srgbClr val="FF0000"/>
                </a:solidFill>
              </a:rPr>
              <a:t>variable number tandem repeats </a:t>
            </a:r>
            <a:r>
              <a:rPr lang="en-US" smtClean="0"/>
              <a:t>(VNTRs)—identical repeat sequences of DNA</a:t>
            </a:r>
          </a:p>
          <a:p>
            <a:pPr lvl="2" algn="just"/>
            <a:r>
              <a:rPr lang="en-US" smtClean="0"/>
              <a:t>Organize the DNA segments by size</a:t>
            </a:r>
          </a:p>
          <a:p>
            <a:pPr lvl="2" algn="just"/>
            <a:r>
              <a:rPr lang="en-US" smtClean="0"/>
              <a:t>Compare the DNA segments from various samples</a:t>
            </a:r>
          </a:p>
        </p:txBody>
      </p:sp>
      <p:sp>
        <p:nvSpPr>
          <p:cNvPr id="1229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FC70A09-94EF-46E9-9E04-BECB761F7FBC}" type="slidenum">
              <a:rPr lang="en-US" sz="1400">
                <a:solidFill>
                  <a:srgbClr val="000000"/>
                </a:solidFill>
              </a:rPr>
              <a:pPr>
                <a:spcBef>
                  <a:spcPct val="0"/>
                </a:spcBef>
                <a:buFontTx/>
                <a:buNone/>
              </a:pPr>
              <a:t>16</a:t>
            </a:fld>
            <a:endParaRPr lang="en-US" sz="1400">
              <a:solidFill>
                <a:srgbClr val="000000"/>
              </a:solidFill>
            </a:endParaRPr>
          </a:p>
        </p:txBody>
      </p:sp>
      <p:sp>
        <p:nvSpPr>
          <p:cNvPr id="12293" name="TextBox 1"/>
          <p:cNvSpPr txBox="1">
            <a:spLocks noChangeArrowheads="1"/>
          </p:cNvSpPr>
          <p:nvPr/>
        </p:nvSpPr>
        <p:spPr bwMode="auto">
          <a:xfrm>
            <a:off x="1752600" y="3810001"/>
            <a:ext cx="78486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r>
              <a:rPr lang="en-US" sz="2000">
                <a:solidFill>
                  <a:srgbClr val="FF0000"/>
                </a:solidFill>
              </a:rPr>
              <a:t> Tandem repeats can be found on many chromosomes, and often show </a:t>
            </a:r>
            <a:r>
              <a:rPr lang="en-US" sz="2000">
                <a:solidFill>
                  <a:srgbClr val="00B050"/>
                </a:solidFill>
              </a:rPr>
              <a:t>variations in length among individuals</a:t>
            </a:r>
            <a:r>
              <a:rPr lang="en-US" sz="2000">
                <a:solidFill>
                  <a:srgbClr val="FF0000"/>
                </a:solidFill>
              </a:rPr>
              <a:t>.</a:t>
            </a:r>
          </a:p>
        </p:txBody>
      </p:sp>
      <p:sp>
        <p:nvSpPr>
          <p:cNvPr id="12294" name="TextBox 3"/>
          <p:cNvSpPr txBox="1">
            <a:spLocks noChangeArrowheads="1"/>
          </p:cNvSpPr>
          <p:nvPr/>
        </p:nvSpPr>
        <p:spPr bwMode="auto">
          <a:xfrm>
            <a:off x="7162800" y="4648201"/>
            <a:ext cx="2819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r>
              <a:rPr lang="en-US" sz="1800">
                <a:solidFill>
                  <a:srgbClr val="00B050"/>
                </a:solidFill>
              </a:rPr>
              <a:t>A representation of the variable number tandem repeat (VNTR) patterns (alleles) </a:t>
            </a:r>
          </a:p>
        </p:txBody>
      </p:sp>
      <p:pic>
        <p:nvPicPr>
          <p:cNvPr id="1229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4538664"/>
            <a:ext cx="5029200" cy="216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85453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209800" y="152400"/>
            <a:ext cx="7772400" cy="838200"/>
          </a:xfrm>
        </p:spPr>
        <p:txBody>
          <a:bodyPr/>
          <a:lstStyle/>
          <a:p>
            <a:r>
              <a:rPr lang="en-US" smtClean="0"/>
              <a:t>How DNA recognition works?</a:t>
            </a:r>
          </a:p>
        </p:txBody>
      </p:sp>
      <p:sp>
        <p:nvSpPr>
          <p:cNvPr id="13315" name="Content Placeholder 2"/>
          <p:cNvSpPr>
            <a:spLocks noGrp="1"/>
          </p:cNvSpPr>
          <p:nvPr>
            <p:ph idx="1"/>
          </p:nvPr>
        </p:nvSpPr>
        <p:spPr>
          <a:xfrm>
            <a:off x="2209800" y="1219200"/>
            <a:ext cx="7772400" cy="4419600"/>
          </a:xfrm>
        </p:spPr>
        <p:txBody>
          <a:bodyPr/>
          <a:lstStyle/>
          <a:p>
            <a:pPr algn="just"/>
            <a:r>
              <a:rPr lang="en-US" sz="2400"/>
              <a:t>The </a:t>
            </a:r>
            <a:r>
              <a:rPr lang="en-US" sz="2400">
                <a:solidFill>
                  <a:srgbClr val="00B050"/>
                </a:solidFill>
              </a:rPr>
              <a:t>more repeats of sequences </a:t>
            </a:r>
            <a:r>
              <a:rPr lang="en-US" sz="2400"/>
              <a:t>there are for a given sample, the </a:t>
            </a:r>
            <a:r>
              <a:rPr lang="en-US" sz="2400">
                <a:solidFill>
                  <a:srgbClr val="00B050"/>
                </a:solidFill>
              </a:rPr>
              <a:t>more accurate the DNA comparison will be</a:t>
            </a:r>
            <a:r>
              <a:rPr lang="en-US" sz="2400"/>
              <a:t>, thus decreasing the likelihood of the sample matching multiple individuals. </a:t>
            </a:r>
          </a:p>
          <a:p>
            <a:pPr algn="just"/>
            <a:r>
              <a:rPr lang="en-US" sz="2400"/>
              <a:t>In other words, the more detailed the sample is, the more precise the comparison is in identifying the individual who possesses the DNA from the sample. </a:t>
            </a:r>
          </a:p>
          <a:p>
            <a:pPr algn="just"/>
            <a:r>
              <a:rPr lang="en-US" sz="2400"/>
              <a:t>A </a:t>
            </a:r>
            <a:r>
              <a:rPr lang="en-US" sz="2400">
                <a:solidFill>
                  <a:srgbClr val="00B050"/>
                </a:solidFill>
              </a:rPr>
              <a:t>few drawbacks </a:t>
            </a:r>
            <a:r>
              <a:rPr lang="en-US" sz="2400"/>
              <a:t>of this technique are the depth of the procedure, the physical invasiveness of obtaining the DNA sample, and the time required to perform a DNA comparison. </a:t>
            </a:r>
          </a:p>
          <a:p>
            <a:pPr algn="just"/>
            <a:r>
              <a:rPr lang="en-US" sz="2400"/>
              <a:t>Also </a:t>
            </a:r>
            <a:r>
              <a:rPr lang="en-US" sz="2400">
                <a:solidFill>
                  <a:srgbClr val="00B050"/>
                </a:solidFill>
              </a:rPr>
              <a:t>contamination </a:t>
            </a:r>
            <a:r>
              <a:rPr lang="en-US" sz="2400"/>
              <a:t>of the sample renders the comparison impossible.</a:t>
            </a:r>
          </a:p>
        </p:txBody>
      </p:sp>
      <p:sp>
        <p:nvSpPr>
          <p:cNvPr id="1331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9DF9FE1E-A595-4018-85C9-0630CE3BA8AD}" type="slidenum">
              <a:rPr lang="en-US" sz="1400">
                <a:solidFill>
                  <a:srgbClr val="000000"/>
                </a:solidFill>
              </a:rPr>
              <a:pPr>
                <a:spcBef>
                  <a:spcPct val="0"/>
                </a:spcBef>
                <a:buFontTx/>
                <a:buNone/>
              </a:pPr>
              <a:t>17</a:t>
            </a:fld>
            <a:endParaRPr lang="en-US" sz="1400">
              <a:solidFill>
                <a:srgbClr val="000000"/>
              </a:solidFill>
            </a:endParaRPr>
          </a:p>
        </p:txBody>
      </p:sp>
    </p:spTree>
    <p:extLst>
      <p:ext uri="{BB962C8B-B14F-4D97-AF65-F5344CB8AC3E}">
        <p14:creationId xmlns:p14="http://schemas.microsoft.com/office/powerpoint/2010/main" val="24376996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2209800" y="152400"/>
            <a:ext cx="7772400" cy="838200"/>
          </a:xfrm>
        </p:spPr>
        <p:txBody>
          <a:bodyPr/>
          <a:lstStyle/>
          <a:p>
            <a:r>
              <a:rPr lang="en-US" smtClean="0"/>
              <a:t>How DNA recognition works?</a:t>
            </a:r>
          </a:p>
        </p:txBody>
      </p:sp>
      <p:sp>
        <p:nvSpPr>
          <p:cNvPr id="14339" name="Content Placeholder 2"/>
          <p:cNvSpPr>
            <a:spLocks noGrp="1"/>
          </p:cNvSpPr>
          <p:nvPr>
            <p:ph idx="1"/>
          </p:nvPr>
        </p:nvSpPr>
        <p:spPr>
          <a:xfrm>
            <a:off x="2209800" y="1219200"/>
            <a:ext cx="7772400" cy="4419600"/>
          </a:xfrm>
        </p:spPr>
        <p:txBody>
          <a:bodyPr/>
          <a:lstStyle/>
          <a:p>
            <a:pPr algn="just"/>
            <a:r>
              <a:rPr lang="en-US" sz="2400"/>
              <a:t>Most often, </a:t>
            </a:r>
            <a:r>
              <a:rPr lang="en-US" sz="2400">
                <a:solidFill>
                  <a:srgbClr val="FF0000"/>
                </a:solidFill>
              </a:rPr>
              <a:t>DNA biometrics is used for identification purposes as opposed to verification because the technique has yet to automate through technological advances. </a:t>
            </a:r>
          </a:p>
          <a:p>
            <a:pPr algn="just"/>
            <a:r>
              <a:rPr lang="en-US" sz="2400">
                <a:solidFill>
                  <a:srgbClr val="00B050"/>
                </a:solidFill>
              </a:rPr>
              <a:t>DNA sequencing</a:t>
            </a:r>
            <a:r>
              <a:rPr lang="en-US" sz="2400"/>
              <a:t>, the process of generating a DNA profile, is compared to DNA samples previously acquired and catalogued in a database. </a:t>
            </a:r>
          </a:p>
          <a:p>
            <a:pPr algn="just"/>
            <a:r>
              <a:rPr lang="en-US" sz="2400"/>
              <a:t>The most common DNA database in existence is the </a:t>
            </a:r>
            <a:r>
              <a:rPr lang="en-US" sz="2400">
                <a:solidFill>
                  <a:srgbClr val="00B050"/>
                </a:solidFill>
              </a:rPr>
              <a:t>CODIS</a:t>
            </a:r>
            <a:r>
              <a:rPr lang="en-US" sz="2400"/>
              <a:t> System used by the </a:t>
            </a:r>
            <a:r>
              <a:rPr lang="en-US" sz="2400">
                <a:solidFill>
                  <a:srgbClr val="00B050"/>
                </a:solidFill>
              </a:rPr>
              <a:t>Federal Bureau of Investigation (FBI)</a:t>
            </a:r>
            <a:r>
              <a:rPr lang="en-US" sz="2400"/>
              <a:t>. </a:t>
            </a:r>
          </a:p>
          <a:p>
            <a:pPr algn="just"/>
            <a:r>
              <a:rPr lang="en-US" sz="2400"/>
              <a:t>DNA biometrics technology is not advanced enough for universal use. </a:t>
            </a:r>
          </a:p>
          <a:p>
            <a:pPr algn="just"/>
            <a:r>
              <a:rPr lang="en-US" sz="2400"/>
              <a:t>Current DNA biometrics is far from that </a:t>
            </a:r>
            <a:r>
              <a:rPr lang="en-US" sz="2400">
                <a:solidFill>
                  <a:srgbClr val="00B050"/>
                </a:solidFill>
              </a:rPr>
              <a:t>depicted in the movies.</a:t>
            </a:r>
          </a:p>
        </p:txBody>
      </p:sp>
      <p:sp>
        <p:nvSpPr>
          <p:cNvPr id="1434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47942C1-2999-47B7-BDD4-484E64D466B2}" type="slidenum">
              <a:rPr lang="en-US" sz="1400">
                <a:solidFill>
                  <a:srgbClr val="000000"/>
                </a:solidFill>
              </a:rPr>
              <a:pPr>
                <a:spcBef>
                  <a:spcPct val="0"/>
                </a:spcBef>
                <a:buFontTx/>
                <a:buNone/>
              </a:pPr>
              <a:t>18</a:t>
            </a:fld>
            <a:endParaRPr lang="en-US" sz="1400">
              <a:solidFill>
                <a:srgbClr val="000000"/>
              </a:solidFill>
            </a:endParaRPr>
          </a:p>
        </p:txBody>
      </p:sp>
    </p:spTree>
    <p:extLst>
      <p:ext uri="{BB962C8B-B14F-4D97-AF65-F5344CB8AC3E}">
        <p14:creationId xmlns:p14="http://schemas.microsoft.com/office/powerpoint/2010/main" val="31772491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209800" y="152400"/>
            <a:ext cx="7772400" cy="838200"/>
          </a:xfrm>
        </p:spPr>
        <p:txBody>
          <a:bodyPr/>
          <a:lstStyle/>
          <a:p>
            <a:r>
              <a:rPr lang="en-US" smtClean="0"/>
              <a:t>How DNA recognition works?</a:t>
            </a:r>
          </a:p>
        </p:txBody>
      </p:sp>
      <p:sp>
        <p:nvSpPr>
          <p:cNvPr id="15363" name="TextBox 4"/>
          <p:cNvSpPr txBox="1">
            <a:spLocks noChangeArrowheads="1"/>
          </p:cNvSpPr>
          <p:nvPr/>
        </p:nvSpPr>
        <p:spPr bwMode="auto">
          <a:xfrm>
            <a:off x="8067675" y="3729038"/>
            <a:ext cx="21669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r>
              <a:rPr lang="en-US" sz="2400" u="sng">
                <a:solidFill>
                  <a:srgbClr val="FF0000"/>
                </a:solidFill>
              </a:rPr>
              <a:t>Analysing 0.3%</a:t>
            </a:r>
          </a:p>
        </p:txBody>
      </p:sp>
      <p:pic>
        <p:nvPicPr>
          <p:cNvPr id="15364" name="Picture 5"/>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95801" y="4953000"/>
            <a:ext cx="538163"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65" name="Group 1"/>
          <p:cNvGrpSpPr>
            <a:grpSpLocks/>
          </p:cNvGrpSpPr>
          <p:nvPr/>
        </p:nvGrpSpPr>
        <p:grpSpPr bwMode="auto">
          <a:xfrm>
            <a:off x="1905000" y="914400"/>
            <a:ext cx="8534400" cy="5715000"/>
            <a:chOff x="-76200" y="914400"/>
            <a:chExt cx="8991600" cy="5791200"/>
          </a:xfrm>
        </p:grpSpPr>
        <p:grpSp>
          <p:nvGrpSpPr>
            <p:cNvPr id="15366" name="Group 3"/>
            <p:cNvGrpSpPr>
              <a:grpSpLocks/>
            </p:cNvGrpSpPr>
            <p:nvPr/>
          </p:nvGrpSpPr>
          <p:grpSpPr bwMode="auto">
            <a:xfrm>
              <a:off x="-76200" y="914400"/>
              <a:ext cx="8991600" cy="5295900"/>
              <a:chOff x="-76200" y="914400"/>
              <a:chExt cx="8991600" cy="5295900"/>
            </a:xfrm>
          </p:grpSpPr>
          <p:pic>
            <p:nvPicPr>
              <p:cNvPr id="15368"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 y="990600"/>
                <a:ext cx="5410200" cy="521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914400"/>
                <a:ext cx="32004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0" name="Left Arrow 2"/>
              <p:cNvSpPr>
                <a:spLocks noChangeArrowheads="1"/>
              </p:cNvSpPr>
              <p:nvPr/>
            </p:nvSpPr>
            <p:spPr bwMode="auto">
              <a:xfrm>
                <a:off x="5334000" y="3628354"/>
                <a:ext cx="978408" cy="484632"/>
              </a:xfrm>
              <a:prstGeom prst="leftArrow">
                <a:avLst>
                  <a:gd name="adj1" fmla="val 50000"/>
                  <a:gd name="adj2" fmla="val 50004"/>
                </a:avLst>
              </a:prstGeom>
              <a:solidFill>
                <a:schemeClr val="accent1"/>
              </a:solidFill>
              <a:ln w="12700" algn="ctr">
                <a:solidFill>
                  <a:schemeClr val="tx1"/>
                </a:solidFill>
                <a:round/>
                <a:headEnd/>
                <a:tailEnd/>
              </a:ln>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endParaRPr lang="en-US" sz="2400" u="sng">
                  <a:solidFill>
                    <a:srgbClr val="000000"/>
                  </a:solidFill>
                </a:endParaRPr>
              </a:p>
            </p:txBody>
          </p:sp>
        </p:grpSp>
        <p:pic>
          <p:nvPicPr>
            <p:cNvPr id="15367"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4984750"/>
              <a:ext cx="3429000" cy="172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586519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5"/>
          <p:cNvSpPr txBox="1">
            <a:spLocks noChangeArrowheads="1"/>
          </p:cNvSpPr>
          <p:nvPr/>
        </p:nvSpPr>
        <p:spPr bwMode="auto">
          <a:xfrm>
            <a:off x="3886201" y="152401"/>
            <a:ext cx="3552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r>
              <a:rPr lang="en-US">
                <a:solidFill>
                  <a:srgbClr val="FF0000"/>
                </a:solidFill>
              </a:rPr>
              <a:t>Palm Print Recognition</a:t>
            </a:r>
          </a:p>
        </p:txBody>
      </p:sp>
      <p:grpSp>
        <p:nvGrpSpPr>
          <p:cNvPr id="16387" name="Group 10"/>
          <p:cNvGrpSpPr>
            <a:grpSpLocks/>
          </p:cNvGrpSpPr>
          <p:nvPr/>
        </p:nvGrpSpPr>
        <p:grpSpPr bwMode="auto">
          <a:xfrm>
            <a:off x="1828800" y="876300"/>
            <a:ext cx="7848600" cy="5600700"/>
            <a:chOff x="304800" y="876300"/>
            <a:chExt cx="7848600" cy="5600700"/>
          </a:xfrm>
        </p:grpSpPr>
        <p:pic>
          <p:nvPicPr>
            <p:cNvPr id="1638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876300"/>
              <a:ext cx="6476999" cy="560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389" name="Straight Arrow Connector 8"/>
            <p:cNvCxnSpPr>
              <a:cxnSpLocks noChangeShapeType="1"/>
            </p:cNvCxnSpPr>
            <p:nvPr/>
          </p:nvCxnSpPr>
          <p:spPr bwMode="auto">
            <a:xfrm flipH="1" flipV="1">
              <a:off x="3810000" y="1219200"/>
              <a:ext cx="838200" cy="685800"/>
            </a:xfrm>
            <a:prstGeom prst="straightConnector1">
              <a:avLst/>
            </a:prstGeom>
            <a:noFill/>
            <a:ln w="38100" algn="ctr">
              <a:solidFill>
                <a:schemeClr val="accent1"/>
              </a:solidFill>
              <a:round/>
              <a:headEnd/>
              <a:tailEnd type="triangle" w="med" len="med"/>
            </a:ln>
            <a:extLst>
              <a:ext uri="{909E8E84-426E-40DD-AFC4-6F175D3DCCD1}">
                <a14:hiddenFill xmlns:a14="http://schemas.microsoft.com/office/drawing/2010/main">
                  <a:noFill/>
                </a14:hiddenFill>
              </a:ext>
            </a:extLst>
          </p:spPr>
        </p:cxnSp>
        <p:pic>
          <p:nvPicPr>
            <p:cNvPr id="16390"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990600"/>
              <a:ext cx="35052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tangle 1"/>
          <p:cNvSpPr/>
          <p:nvPr/>
        </p:nvSpPr>
        <p:spPr>
          <a:xfrm>
            <a:off x="5662613" y="5511105"/>
            <a:ext cx="5232914" cy="923330"/>
          </a:xfrm>
          <a:prstGeom prst="rect">
            <a:avLst/>
          </a:prstGeom>
        </p:spPr>
        <p:txBody>
          <a:bodyPr wrap="square">
            <a:spAutoFit/>
          </a:bodyPr>
          <a:lstStyle/>
          <a:p>
            <a:pPr algn="just"/>
            <a:r>
              <a:rPr lang="en-US" dirty="0" smtClean="0">
                <a:solidFill>
                  <a:srgbClr val="00B050"/>
                </a:solidFill>
              </a:rPr>
              <a:t>Minutiae-based matching</a:t>
            </a:r>
            <a:r>
              <a:rPr lang="en-US" dirty="0" smtClean="0"/>
              <a:t>, the most widely used technique, relies on the minutiae points, specifically the location, direction, and orientation of each point.</a:t>
            </a:r>
          </a:p>
        </p:txBody>
      </p:sp>
    </p:spTree>
    <p:extLst>
      <p:ext uri="{BB962C8B-B14F-4D97-AF65-F5344CB8AC3E}">
        <p14:creationId xmlns:p14="http://schemas.microsoft.com/office/powerpoint/2010/main" val="206036760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Group 11"/>
          <p:cNvGrpSpPr>
            <a:grpSpLocks/>
          </p:cNvGrpSpPr>
          <p:nvPr/>
        </p:nvGrpSpPr>
        <p:grpSpPr bwMode="auto">
          <a:xfrm>
            <a:off x="1504951" y="1"/>
            <a:ext cx="9045575" cy="6772275"/>
            <a:chOff x="-19050" y="0"/>
            <a:chExt cx="9045493" cy="6772275"/>
          </a:xfrm>
        </p:grpSpPr>
        <p:grpSp>
          <p:nvGrpSpPr>
            <p:cNvPr id="17411" name="Group 7"/>
            <p:cNvGrpSpPr>
              <a:grpSpLocks/>
            </p:cNvGrpSpPr>
            <p:nvPr/>
          </p:nvGrpSpPr>
          <p:grpSpPr bwMode="auto">
            <a:xfrm>
              <a:off x="-19050" y="0"/>
              <a:ext cx="9045493" cy="6705600"/>
              <a:chOff x="-19050" y="0"/>
              <a:chExt cx="9045493" cy="6705600"/>
            </a:xfrm>
          </p:grpSpPr>
          <p:grpSp>
            <p:nvGrpSpPr>
              <p:cNvPr id="17414" name="Group 5"/>
              <p:cNvGrpSpPr>
                <a:grpSpLocks/>
              </p:cNvGrpSpPr>
              <p:nvPr/>
            </p:nvGrpSpPr>
            <p:grpSpPr bwMode="auto">
              <a:xfrm>
                <a:off x="-19050" y="0"/>
                <a:ext cx="9045493" cy="6705600"/>
                <a:chOff x="-19050" y="0"/>
                <a:chExt cx="9045493" cy="6705600"/>
              </a:xfrm>
            </p:grpSpPr>
            <p:sp>
              <p:nvSpPr>
                <p:cNvPr id="17417" name="TextBox 5"/>
                <p:cNvSpPr txBox="1">
                  <a:spLocks noChangeArrowheads="1"/>
                </p:cNvSpPr>
                <p:nvPr/>
              </p:nvSpPr>
              <p:spPr bwMode="auto">
                <a:xfrm>
                  <a:off x="1162050" y="0"/>
                  <a:ext cx="3552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r>
                    <a:rPr lang="en-US">
                      <a:solidFill>
                        <a:srgbClr val="FF0000"/>
                      </a:solidFill>
                    </a:rPr>
                    <a:t>Palm Print Recognition</a:t>
                  </a:r>
                </a:p>
              </p:txBody>
            </p:sp>
            <p:pic>
              <p:nvPicPr>
                <p:cNvPr id="1741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050" y="1152525"/>
                  <a:ext cx="7791450" cy="479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19" name="Group 3"/>
                <p:cNvGrpSpPr>
                  <a:grpSpLocks/>
                </p:cNvGrpSpPr>
                <p:nvPr/>
              </p:nvGrpSpPr>
              <p:grpSpPr bwMode="auto">
                <a:xfrm>
                  <a:off x="5486401" y="457200"/>
                  <a:ext cx="3276600" cy="1676400"/>
                  <a:chOff x="3371850" y="2233948"/>
                  <a:chExt cx="4867275" cy="2476500"/>
                </a:xfrm>
              </p:grpSpPr>
              <p:pic>
                <p:nvPicPr>
                  <p:cNvPr id="17421"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71850" y="2247900"/>
                    <a:ext cx="24003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2"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72150" y="2233948"/>
                    <a:ext cx="2466975"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7420"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111918" y="4629150"/>
                  <a:ext cx="1914525"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5" name="TextBox 6"/>
              <p:cNvSpPr txBox="1">
                <a:spLocks noChangeArrowheads="1"/>
              </p:cNvSpPr>
              <p:nvPr/>
            </p:nvSpPr>
            <p:spPr bwMode="auto">
              <a:xfrm>
                <a:off x="6879780" y="105072"/>
                <a:ext cx="16546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r>
                  <a:rPr lang="en-US" sz="2000" u="sng">
                    <a:solidFill>
                      <a:srgbClr val="00B050"/>
                    </a:solidFill>
                  </a:rPr>
                  <a:t>Principal lines</a:t>
                </a:r>
              </a:p>
            </p:txBody>
          </p:sp>
          <p:sp>
            <p:nvSpPr>
              <p:cNvPr id="17416" name="TextBox 9"/>
              <p:cNvSpPr txBox="1">
                <a:spLocks noChangeArrowheads="1"/>
              </p:cNvSpPr>
              <p:nvPr/>
            </p:nvSpPr>
            <p:spPr bwMode="auto">
              <a:xfrm>
                <a:off x="7764906" y="4229040"/>
                <a:ext cx="10246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r>
                  <a:rPr lang="en-US" sz="2000" u="sng">
                    <a:solidFill>
                      <a:srgbClr val="00B050"/>
                    </a:solidFill>
                  </a:rPr>
                  <a:t>Regions</a:t>
                </a:r>
              </a:p>
            </p:txBody>
          </p:sp>
        </p:grpSp>
        <p:pic>
          <p:nvPicPr>
            <p:cNvPr id="17412"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308376" y="5867400"/>
              <a:ext cx="454342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1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526935" y="2400300"/>
              <a:ext cx="1234993" cy="1562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902059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5"/>
          <p:cNvSpPr txBox="1">
            <a:spLocks noChangeArrowheads="1"/>
          </p:cNvSpPr>
          <p:nvPr/>
        </p:nvSpPr>
        <p:spPr bwMode="auto">
          <a:xfrm>
            <a:off x="3886201" y="152401"/>
            <a:ext cx="3552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r>
              <a:rPr lang="en-US">
                <a:solidFill>
                  <a:srgbClr val="FF0000"/>
                </a:solidFill>
              </a:rPr>
              <a:t>Palm Print Recognition</a:t>
            </a:r>
          </a:p>
        </p:txBody>
      </p:sp>
      <p:pic>
        <p:nvPicPr>
          <p:cNvPr id="1843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828676"/>
            <a:ext cx="8839200" cy="572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107778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5"/>
          <p:cNvSpPr txBox="1">
            <a:spLocks noChangeArrowheads="1"/>
          </p:cNvSpPr>
          <p:nvPr/>
        </p:nvSpPr>
        <p:spPr bwMode="auto">
          <a:xfrm>
            <a:off x="3886201" y="152401"/>
            <a:ext cx="3552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r>
              <a:rPr lang="en-US">
                <a:solidFill>
                  <a:srgbClr val="FF0000"/>
                </a:solidFill>
              </a:rPr>
              <a:t>Palm Print Recognition</a:t>
            </a:r>
          </a:p>
        </p:txBody>
      </p:sp>
      <p:pic>
        <p:nvPicPr>
          <p:cNvPr id="19459"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19314" y="657225"/>
            <a:ext cx="7953375" cy="554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57094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09800" y="76200"/>
            <a:ext cx="7772400" cy="838200"/>
          </a:xfrm>
        </p:spPr>
        <p:txBody>
          <a:bodyPr/>
          <a:lstStyle/>
          <a:p>
            <a:r>
              <a:rPr lang="en-US" smtClean="0">
                <a:solidFill>
                  <a:srgbClr val="FF0000"/>
                </a:solidFill>
              </a:rPr>
              <a:t>Palm Print Recognition</a:t>
            </a:r>
            <a:endParaRPr lang="en-US" smtClean="0"/>
          </a:p>
        </p:txBody>
      </p:sp>
      <p:sp>
        <p:nvSpPr>
          <p:cNvPr id="20483" name="Content Placeholder 2"/>
          <p:cNvSpPr>
            <a:spLocks noGrp="1"/>
          </p:cNvSpPr>
          <p:nvPr>
            <p:ph idx="1"/>
          </p:nvPr>
        </p:nvSpPr>
        <p:spPr>
          <a:xfrm>
            <a:off x="2222500" y="685800"/>
            <a:ext cx="7772400" cy="4419600"/>
          </a:xfrm>
        </p:spPr>
        <p:txBody>
          <a:bodyPr/>
          <a:lstStyle/>
          <a:p>
            <a:pPr algn="just"/>
            <a:r>
              <a:rPr lang="en-US" sz="2400"/>
              <a:t>Palm print recognition inherently implements many of the same matching characteristics that have allowed </a:t>
            </a:r>
            <a:r>
              <a:rPr lang="en-US" sz="2400">
                <a:solidFill>
                  <a:srgbClr val="FF0000"/>
                </a:solidFill>
              </a:rPr>
              <a:t>fingerprint</a:t>
            </a:r>
            <a:r>
              <a:rPr lang="en-US" sz="2400"/>
              <a:t> recognition to be one of the most well-known and best publicized biometrics. </a:t>
            </a:r>
          </a:p>
          <a:p>
            <a:pPr algn="just"/>
            <a:r>
              <a:rPr lang="en-US" sz="2400"/>
              <a:t>Both </a:t>
            </a:r>
            <a:r>
              <a:rPr lang="en-US" sz="2400">
                <a:solidFill>
                  <a:srgbClr val="FF0000"/>
                </a:solidFill>
              </a:rPr>
              <a:t>palm and finger </a:t>
            </a:r>
            <a:r>
              <a:rPr lang="en-US" sz="2400"/>
              <a:t>biometrics are represented by the information presented in a friction ridge impression. </a:t>
            </a:r>
          </a:p>
          <a:p>
            <a:pPr algn="just"/>
            <a:r>
              <a:rPr lang="en-US" sz="2400"/>
              <a:t>This information combines ridge flow, ridge characteristics, and ridge structure of the raised portion of the epidermis. </a:t>
            </a:r>
          </a:p>
        </p:txBody>
      </p:sp>
      <p:sp>
        <p:nvSpPr>
          <p:cNvPr id="2048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143CF43C-114A-489A-8DA0-418727D789C5}" type="slidenum">
              <a:rPr lang="en-US" sz="1400">
                <a:solidFill>
                  <a:srgbClr val="000000"/>
                </a:solidFill>
              </a:rPr>
              <a:pPr>
                <a:spcBef>
                  <a:spcPct val="0"/>
                </a:spcBef>
                <a:buFontTx/>
                <a:buNone/>
              </a:pPr>
              <a:t>24</a:t>
            </a:fld>
            <a:endParaRPr lang="en-US" sz="1400">
              <a:solidFill>
                <a:srgbClr val="000000"/>
              </a:solidFill>
            </a:endParaRPr>
          </a:p>
        </p:txBody>
      </p:sp>
      <p:pic>
        <p:nvPicPr>
          <p:cNvPr id="2048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4286250"/>
            <a:ext cx="4743450"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79456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2209800" y="76200"/>
            <a:ext cx="7772400" cy="838200"/>
          </a:xfrm>
        </p:spPr>
        <p:txBody>
          <a:bodyPr/>
          <a:lstStyle/>
          <a:p>
            <a:r>
              <a:rPr lang="en-US" smtClean="0">
                <a:solidFill>
                  <a:srgbClr val="FF0000"/>
                </a:solidFill>
              </a:rPr>
              <a:t>Palm Print Recognition</a:t>
            </a:r>
            <a:endParaRPr lang="en-US" smtClean="0"/>
          </a:p>
        </p:txBody>
      </p:sp>
      <p:sp>
        <p:nvSpPr>
          <p:cNvPr id="21507" name="Content Placeholder 2"/>
          <p:cNvSpPr>
            <a:spLocks noGrp="1"/>
          </p:cNvSpPr>
          <p:nvPr>
            <p:ph idx="1"/>
          </p:nvPr>
        </p:nvSpPr>
        <p:spPr>
          <a:xfrm>
            <a:off x="2209800" y="914400"/>
            <a:ext cx="7772400" cy="4419600"/>
          </a:xfrm>
        </p:spPr>
        <p:txBody>
          <a:bodyPr/>
          <a:lstStyle/>
          <a:p>
            <a:pPr algn="just"/>
            <a:r>
              <a:rPr lang="en-US" smtClean="0"/>
              <a:t>The data represented by these friction ridge impressions allows a determination that corresponding areas of friction ridge impressions either originated from the same source or could not have been made by the same source. </a:t>
            </a:r>
          </a:p>
          <a:p>
            <a:pPr algn="just"/>
            <a:r>
              <a:rPr lang="en-US" smtClean="0"/>
              <a:t>Because </a:t>
            </a:r>
            <a:r>
              <a:rPr lang="en-US" smtClean="0">
                <a:solidFill>
                  <a:srgbClr val="FF0000"/>
                </a:solidFill>
              </a:rPr>
              <a:t>fingerprints and palms </a:t>
            </a:r>
            <a:r>
              <a:rPr lang="en-US" smtClean="0"/>
              <a:t>have both uniqueness and permanence, they have been used for over a century as a trusted form of identification. </a:t>
            </a:r>
          </a:p>
          <a:p>
            <a:pPr algn="just"/>
            <a:r>
              <a:rPr lang="en-US" smtClean="0"/>
              <a:t>However, palm recognition has been slower in becoming automated due to some restraints in computing capabilities and live-scan technologies. </a:t>
            </a:r>
          </a:p>
        </p:txBody>
      </p:sp>
      <p:sp>
        <p:nvSpPr>
          <p:cNvPr id="2150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D625480-0037-4B85-BA79-F453F1AA78CA}" type="slidenum">
              <a:rPr lang="en-US" sz="1400">
                <a:solidFill>
                  <a:srgbClr val="000000"/>
                </a:solidFill>
              </a:rPr>
              <a:pPr>
                <a:spcBef>
                  <a:spcPct val="0"/>
                </a:spcBef>
                <a:buFontTx/>
                <a:buNone/>
              </a:pPr>
              <a:t>25</a:t>
            </a:fld>
            <a:endParaRPr lang="en-US" sz="1400">
              <a:solidFill>
                <a:srgbClr val="000000"/>
              </a:solidFill>
            </a:endParaRPr>
          </a:p>
        </p:txBody>
      </p:sp>
    </p:spTree>
    <p:extLst>
      <p:ext uri="{BB962C8B-B14F-4D97-AF65-F5344CB8AC3E}">
        <p14:creationId xmlns:p14="http://schemas.microsoft.com/office/powerpoint/2010/main" val="24125431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209800" y="304800"/>
            <a:ext cx="7772400" cy="838200"/>
          </a:xfrm>
        </p:spPr>
        <p:txBody>
          <a:bodyPr/>
          <a:lstStyle/>
          <a:p>
            <a:r>
              <a:rPr lang="en-US" smtClean="0">
                <a:solidFill>
                  <a:srgbClr val="FF0000"/>
                </a:solidFill>
              </a:rPr>
              <a:t>Palm Print Recognition</a:t>
            </a:r>
            <a:endParaRPr lang="en-US" smtClean="0"/>
          </a:p>
        </p:txBody>
      </p:sp>
      <p:sp>
        <p:nvSpPr>
          <p:cNvPr id="22531" name="Content Placeholder 2"/>
          <p:cNvSpPr>
            <a:spLocks noGrp="1"/>
          </p:cNvSpPr>
          <p:nvPr>
            <p:ph idx="1"/>
          </p:nvPr>
        </p:nvSpPr>
        <p:spPr>
          <a:xfrm>
            <a:off x="2209800" y="1219200"/>
            <a:ext cx="7772400" cy="4419600"/>
          </a:xfrm>
        </p:spPr>
        <p:txBody>
          <a:bodyPr/>
          <a:lstStyle/>
          <a:p>
            <a:pPr algn="just"/>
            <a:r>
              <a:rPr lang="en-US" sz="2400"/>
              <a:t>The images in Figure 2 present a pictorial representation of the regions of the palm, two types of minutiae, and examples of other detailed characteristics used during the automatic classification and minutiae extraction processes. </a:t>
            </a:r>
          </a:p>
        </p:txBody>
      </p:sp>
      <p:sp>
        <p:nvSpPr>
          <p:cNvPr id="2253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5FF820D7-F666-43C3-9056-4D9C004BD374}" type="slidenum">
              <a:rPr lang="en-US" sz="1400">
                <a:solidFill>
                  <a:srgbClr val="000000"/>
                </a:solidFill>
              </a:rPr>
              <a:pPr>
                <a:spcBef>
                  <a:spcPct val="0"/>
                </a:spcBef>
                <a:buFontTx/>
                <a:buNone/>
              </a:pPr>
              <a:t>26</a:t>
            </a:fld>
            <a:endParaRPr lang="en-US" sz="1400">
              <a:solidFill>
                <a:srgbClr val="000000"/>
              </a:solidFill>
            </a:endParaRPr>
          </a:p>
        </p:txBody>
      </p:sp>
      <p:pic>
        <p:nvPicPr>
          <p:cNvPr id="22533"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2819400"/>
            <a:ext cx="56388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8487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209800" y="-152400"/>
            <a:ext cx="7772400" cy="838200"/>
          </a:xfrm>
        </p:spPr>
        <p:txBody>
          <a:bodyPr/>
          <a:lstStyle/>
          <a:p>
            <a:r>
              <a:rPr lang="en-US" smtClean="0"/>
              <a:t>Ear Biometrics</a:t>
            </a:r>
          </a:p>
        </p:txBody>
      </p:sp>
      <p:sp>
        <p:nvSpPr>
          <p:cNvPr id="5123" name="Content Placeholder 2"/>
          <p:cNvSpPr>
            <a:spLocks noGrp="1"/>
          </p:cNvSpPr>
          <p:nvPr>
            <p:ph idx="1"/>
          </p:nvPr>
        </p:nvSpPr>
        <p:spPr>
          <a:xfrm>
            <a:off x="2209800" y="457200"/>
            <a:ext cx="7772400" cy="4419600"/>
          </a:xfrm>
        </p:spPr>
        <p:txBody>
          <a:bodyPr/>
          <a:lstStyle/>
          <a:p>
            <a:pPr algn="just"/>
            <a:r>
              <a:rPr lang="en-US" smtClean="0"/>
              <a:t>Like other biometric using face, iris, finger, etc, the ear as a biometric contains a large amount of specific and unique features that allow for </a:t>
            </a:r>
            <a:r>
              <a:rPr lang="en-US" smtClean="0">
                <a:solidFill>
                  <a:srgbClr val="FF0000"/>
                </a:solidFill>
              </a:rPr>
              <a:t>human identification. </a:t>
            </a:r>
            <a:r>
              <a:rPr lang="en-US" smtClean="0"/>
              <a:t>Is </a:t>
            </a:r>
            <a:r>
              <a:rPr lang="en-US" smtClean="0">
                <a:solidFill>
                  <a:srgbClr val="FF0000"/>
                </a:solidFill>
              </a:rPr>
              <a:t>this the person who he or she claims to be</a:t>
            </a:r>
            <a:r>
              <a:rPr lang="en-US" smtClean="0"/>
              <a:t>?</a:t>
            </a:r>
          </a:p>
          <a:p>
            <a:pPr algn="just"/>
            <a:r>
              <a:rPr lang="en-US" smtClean="0"/>
              <a:t>The ear morphology changes slightly </a:t>
            </a:r>
            <a:r>
              <a:rPr lang="en-US" smtClean="0">
                <a:solidFill>
                  <a:srgbClr val="FF0000"/>
                </a:solidFill>
              </a:rPr>
              <a:t>after the age of 10 years </a:t>
            </a:r>
            <a:r>
              <a:rPr lang="en-US" smtClean="0"/>
              <a:t>and medical studies have shown that </a:t>
            </a:r>
            <a:r>
              <a:rPr lang="en-US" smtClean="0">
                <a:solidFill>
                  <a:srgbClr val="FF0000"/>
                </a:solidFill>
              </a:rPr>
              <a:t>significant changes</a:t>
            </a:r>
            <a:r>
              <a:rPr lang="en-US" smtClean="0"/>
              <a:t> in the shape of the ear happen only </a:t>
            </a:r>
            <a:r>
              <a:rPr lang="en-US" smtClean="0">
                <a:solidFill>
                  <a:srgbClr val="FF0000"/>
                </a:solidFill>
              </a:rPr>
              <a:t>before the age of </a:t>
            </a:r>
            <a:r>
              <a:rPr lang="en-US" b="1" smtClean="0">
                <a:solidFill>
                  <a:srgbClr val="FF0000"/>
                </a:solidFill>
              </a:rPr>
              <a:t>8</a:t>
            </a:r>
            <a:r>
              <a:rPr lang="en-US" smtClean="0">
                <a:solidFill>
                  <a:srgbClr val="FF0000"/>
                </a:solidFill>
              </a:rPr>
              <a:t> years</a:t>
            </a:r>
            <a:r>
              <a:rPr lang="en-US" smtClean="0"/>
              <a:t> and after the </a:t>
            </a:r>
            <a:r>
              <a:rPr lang="en-US" smtClean="0">
                <a:solidFill>
                  <a:srgbClr val="FF0000"/>
                </a:solidFill>
              </a:rPr>
              <a:t>age of </a:t>
            </a:r>
            <a:r>
              <a:rPr lang="en-US" b="1" smtClean="0">
                <a:solidFill>
                  <a:srgbClr val="FF0000"/>
                </a:solidFill>
              </a:rPr>
              <a:t>70</a:t>
            </a:r>
            <a:r>
              <a:rPr lang="en-US" smtClean="0">
                <a:solidFill>
                  <a:srgbClr val="FF0000"/>
                </a:solidFill>
              </a:rPr>
              <a:t> years. </a:t>
            </a:r>
          </a:p>
        </p:txBody>
      </p:sp>
      <p:sp>
        <p:nvSpPr>
          <p:cNvPr id="512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26FDFF4A-F9FB-4EC1-A2FE-74622B6A1203}" type="slidenum">
              <a:rPr lang="en-US" sz="1400">
                <a:solidFill>
                  <a:srgbClr val="000000"/>
                </a:solidFill>
              </a:rPr>
              <a:pPr>
                <a:spcBef>
                  <a:spcPct val="0"/>
                </a:spcBef>
                <a:buFontTx/>
                <a:buNone/>
              </a:pPr>
              <a:t>27</a:t>
            </a:fld>
            <a:endParaRPr lang="en-US" sz="1400">
              <a:solidFill>
                <a:srgbClr val="000000"/>
              </a:solidFill>
            </a:endParaRPr>
          </a:p>
        </p:txBody>
      </p:sp>
      <p:pic>
        <p:nvPicPr>
          <p:cNvPr id="5125"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4448176"/>
            <a:ext cx="5410200"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42190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2209800" y="-152400"/>
            <a:ext cx="7772400" cy="838200"/>
          </a:xfrm>
        </p:spPr>
        <p:txBody>
          <a:bodyPr/>
          <a:lstStyle/>
          <a:p>
            <a:r>
              <a:rPr lang="en-US" sz="3600"/>
              <a:t>Ear Biometrics</a:t>
            </a:r>
          </a:p>
        </p:txBody>
      </p:sp>
      <p:sp>
        <p:nvSpPr>
          <p:cNvPr id="6147" name="Content Placeholder 2"/>
          <p:cNvSpPr>
            <a:spLocks noGrp="1"/>
          </p:cNvSpPr>
          <p:nvPr>
            <p:ph idx="1"/>
          </p:nvPr>
        </p:nvSpPr>
        <p:spPr>
          <a:xfrm>
            <a:off x="2057400" y="457200"/>
            <a:ext cx="7848600" cy="4419600"/>
          </a:xfrm>
        </p:spPr>
        <p:txBody>
          <a:bodyPr/>
          <a:lstStyle/>
          <a:p>
            <a:pPr algn="just"/>
            <a:r>
              <a:rPr lang="en-US" smtClean="0"/>
              <a:t>It does grow symmetrically in size and begins to bulge downwards as the person ages, but that is a measurable effect. Studies suggest that ear changes only </a:t>
            </a:r>
            <a:r>
              <a:rPr lang="en-US" b="1" smtClean="0"/>
              <a:t>1.22 mm</a:t>
            </a:r>
            <a:r>
              <a:rPr lang="en-US" smtClean="0"/>
              <a:t> per year (</a:t>
            </a:r>
            <a:r>
              <a:rPr lang="en-US" b="1" smtClean="0"/>
              <a:t>Re</a:t>
            </a:r>
            <a:r>
              <a:rPr lang="en-US" smtClean="0"/>
              <a:t>-</a:t>
            </a:r>
            <a:r>
              <a:rPr lang="en-US" b="1" smtClean="0"/>
              <a:t>enrollment??</a:t>
            </a:r>
            <a:r>
              <a:rPr lang="en-US" smtClean="0"/>
              <a:t>). </a:t>
            </a:r>
          </a:p>
          <a:p>
            <a:pPr algn="just"/>
            <a:r>
              <a:rPr lang="en-US" smtClean="0"/>
              <a:t>Also, the color distribution of ear, unlike face, is almost uniform. The position of the ear is almost in the middle of the profile face. </a:t>
            </a:r>
          </a:p>
        </p:txBody>
      </p:sp>
      <p:sp>
        <p:nvSpPr>
          <p:cNvPr id="614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8FE5EF1-00F1-4550-83E8-EEC7B0E9E6E8}" type="slidenum">
              <a:rPr lang="en-US" sz="1400">
                <a:solidFill>
                  <a:srgbClr val="000000"/>
                </a:solidFill>
              </a:rPr>
              <a:pPr>
                <a:spcBef>
                  <a:spcPct val="0"/>
                </a:spcBef>
                <a:buFontTx/>
                <a:buNone/>
              </a:pPr>
              <a:t>28</a:t>
            </a:fld>
            <a:endParaRPr lang="en-US" sz="1400">
              <a:solidFill>
                <a:srgbClr val="000000"/>
              </a:solidFill>
            </a:endParaRPr>
          </a:p>
        </p:txBody>
      </p:sp>
      <p:sp>
        <p:nvSpPr>
          <p:cNvPr id="6149" name="TextBox 2"/>
          <p:cNvSpPr txBox="1">
            <a:spLocks noChangeArrowheads="1"/>
          </p:cNvSpPr>
          <p:nvPr/>
        </p:nvSpPr>
        <p:spPr bwMode="auto">
          <a:xfrm>
            <a:off x="6934200" y="3805239"/>
            <a:ext cx="304800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0" fontAlgn="base" hangingPunct="0">
              <a:spcBef>
                <a:spcPct val="0"/>
              </a:spcBef>
              <a:spcAft>
                <a:spcPct val="0"/>
              </a:spcAft>
              <a:buFontTx/>
              <a:buNone/>
            </a:pPr>
            <a:r>
              <a:rPr lang="en-US" sz="2400">
                <a:solidFill>
                  <a:srgbClr val="FF0000"/>
                </a:solidFill>
              </a:rPr>
              <a:t>Ear data can be captured even without the awareness of the subject from a distance. </a:t>
            </a:r>
          </a:p>
        </p:txBody>
      </p:sp>
      <p:pic>
        <p:nvPicPr>
          <p:cNvPr id="615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3589338"/>
            <a:ext cx="3886200" cy="265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1" name="TextBox 4"/>
          <p:cNvSpPr txBox="1">
            <a:spLocks noChangeArrowheads="1"/>
          </p:cNvSpPr>
          <p:nvPr/>
        </p:nvSpPr>
        <p:spPr bwMode="auto">
          <a:xfrm>
            <a:off x="6062664" y="5862638"/>
            <a:ext cx="39195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r>
              <a:rPr lang="en-US" sz="2400" u="sng">
                <a:solidFill>
                  <a:srgbClr val="000000"/>
                </a:solidFill>
              </a:rPr>
              <a:t>11 anatomical ear components</a:t>
            </a:r>
          </a:p>
        </p:txBody>
      </p:sp>
      <p:cxnSp>
        <p:nvCxnSpPr>
          <p:cNvPr id="6152" name="Straight Arrow Connector 6"/>
          <p:cNvCxnSpPr>
            <a:cxnSpLocks noChangeShapeType="1"/>
          </p:cNvCxnSpPr>
          <p:nvPr/>
        </p:nvCxnSpPr>
        <p:spPr bwMode="auto">
          <a:xfrm flipH="1" flipV="1">
            <a:off x="5715000" y="5943600"/>
            <a:ext cx="457200" cy="228600"/>
          </a:xfrm>
          <a:prstGeom prst="straightConnector1">
            <a:avLst/>
          </a:prstGeom>
          <a:noFill/>
          <a:ln w="38100" algn="ctr">
            <a:solidFill>
              <a:schemeClr val="tx1"/>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3980253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209800" y="76200"/>
            <a:ext cx="7772400" cy="838200"/>
          </a:xfrm>
        </p:spPr>
        <p:txBody>
          <a:bodyPr/>
          <a:lstStyle/>
          <a:p>
            <a:r>
              <a:rPr lang="en-US" smtClean="0"/>
              <a:t>Ear Biometrics</a:t>
            </a:r>
          </a:p>
        </p:txBody>
      </p:sp>
      <p:sp>
        <p:nvSpPr>
          <p:cNvPr id="7171" name="Content Placeholder 2"/>
          <p:cNvSpPr>
            <a:spLocks noGrp="1"/>
          </p:cNvSpPr>
          <p:nvPr>
            <p:ph idx="1"/>
          </p:nvPr>
        </p:nvSpPr>
        <p:spPr>
          <a:xfrm>
            <a:off x="2209800" y="762000"/>
            <a:ext cx="7772400" cy="4419600"/>
          </a:xfrm>
        </p:spPr>
        <p:txBody>
          <a:bodyPr/>
          <a:lstStyle/>
          <a:p>
            <a:pPr algn="just"/>
            <a:r>
              <a:rPr lang="en-US" smtClean="0"/>
              <a:t>Ear biometrics can stand as an excellent example for passive biometrics and </a:t>
            </a:r>
            <a:r>
              <a:rPr lang="en-US" smtClean="0">
                <a:solidFill>
                  <a:srgbClr val="FF0000"/>
                </a:solidFill>
              </a:rPr>
              <a:t>does not need much cooperation from the subject</a:t>
            </a:r>
            <a:r>
              <a:rPr lang="en-US" smtClean="0"/>
              <a:t>, which meets the demand of the secrecy of the authentication system present in the environment.</a:t>
            </a:r>
          </a:p>
          <a:p>
            <a:pPr algn="just"/>
            <a:r>
              <a:rPr lang="en-US" smtClean="0"/>
              <a:t>But, the researches still discuss if the ears are </a:t>
            </a:r>
            <a:r>
              <a:rPr lang="en-US" smtClean="0">
                <a:solidFill>
                  <a:srgbClr val="FF0000"/>
                </a:solidFill>
              </a:rPr>
              <a:t>unique or unique enough </a:t>
            </a:r>
            <a:r>
              <a:rPr lang="en-US" smtClean="0"/>
              <a:t>to be used as biometrics (no clear evidence).</a:t>
            </a:r>
          </a:p>
          <a:p>
            <a:pPr algn="just"/>
            <a:r>
              <a:rPr lang="en-US" smtClean="0"/>
              <a:t>Thus, Ear shape applications are not </a:t>
            </a:r>
            <a:r>
              <a:rPr lang="en-US" smtClean="0">
                <a:solidFill>
                  <a:srgbClr val="FF0000"/>
                </a:solidFill>
              </a:rPr>
              <a:t>commonly used, </a:t>
            </a:r>
            <a:r>
              <a:rPr lang="en-US" b="1" smtClean="0">
                <a:solidFill>
                  <a:srgbClr val="FF0000"/>
                </a:solidFill>
              </a:rPr>
              <a:t>yet</a:t>
            </a:r>
            <a:r>
              <a:rPr lang="en-US" smtClean="0"/>
              <a:t>, but the area is interesting especially in crime investigation.</a:t>
            </a:r>
            <a:endParaRPr lang="en-US" smtClean="0">
              <a:solidFill>
                <a:srgbClr val="FF0000"/>
              </a:solidFill>
            </a:endParaRPr>
          </a:p>
        </p:txBody>
      </p:sp>
      <p:sp>
        <p:nvSpPr>
          <p:cNvPr id="717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BEEFB5C2-3737-4665-BBEA-8AE55B371568}" type="slidenum">
              <a:rPr lang="en-US" sz="1400">
                <a:solidFill>
                  <a:srgbClr val="000000"/>
                </a:solidFill>
              </a:rPr>
              <a:pPr>
                <a:spcBef>
                  <a:spcPct val="0"/>
                </a:spcBef>
                <a:buFontTx/>
                <a:buNone/>
              </a:pPr>
              <a:t>29</a:t>
            </a:fld>
            <a:endParaRPr lang="en-US" sz="1400">
              <a:solidFill>
                <a:srgbClr val="000000"/>
              </a:solidFill>
            </a:endParaRPr>
          </a:p>
        </p:txBody>
      </p:sp>
    </p:spTree>
    <p:extLst>
      <p:ext uri="{BB962C8B-B14F-4D97-AF65-F5344CB8AC3E}">
        <p14:creationId xmlns:p14="http://schemas.microsoft.com/office/powerpoint/2010/main" val="32435636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2209800" y="-76200"/>
            <a:ext cx="7772400" cy="838200"/>
          </a:xfrm>
        </p:spPr>
        <p:txBody>
          <a:bodyPr/>
          <a:lstStyle/>
          <a:p>
            <a:r>
              <a:rPr lang="en-US" smtClean="0"/>
              <a:t>Ear Biometrics – How it works?</a:t>
            </a:r>
          </a:p>
        </p:txBody>
      </p:sp>
      <p:sp>
        <p:nvSpPr>
          <p:cNvPr id="8195" name="Content Placeholder 2"/>
          <p:cNvSpPr>
            <a:spLocks noGrp="1"/>
          </p:cNvSpPr>
          <p:nvPr>
            <p:ph idx="1"/>
          </p:nvPr>
        </p:nvSpPr>
        <p:spPr>
          <a:xfrm>
            <a:off x="2209800" y="533400"/>
            <a:ext cx="7772400" cy="4419600"/>
          </a:xfrm>
        </p:spPr>
        <p:txBody>
          <a:bodyPr/>
          <a:lstStyle/>
          <a:p>
            <a:pPr algn="just"/>
            <a:r>
              <a:rPr lang="en-US" smtClean="0"/>
              <a:t>A digital camera takes the profile face images of the subjects in the environment from different angles, </a:t>
            </a:r>
            <a:r>
              <a:rPr lang="en-US" smtClean="0">
                <a:solidFill>
                  <a:srgbClr val="FF0000"/>
                </a:solidFill>
              </a:rPr>
              <a:t>from which the section of the ear is segmented, preprocessed</a:t>
            </a:r>
            <a:r>
              <a:rPr lang="en-US" smtClean="0"/>
              <a:t>. </a:t>
            </a:r>
          </a:p>
        </p:txBody>
      </p:sp>
      <p:sp>
        <p:nvSpPr>
          <p:cNvPr id="819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CEA8A557-C4DB-4251-AA8F-463FDD08C97A}" type="slidenum">
              <a:rPr lang="en-US" sz="1400">
                <a:solidFill>
                  <a:srgbClr val="000000"/>
                </a:solidFill>
              </a:rPr>
              <a:pPr>
                <a:spcBef>
                  <a:spcPct val="0"/>
                </a:spcBef>
                <a:buFontTx/>
                <a:buNone/>
              </a:pPr>
              <a:t>30</a:t>
            </a:fld>
            <a:endParaRPr lang="en-US" sz="1400">
              <a:solidFill>
                <a:srgbClr val="000000"/>
              </a:solidFill>
            </a:endParaRPr>
          </a:p>
        </p:txBody>
      </p:sp>
      <p:pic>
        <p:nvPicPr>
          <p:cNvPr id="819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2286000"/>
            <a:ext cx="64008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TextBox 2"/>
          <p:cNvSpPr txBox="1">
            <a:spLocks noChangeArrowheads="1"/>
          </p:cNvSpPr>
          <p:nvPr/>
        </p:nvSpPr>
        <p:spPr bwMode="auto">
          <a:xfrm>
            <a:off x="2057400" y="2971801"/>
            <a:ext cx="2819400"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0" fontAlgn="base" hangingPunct="0">
              <a:spcBef>
                <a:spcPct val="0"/>
              </a:spcBef>
              <a:spcAft>
                <a:spcPct val="0"/>
              </a:spcAft>
              <a:buFontTx/>
              <a:buNone/>
            </a:pPr>
            <a:r>
              <a:rPr lang="en-US" sz="2400" u="sng">
                <a:solidFill>
                  <a:srgbClr val="FF0000"/>
                </a:solidFill>
              </a:rPr>
              <a:t>Earmarks </a:t>
            </a:r>
          </a:p>
          <a:p>
            <a:pPr algn="just" eaLnBrk="0" fontAlgn="base" hangingPunct="0">
              <a:spcBef>
                <a:spcPct val="0"/>
              </a:spcBef>
              <a:spcAft>
                <a:spcPct val="0"/>
              </a:spcAft>
              <a:buFontTx/>
              <a:buNone/>
            </a:pPr>
            <a:r>
              <a:rPr lang="en-US" sz="2400" u="sng">
                <a:solidFill>
                  <a:srgbClr val="FF0000"/>
                </a:solidFill>
              </a:rPr>
              <a:t>(1,2,3,4…) </a:t>
            </a:r>
          </a:p>
          <a:p>
            <a:pPr algn="just" eaLnBrk="0" fontAlgn="base" hangingPunct="0">
              <a:spcBef>
                <a:spcPct val="0"/>
              </a:spcBef>
              <a:spcAft>
                <a:spcPct val="0"/>
              </a:spcAft>
              <a:buFontTx/>
              <a:buNone/>
            </a:pPr>
            <a:endParaRPr lang="en-US" sz="2400" u="sng">
              <a:solidFill>
                <a:srgbClr val="FF0000"/>
              </a:solidFill>
            </a:endParaRPr>
          </a:p>
          <a:p>
            <a:pPr algn="just" eaLnBrk="0" fontAlgn="base" hangingPunct="0">
              <a:spcBef>
                <a:spcPct val="0"/>
              </a:spcBef>
              <a:spcAft>
                <a:spcPct val="0"/>
              </a:spcAft>
              <a:buFontTx/>
              <a:buNone/>
            </a:pPr>
            <a:r>
              <a:rPr lang="en-US" sz="2400">
                <a:solidFill>
                  <a:srgbClr val="000000"/>
                </a:solidFill>
              </a:rPr>
              <a:t>Ear identification can </a:t>
            </a:r>
          </a:p>
          <a:p>
            <a:pPr algn="just" eaLnBrk="0" fontAlgn="base" hangingPunct="0">
              <a:spcBef>
                <a:spcPct val="0"/>
              </a:spcBef>
              <a:spcAft>
                <a:spcPct val="0"/>
              </a:spcAft>
              <a:buFontTx/>
              <a:buNone/>
            </a:pPr>
            <a:r>
              <a:rPr lang="en-US" sz="2400">
                <a:solidFill>
                  <a:srgbClr val="000000"/>
                </a:solidFill>
              </a:rPr>
              <a:t>be done from photographs </a:t>
            </a:r>
          </a:p>
          <a:p>
            <a:pPr algn="just" eaLnBrk="0" fontAlgn="base" hangingPunct="0">
              <a:spcBef>
                <a:spcPct val="0"/>
              </a:spcBef>
              <a:spcAft>
                <a:spcPct val="0"/>
              </a:spcAft>
              <a:buFontTx/>
              <a:buNone/>
            </a:pPr>
            <a:r>
              <a:rPr lang="en-US" sz="2400">
                <a:solidFill>
                  <a:srgbClr val="000000"/>
                </a:solidFill>
              </a:rPr>
              <a:t>or from video.</a:t>
            </a:r>
            <a:endParaRPr lang="en-US" sz="2400">
              <a:solidFill>
                <a:srgbClr val="FF0000"/>
              </a:solidFill>
            </a:endParaRPr>
          </a:p>
        </p:txBody>
      </p:sp>
    </p:spTree>
    <p:extLst>
      <p:ext uri="{BB962C8B-B14F-4D97-AF65-F5344CB8AC3E}">
        <p14:creationId xmlns:p14="http://schemas.microsoft.com/office/powerpoint/2010/main" val="55120757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2209800" y="-152400"/>
            <a:ext cx="7772400" cy="838200"/>
          </a:xfrm>
        </p:spPr>
        <p:txBody>
          <a:bodyPr/>
          <a:lstStyle/>
          <a:p>
            <a:r>
              <a:rPr lang="en-US" smtClean="0"/>
              <a:t>Ear Biometrics – How it works?</a:t>
            </a:r>
          </a:p>
        </p:txBody>
      </p:sp>
      <p:sp>
        <p:nvSpPr>
          <p:cNvPr id="9219" name="Content Placeholder 2"/>
          <p:cNvSpPr>
            <a:spLocks noGrp="1"/>
          </p:cNvSpPr>
          <p:nvPr>
            <p:ph idx="1"/>
          </p:nvPr>
        </p:nvSpPr>
        <p:spPr>
          <a:xfrm>
            <a:off x="2209800" y="381000"/>
            <a:ext cx="8153400" cy="4419600"/>
          </a:xfrm>
        </p:spPr>
        <p:txBody>
          <a:bodyPr/>
          <a:lstStyle/>
          <a:p>
            <a:pPr algn="just"/>
            <a:r>
              <a:rPr lang="en-US" smtClean="0"/>
              <a:t>The feature vectors are then analyzed in different test cases which consist of </a:t>
            </a:r>
            <a:r>
              <a:rPr lang="en-US" smtClean="0">
                <a:solidFill>
                  <a:srgbClr val="FF0000"/>
                </a:solidFill>
              </a:rPr>
              <a:t>the rotation of the face in the same plane, different plane, different light conditions,</a:t>
            </a:r>
            <a:r>
              <a:rPr lang="en-US" smtClean="0"/>
              <a:t> etc. </a:t>
            </a:r>
          </a:p>
          <a:p>
            <a:pPr algn="just"/>
            <a:r>
              <a:rPr lang="en-US" smtClean="0"/>
              <a:t>Features are given to the AI model as input which would be trained to recognize a person in the environment. </a:t>
            </a:r>
          </a:p>
          <a:p>
            <a:pPr algn="just"/>
            <a:endParaRPr lang="en-US" smtClean="0">
              <a:solidFill>
                <a:srgbClr val="FF0000"/>
              </a:solidFill>
            </a:endParaRPr>
          </a:p>
        </p:txBody>
      </p:sp>
      <p:sp>
        <p:nvSpPr>
          <p:cNvPr id="922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B5DDD16-7FB5-44AC-BD9C-0A5EA3ACDE0F}" type="slidenum">
              <a:rPr lang="en-US" sz="1400">
                <a:solidFill>
                  <a:srgbClr val="000000"/>
                </a:solidFill>
              </a:rPr>
              <a:pPr>
                <a:spcBef>
                  <a:spcPct val="0"/>
                </a:spcBef>
                <a:buFontTx/>
                <a:buNone/>
              </a:pPr>
              <a:t>31</a:t>
            </a:fld>
            <a:endParaRPr lang="en-US" sz="1400">
              <a:solidFill>
                <a:srgbClr val="000000"/>
              </a:solidFill>
            </a:endParaRPr>
          </a:p>
        </p:txBody>
      </p:sp>
      <p:pic>
        <p:nvPicPr>
          <p:cNvPr id="922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57500" y="3505200"/>
            <a:ext cx="6858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92072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2209800" y="-228600"/>
            <a:ext cx="7772400" cy="838200"/>
          </a:xfrm>
        </p:spPr>
        <p:txBody>
          <a:bodyPr/>
          <a:lstStyle/>
          <a:p>
            <a:r>
              <a:rPr lang="en-US" smtClean="0"/>
              <a:t>Ear Biometrics – How it works?</a:t>
            </a:r>
          </a:p>
        </p:txBody>
      </p:sp>
      <p:sp>
        <p:nvSpPr>
          <p:cNvPr id="1024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56E8237A-7475-4748-833D-3920A86824F7}" type="slidenum">
              <a:rPr lang="en-US" sz="1400">
                <a:solidFill>
                  <a:srgbClr val="000000"/>
                </a:solidFill>
              </a:rPr>
              <a:pPr>
                <a:spcBef>
                  <a:spcPct val="0"/>
                </a:spcBef>
                <a:buFontTx/>
                <a:buNone/>
              </a:pPr>
              <a:t>32</a:t>
            </a:fld>
            <a:endParaRPr lang="en-US" sz="1400">
              <a:solidFill>
                <a:srgbClr val="000000"/>
              </a:solidFill>
            </a:endParaRPr>
          </a:p>
        </p:txBody>
      </p:sp>
      <p:pic>
        <p:nvPicPr>
          <p:cNvPr id="1024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2362200"/>
            <a:ext cx="3429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TextBox 3"/>
          <p:cNvSpPr txBox="1">
            <a:spLocks noChangeArrowheads="1"/>
          </p:cNvSpPr>
          <p:nvPr/>
        </p:nvSpPr>
        <p:spPr bwMode="auto">
          <a:xfrm>
            <a:off x="3429000" y="5710238"/>
            <a:ext cx="39751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r>
              <a:rPr lang="en-US" sz="2400" u="sng">
                <a:solidFill>
                  <a:srgbClr val="000000"/>
                </a:solidFill>
              </a:rPr>
              <a:t>The working of Ear biometrics</a:t>
            </a:r>
          </a:p>
        </p:txBody>
      </p:sp>
      <p:pic>
        <p:nvPicPr>
          <p:cNvPr id="10246"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84676" y="495300"/>
            <a:ext cx="3705225" cy="197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247" name="Straight Arrow Connector 6"/>
          <p:cNvCxnSpPr>
            <a:cxnSpLocks noChangeShapeType="1"/>
          </p:cNvCxnSpPr>
          <p:nvPr/>
        </p:nvCxnSpPr>
        <p:spPr bwMode="auto">
          <a:xfrm flipV="1">
            <a:off x="3962400" y="1482726"/>
            <a:ext cx="838200" cy="1412875"/>
          </a:xfrm>
          <a:prstGeom prst="straightConnector1">
            <a:avLst/>
          </a:prstGeom>
          <a:noFill/>
          <a:ln w="38100" algn="ctr">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0248" name="Straight Arrow Connector 8"/>
          <p:cNvCxnSpPr>
            <a:cxnSpLocks noChangeShapeType="1"/>
          </p:cNvCxnSpPr>
          <p:nvPr/>
        </p:nvCxnSpPr>
        <p:spPr bwMode="auto">
          <a:xfrm flipV="1">
            <a:off x="3733800" y="1482726"/>
            <a:ext cx="2819400" cy="2403475"/>
          </a:xfrm>
          <a:prstGeom prst="straightConnector1">
            <a:avLst/>
          </a:prstGeom>
          <a:noFill/>
          <a:ln w="38100" algn="ctr">
            <a:solidFill>
              <a:schemeClr val="tx1"/>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927895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209800" y="-228600"/>
            <a:ext cx="7772400" cy="838200"/>
          </a:xfrm>
        </p:spPr>
        <p:txBody>
          <a:bodyPr/>
          <a:lstStyle/>
          <a:p>
            <a:r>
              <a:rPr lang="en-US" smtClean="0"/>
              <a:t>Ear Biometrics – How it works?</a:t>
            </a:r>
          </a:p>
        </p:txBody>
      </p:sp>
      <p:sp>
        <p:nvSpPr>
          <p:cNvPr id="11267"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E9D4F44-126F-45C9-9DE5-F69F8B45B5BB}" type="slidenum">
              <a:rPr lang="en-US" sz="1400">
                <a:solidFill>
                  <a:srgbClr val="000000"/>
                </a:solidFill>
              </a:rPr>
              <a:pPr>
                <a:spcBef>
                  <a:spcPct val="0"/>
                </a:spcBef>
                <a:buFontTx/>
                <a:buNone/>
              </a:pPr>
              <a:t>33</a:t>
            </a:fld>
            <a:endParaRPr lang="en-US" sz="1400">
              <a:solidFill>
                <a:srgbClr val="000000"/>
              </a:solidFill>
            </a:endParaRPr>
          </a:p>
        </p:txBody>
      </p:sp>
      <p:pic>
        <p:nvPicPr>
          <p:cNvPr id="1126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538164"/>
            <a:ext cx="8305800" cy="510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Rectangle 1"/>
          <p:cNvSpPr>
            <a:spLocks noChangeArrowheads="1"/>
          </p:cNvSpPr>
          <p:nvPr/>
        </p:nvSpPr>
        <p:spPr bwMode="auto">
          <a:xfrm>
            <a:off x="2286000" y="5678488"/>
            <a:ext cx="457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0" fontAlgn="base" hangingPunct="0">
              <a:spcBef>
                <a:spcPct val="0"/>
              </a:spcBef>
              <a:spcAft>
                <a:spcPct val="0"/>
              </a:spcAft>
            </a:pPr>
            <a:r>
              <a:rPr lang="en-US" sz="1600" u="none">
                <a:solidFill>
                  <a:srgbClr val="FF0000"/>
                </a:solidFill>
                <a:latin typeface="Arial" panose="020B0604020202020204" pitchFamily="34" charset="0"/>
              </a:rPr>
              <a:t>Researches have found that even </a:t>
            </a:r>
            <a:r>
              <a:rPr lang="en-US" sz="1600" b="1" u="none">
                <a:solidFill>
                  <a:srgbClr val="FF0000"/>
                </a:solidFill>
                <a:latin typeface="Arial" panose="020B0604020202020204" pitchFamily="34" charset="0"/>
              </a:rPr>
              <a:t>identical twins</a:t>
            </a:r>
            <a:r>
              <a:rPr lang="en-US" sz="1600" u="none">
                <a:solidFill>
                  <a:srgbClr val="FF0000"/>
                </a:solidFill>
                <a:latin typeface="Arial" panose="020B0604020202020204" pitchFamily="34" charset="0"/>
              </a:rPr>
              <a:t> have different </a:t>
            </a:r>
            <a:r>
              <a:rPr lang="en-US" sz="1600" b="1" u="none">
                <a:solidFill>
                  <a:srgbClr val="FF0000"/>
                </a:solidFill>
                <a:latin typeface="Arial" panose="020B0604020202020204" pitchFamily="34" charset="0"/>
              </a:rPr>
              <a:t>ear</a:t>
            </a:r>
            <a:r>
              <a:rPr lang="en-US" sz="1600" u="none">
                <a:solidFill>
                  <a:srgbClr val="FF0000"/>
                </a:solidFill>
                <a:latin typeface="Arial" panose="020B0604020202020204" pitchFamily="34" charset="0"/>
              </a:rPr>
              <a:t> shapes.</a:t>
            </a:r>
            <a:endParaRPr lang="en-US" sz="1600" u="none">
              <a:solidFill>
                <a:srgbClr val="FF0000"/>
              </a:solidFill>
            </a:endParaRPr>
          </a:p>
        </p:txBody>
      </p:sp>
    </p:spTree>
    <p:extLst>
      <p:ext uri="{BB962C8B-B14F-4D97-AF65-F5344CB8AC3E}">
        <p14:creationId xmlns:p14="http://schemas.microsoft.com/office/powerpoint/2010/main" val="8543706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2209800" y="76200"/>
            <a:ext cx="7772400" cy="838200"/>
          </a:xfrm>
        </p:spPr>
        <p:txBody>
          <a:bodyPr/>
          <a:lstStyle/>
          <a:p>
            <a:r>
              <a:rPr lang="en-US" smtClean="0"/>
              <a:t>Ear Biometrics – How it works?</a:t>
            </a:r>
          </a:p>
        </p:txBody>
      </p:sp>
      <p:sp>
        <p:nvSpPr>
          <p:cNvPr id="12291" name="Content Placeholder 2"/>
          <p:cNvSpPr>
            <a:spLocks noGrp="1"/>
          </p:cNvSpPr>
          <p:nvPr>
            <p:ph idx="1"/>
          </p:nvPr>
        </p:nvSpPr>
        <p:spPr>
          <a:xfrm>
            <a:off x="2209800" y="685800"/>
            <a:ext cx="7772400" cy="4419600"/>
          </a:xfrm>
        </p:spPr>
        <p:txBody>
          <a:bodyPr/>
          <a:lstStyle/>
          <a:p>
            <a:pPr algn="just"/>
            <a:r>
              <a:rPr lang="en-US" smtClean="0"/>
              <a:t>An ideal biometric is </a:t>
            </a:r>
            <a:r>
              <a:rPr lang="en-US" smtClean="0">
                <a:solidFill>
                  <a:srgbClr val="FF0000"/>
                </a:solidFill>
              </a:rPr>
              <a:t>universal, unique, permanent and collectable. </a:t>
            </a:r>
          </a:p>
          <a:p>
            <a:pPr algn="just"/>
            <a:r>
              <a:rPr lang="en-US" smtClean="0"/>
              <a:t>This means that each person should possess the characteristics (universal) and no two persons should share the characteristics (unique).</a:t>
            </a:r>
          </a:p>
          <a:p>
            <a:pPr algn="just"/>
            <a:r>
              <a:rPr lang="en-US" smtClean="0"/>
              <a:t> The characteristics should not change (permanent) and they should be easily presentable to a sensor and quantifiable (collectable).</a:t>
            </a:r>
            <a:endParaRPr lang="en-US" smtClean="0">
              <a:solidFill>
                <a:srgbClr val="FF0000"/>
              </a:solidFill>
            </a:endParaRPr>
          </a:p>
        </p:txBody>
      </p:sp>
      <p:sp>
        <p:nvSpPr>
          <p:cNvPr id="1229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E480AD0-12BA-4AD4-8640-511B598658B4}" type="slidenum">
              <a:rPr lang="en-US" sz="1400">
                <a:solidFill>
                  <a:srgbClr val="000000"/>
                </a:solidFill>
              </a:rPr>
              <a:pPr>
                <a:spcBef>
                  <a:spcPct val="0"/>
                </a:spcBef>
                <a:buFontTx/>
                <a:buNone/>
              </a:pPr>
              <a:t>34</a:t>
            </a:fld>
            <a:endParaRPr lang="en-US" sz="1400">
              <a:solidFill>
                <a:srgbClr val="000000"/>
              </a:solidFill>
            </a:endParaRPr>
          </a:p>
        </p:txBody>
      </p:sp>
      <p:pic>
        <p:nvPicPr>
          <p:cNvPr id="1229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4606925"/>
            <a:ext cx="34290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606926"/>
            <a:ext cx="1981200"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5"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382000" y="4606926"/>
            <a:ext cx="1600200" cy="156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6" name="TextBox 1"/>
          <p:cNvSpPr txBox="1">
            <a:spLocks noChangeArrowheads="1"/>
          </p:cNvSpPr>
          <p:nvPr/>
        </p:nvSpPr>
        <p:spPr bwMode="auto">
          <a:xfrm>
            <a:off x="4648200" y="6207126"/>
            <a:ext cx="15509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r>
              <a:rPr lang="en-US" sz="2400">
                <a:solidFill>
                  <a:srgbClr val="FF0000"/>
                </a:solidFill>
              </a:rPr>
              <a:t>Challenges</a:t>
            </a:r>
          </a:p>
        </p:txBody>
      </p:sp>
    </p:spTree>
    <p:extLst>
      <p:ext uri="{BB962C8B-B14F-4D97-AF65-F5344CB8AC3E}">
        <p14:creationId xmlns:p14="http://schemas.microsoft.com/office/powerpoint/2010/main" val="40979196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b="0" smtClean="0"/>
              <a:t>Hand Geometry - Hand Shape</a:t>
            </a:r>
            <a:endParaRPr lang="en-US" smtClean="0"/>
          </a:p>
        </p:txBody>
      </p:sp>
      <p:sp>
        <p:nvSpPr>
          <p:cNvPr id="13315" name="Content Placeholder 2"/>
          <p:cNvSpPr>
            <a:spLocks noGrp="1"/>
          </p:cNvSpPr>
          <p:nvPr>
            <p:ph idx="1"/>
          </p:nvPr>
        </p:nvSpPr>
        <p:spPr>
          <a:xfrm>
            <a:off x="2219325" y="1219200"/>
            <a:ext cx="7772400" cy="4419600"/>
          </a:xfrm>
        </p:spPr>
        <p:txBody>
          <a:bodyPr/>
          <a:lstStyle/>
          <a:p>
            <a:pPr algn="just"/>
            <a:r>
              <a:rPr lang="en-US" smtClean="0"/>
              <a:t>Hand geometry is based on </a:t>
            </a:r>
            <a:r>
              <a:rPr lang="en-US" smtClean="0">
                <a:solidFill>
                  <a:srgbClr val="FF0000"/>
                </a:solidFill>
              </a:rPr>
              <a:t>the palm and fingers structure</a:t>
            </a:r>
            <a:r>
              <a:rPr lang="en-US" smtClean="0"/>
              <a:t>, including </a:t>
            </a:r>
            <a:r>
              <a:rPr lang="en-US" smtClean="0">
                <a:solidFill>
                  <a:srgbClr val="FF0000"/>
                </a:solidFill>
              </a:rPr>
              <a:t>width of the fingers </a:t>
            </a:r>
            <a:r>
              <a:rPr lang="en-US" smtClean="0"/>
              <a:t>in different places, </a:t>
            </a:r>
            <a:r>
              <a:rPr lang="en-US" smtClean="0">
                <a:solidFill>
                  <a:srgbClr val="FF0000"/>
                </a:solidFill>
              </a:rPr>
              <a:t>length of the fingers, thickness of the palm area</a:t>
            </a:r>
            <a:r>
              <a:rPr lang="en-US" smtClean="0"/>
              <a:t>, etc.</a:t>
            </a:r>
          </a:p>
          <a:p>
            <a:pPr algn="just"/>
            <a:r>
              <a:rPr lang="en-US" smtClean="0"/>
              <a:t>Although these measurements are not very distinctive among people, hand geometry can be very useful for identity verification, i.e. personal authentication. </a:t>
            </a:r>
          </a:p>
          <a:p>
            <a:pPr algn="just"/>
            <a:r>
              <a:rPr lang="en-US" smtClean="0"/>
              <a:t>Special task is to combine some non-descriptive characteristics in order to achieve better identification results.</a:t>
            </a:r>
          </a:p>
        </p:txBody>
      </p:sp>
      <p:sp>
        <p:nvSpPr>
          <p:cNvPr id="1331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F12490EB-715D-4062-987B-332D2565DCCA}" type="slidenum">
              <a:rPr lang="en-US" sz="1400">
                <a:solidFill>
                  <a:srgbClr val="000000"/>
                </a:solidFill>
              </a:rPr>
              <a:pPr>
                <a:spcBef>
                  <a:spcPct val="0"/>
                </a:spcBef>
                <a:buFontTx/>
                <a:buNone/>
              </a:pPr>
              <a:t>35</a:t>
            </a:fld>
            <a:endParaRPr lang="en-US" sz="1400">
              <a:solidFill>
                <a:srgbClr val="000000"/>
              </a:solidFill>
            </a:endParaRPr>
          </a:p>
        </p:txBody>
      </p:sp>
    </p:spTree>
    <p:extLst>
      <p:ext uri="{BB962C8B-B14F-4D97-AF65-F5344CB8AC3E}">
        <p14:creationId xmlns:p14="http://schemas.microsoft.com/office/powerpoint/2010/main" val="40106022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2209800" y="0"/>
            <a:ext cx="7772400" cy="838200"/>
          </a:xfrm>
        </p:spPr>
        <p:txBody>
          <a:bodyPr/>
          <a:lstStyle/>
          <a:p>
            <a:r>
              <a:rPr lang="en-US" b="0" smtClean="0"/>
              <a:t>Hand Geometry - Hand Shape</a:t>
            </a:r>
            <a:endParaRPr lang="en-US" smtClean="0"/>
          </a:p>
        </p:txBody>
      </p:sp>
      <p:sp>
        <p:nvSpPr>
          <p:cNvPr id="1433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FFF7DE24-DDCC-4851-AA96-9A36B07C43AE}" type="slidenum">
              <a:rPr lang="en-US" sz="1400">
                <a:solidFill>
                  <a:srgbClr val="000000"/>
                </a:solidFill>
              </a:rPr>
              <a:pPr>
                <a:spcBef>
                  <a:spcPct val="0"/>
                </a:spcBef>
                <a:buFontTx/>
                <a:buNone/>
              </a:pPr>
              <a:t>36</a:t>
            </a:fld>
            <a:endParaRPr lang="en-US" sz="1400">
              <a:solidFill>
                <a:srgbClr val="000000"/>
              </a:solidFill>
            </a:endParaRPr>
          </a:p>
        </p:txBody>
      </p:sp>
      <p:pic>
        <p:nvPicPr>
          <p:cNvPr id="14340"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725488"/>
            <a:ext cx="5143500" cy="562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990600"/>
            <a:ext cx="35814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TextBox 1"/>
          <p:cNvSpPr txBox="1">
            <a:spLocks noChangeArrowheads="1"/>
          </p:cNvSpPr>
          <p:nvPr/>
        </p:nvSpPr>
        <p:spPr bwMode="auto">
          <a:xfrm>
            <a:off x="7067550" y="5553076"/>
            <a:ext cx="27432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0" fontAlgn="base" hangingPunct="0">
              <a:spcBef>
                <a:spcPct val="0"/>
              </a:spcBef>
              <a:spcAft>
                <a:spcPct val="0"/>
              </a:spcAft>
            </a:pPr>
            <a:r>
              <a:rPr lang="en-US" sz="1800" b="1" u="none">
                <a:solidFill>
                  <a:srgbClr val="FF0000"/>
                </a:solidFill>
              </a:rPr>
              <a:t>Length, width, thickness and surface area of the hand</a:t>
            </a:r>
          </a:p>
        </p:txBody>
      </p:sp>
      <p:pic>
        <p:nvPicPr>
          <p:cNvPr id="14343"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2905125"/>
            <a:ext cx="220980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676969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209800" y="152400"/>
            <a:ext cx="7772400" cy="838200"/>
          </a:xfrm>
        </p:spPr>
        <p:txBody>
          <a:bodyPr/>
          <a:lstStyle/>
          <a:p>
            <a:r>
              <a:rPr lang="en-US" smtClean="0"/>
              <a:t>Hand Geometry – Hand shape</a:t>
            </a:r>
          </a:p>
        </p:txBody>
      </p:sp>
      <p:sp>
        <p:nvSpPr>
          <p:cNvPr id="1536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96DB96D7-FBBD-4FD6-8D4C-6A3DF9DBE312}" type="slidenum">
              <a:rPr lang="en-US" sz="1400">
                <a:solidFill>
                  <a:srgbClr val="000000"/>
                </a:solidFill>
              </a:rPr>
              <a:pPr>
                <a:spcBef>
                  <a:spcPct val="0"/>
                </a:spcBef>
                <a:buFontTx/>
                <a:buNone/>
              </a:pPr>
              <a:t>37</a:t>
            </a:fld>
            <a:endParaRPr lang="en-US" sz="1400">
              <a:solidFill>
                <a:srgbClr val="000000"/>
              </a:solidFill>
            </a:endParaRPr>
          </a:p>
        </p:txBody>
      </p:sp>
      <p:pic>
        <p:nvPicPr>
          <p:cNvPr id="1536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990600"/>
            <a:ext cx="74676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18444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b="0" smtClean="0"/>
              <a:t>Keystroke Recognition</a:t>
            </a:r>
            <a:br>
              <a:rPr lang="en-US" b="0" smtClean="0"/>
            </a:br>
            <a:endParaRPr lang="en-US" smtClean="0"/>
          </a:p>
        </p:txBody>
      </p:sp>
      <p:sp>
        <p:nvSpPr>
          <p:cNvPr id="17411" name="Content Placeholder 2"/>
          <p:cNvSpPr>
            <a:spLocks noGrp="1"/>
          </p:cNvSpPr>
          <p:nvPr>
            <p:ph idx="1"/>
          </p:nvPr>
        </p:nvSpPr>
        <p:spPr>
          <a:xfrm>
            <a:off x="2209800" y="1600200"/>
            <a:ext cx="7772400" cy="4419600"/>
          </a:xfrm>
        </p:spPr>
        <p:txBody>
          <a:bodyPr/>
          <a:lstStyle/>
          <a:p>
            <a:pPr algn="just"/>
            <a:r>
              <a:rPr lang="en-US" sz="3200"/>
              <a:t>What are keystroke dynamics? </a:t>
            </a:r>
          </a:p>
          <a:p>
            <a:pPr algn="just"/>
            <a:r>
              <a:rPr lang="en-US" sz="3200"/>
              <a:t>How can it improve your authentication? </a:t>
            </a:r>
          </a:p>
          <a:p>
            <a:pPr algn="just"/>
            <a:r>
              <a:rPr lang="en-US" sz="3200"/>
              <a:t>Why should you consider it for your multifactor authentication?</a:t>
            </a:r>
          </a:p>
          <a:p>
            <a:pPr algn="just"/>
            <a:r>
              <a:rPr lang="en-US" sz="3200"/>
              <a:t>What are keystroke recognition? </a:t>
            </a:r>
          </a:p>
          <a:p>
            <a:pPr algn="just"/>
            <a:endParaRPr lang="en-US" sz="3200"/>
          </a:p>
          <a:p>
            <a:pPr algn="just"/>
            <a:r>
              <a:rPr lang="en-US" sz="3200">
                <a:solidFill>
                  <a:srgbClr val="FF0000"/>
                </a:solidFill>
              </a:rPr>
              <a:t>This method</a:t>
            </a:r>
            <a:r>
              <a:rPr lang="en-US" sz="3200"/>
              <a:t> is considered to be a “</a:t>
            </a:r>
            <a:r>
              <a:rPr lang="en-US" sz="3200" b="1"/>
              <a:t>behavioral biometric</a:t>
            </a:r>
            <a:r>
              <a:rPr lang="en-US" sz="3200"/>
              <a:t>”</a:t>
            </a:r>
          </a:p>
          <a:p>
            <a:pPr algn="just"/>
            <a:endParaRPr lang="en-US" sz="3200"/>
          </a:p>
        </p:txBody>
      </p:sp>
      <p:sp>
        <p:nvSpPr>
          <p:cNvPr id="1741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F3886DD3-C669-49F3-B5A6-21B244DC1666}" type="slidenum">
              <a:rPr lang="en-US" sz="1400">
                <a:solidFill>
                  <a:srgbClr val="000000"/>
                </a:solidFill>
              </a:rPr>
              <a:pPr>
                <a:spcBef>
                  <a:spcPct val="0"/>
                </a:spcBef>
                <a:buFontTx/>
                <a:buNone/>
              </a:pPr>
              <a:t>38</a:t>
            </a:fld>
            <a:endParaRPr lang="en-US" sz="1400">
              <a:solidFill>
                <a:srgbClr val="000000"/>
              </a:solidFill>
            </a:endParaRPr>
          </a:p>
        </p:txBody>
      </p:sp>
    </p:spTree>
    <p:extLst>
      <p:ext uri="{BB962C8B-B14F-4D97-AF65-F5344CB8AC3E}">
        <p14:creationId xmlns:p14="http://schemas.microsoft.com/office/powerpoint/2010/main" val="32346099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cap="all" dirty="0"/>
              <a:t>KEYSTROKE DYNAMICS</a:t>
            </a:r>
            <a:br>
              <a:rPr lang="en-US" cap="all" dirty="0"/>
            </a:br>
            <a:endParaRPr lang="en-US" dirty="0"/>
          </a:p>
        </p:txBody>
      </p:sp>
      <p:sp>
        <p:nvSpPr>
          <p:cNvPr id="18435" name="Content Placeholder 2"/>
          <p:cNvSpPr>
            <a:spLocks noGrp="1"/>
          </p:cNvSpPr>
          <p:nvPr>
            <p:ph idx="1"/>
          </p:nvPr>
        </p:nvSpPr>
        <p:spPr>
          <a:xfrm>
            <a:off x="2209800" y="1143000"/>
            <a:ext cx="7772400" cy="4953000"/>
          </a:xfrm>
        </p:spPr>
        <p:txBody>
          <a:bodyPr/>
          <a:lstStyle/>
          <a:p>
            <a:pPr algn="just"/>
            <a:r>
              <a:rPr lang="en-US" smtClean="0"/>
              <a:t>Keystroke </a:t>
            </a:r>
            <a:r>
              <a:rPr lang="en-US" smtClean="0">
                <a:solidFill>
                  <a:srgbClr val="FF0000"/>
                </a:solidFill>
              </a:rPr>
              <a:t>dynamics or typing biometrics </a:t>
            </a:r>
            <a:r>
              <a:rPr lang="en-US" smtClean="0"/>
              <a:t>refers to the automated method of identifying or confirming the identity of an individual based on the manner and the rhythm of typing on a keyboard. </a:t>
            </a:r>
          </a:p>
          <a:p>
            <a:pPr algn="just"/>
            <a:r>
              <a:rPr lang="en-US" b="1" smtClean="0"/>
              <a:t>Keystroke dynamics</a:t>
            </a:r>
            <a:r>
              <a:rPr lang="en-US" smtClean="0"/>
              <a:t> is a behavioral biometric, this means that the </a:t>
            </a:r>
            <a:r>
              <a:rPr lang="en-US" u="sng" smtClean="0"/>
              <a:t>biometric factor</a:t>
            </a:r>
            <a:r>
              <a:rPr lang="en-US" smtClean="0"/>
              <a:t> is ‘something you do’.</a:t>
            </a:r>
          </a:p>
        </p:txBody>
      </p:sp>
      <p:sp>
        <p:nvSpPr>
          <p:cNvPr id="1843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B6686B3-98FD-4B3F-AE2D-5AAAF3DEB6D4}" type="slidenum">
              <a:rPr lang="en-US" sz="1400">
                <a:solidFill>
                  <a:srgbClr val="000000"/>
                </a:solidFill>
              </a:rPr>
              <a:pPr>
                <a:spcBef>
                  <a:spcPct val="0"/>
                </a:spcBef>
                <a:buFontTx/>
                <a:buNone/>
              </a:pPr>
              <a:t>39</a:t>
            </a:fld>
            <a:endParaRPr lang="en-US" sz="1400">
              <a:solidFill>
                <a:srgbClr val="000000"/>
              </a:solidFill>
            </a:endParaRPr>
          </a:p>
        </p:txBody>
      </p:sp>
    </p:spTree>
    <p:extLst>
      <p:ext uri="{BB962C8B-B14F-4D97-AF65-F5344CB8AC3E}">
        <p14:creationId xmlns:p14="http://schemas.microsoft.com/office/powerpoint/2010/main" val="17333142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2209800" y="609600"/>
            <a:ext cx="7772400" cy="533400"/>
          </a:xfrm>
        </p:spPr>
        <p:txBody>
          <a:bodyPr/>
          <a:lstStyle/>
          <a:p>
            <a:r>
              <a:rPr lang="en-US" b="0" smtClean="0"/>
              <a:t>Keystroke Recognition</a:t>
            </a:r>
            <a:br>
              <a:rPr lang="en-US" b="0" smtClean="0"/>
            </a:br>
            <a:endParaRPr lang="en-US" smtClean="0"/>
          </a:p>
        </p:txBody>
      </p:sp>
      <p:sp>
        <p:nvSpPr>
          <p:cNvPr id="19459" name="Content Placeholder 2"/>
          <p:cNvSpPr>
            <a:spLocks noGrp="1"/>
          </p:cNvSpPr>
          <p:nvPr>
            <p:ph idx="1"/>
          </p:nvPr>
        </p:nvSpPr>
        <p:spPr>
          <a:xfrm>
            <a:off x="2286000" y="1524000"/>
            <a:ext cx="7772400" cy="4419600"/>
          </a:xfrm>
        </p:spPr>
        <p:txBody>
          <a:bodyPr/>
          <a:lstStyle/>
          <a:p>
            <a:pPr algn="just"/>
            <a:r>
              <a:rPr lang="en-US" smtClean="0"/>
              <a:t>Keystroke recognition is a </a:t>
            </a:r>
            <a:r>
              <a:rPr lang="en-US" smtClean="0">
                <a:solidFill>
                  <a:srgbClr val="FF0000"/>
                </a:solidFill>
              </a:rPr>
              <a:t>behavioral biometric which utilizes the unique manner in which a person types</a:t>
            </a:r>
            <a:r>
              <a:rPr lang="en-US" smtClean="0"/>
              <a:t> to verify the identity of an individual.</a:t>
            </a:r>
          </a:p>
          <a:p>
            <a:pPr algn="just"/>
            <a:r>
              <a:rPr lang="en-US" smtClean="0"/>
              <a:t>Typing patterns are predominantly extracted from computer keyboards, but the information can potentially be gathered from any input device having traditional keys with tactile response (i.e., cellular phones, PDA’s, etc).</a:t>
            </a:r>
          </a:p>
        </p:txBody>
      </p:sp>
      <p:sp>
        <p:nvSpPr>
          <p:cNvPr id="1946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EE4608D0-4C9F-49F6-A9CD-4C05753B6A93}" type="slidenum">
              <a:rPr lang="en-US" sz="1400">
                <a:solidFill>
                  <a:srgbClr val="000000"/>
                </a:solidFill>
              </a:rPr>
              <a:pPr>
                <a:spcBef>
                  <a:spcPct val="0"/>
                </a:spcBef>
                <a:buFontTx/>
                <a:buNone/>
              </a:pPr>
              <a:t>40</a:t>
            </a:fld>
            <a:endParaRPr lang="en-US" sz="1400">
              <a:solidFill>
                <a:srgbClr val="000000"/>
              </a:solidFill>
            </a:endParaRPr>
          </a:p>
        </p:txBody>
      </p:sp>
    </p:spTree>
    <p:extLst>
      <p:ext uri="{BB962C8B-B14F-4D97-AF65-F5344CB8AC3E}">
        <p14:creationId xmlns:p14="http://schemas.microsoft.com/office/powerpoint/2010/main" val="41543825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209800" y="152400"/>
            <a:ext cx="7772400" cy="838200"/>
          </a:xfrm>
        </p:spPr>
        <p:txBody>
          <a:bodyPr/>
          <a:lstStyle/>
          <a:p>
            <a:pPr>
              <a:defRPr/>
            </a:pPr>
            <a:r>
              <a:rPr lang="en-US" cap="all" dirty="0"/>
              <a:t>HOW IT WORKS</a:t>
            </a:r>
            <a:br>
              <a:rPr lang="en-US" cap="all" dirty="0"/>
            </a:br>
            <a:endParaRPr lang="en-US" dirty="0" smtClean="0"/>
          </a:p>
        </p:txBody>
      </p:sp>
      <p:sp>
        <p:nvSpPr>
          <p:cNvPr id="20483" name="Content Placeholder 2"/>
          <p:cNvSpPr>
            <a:spLocks noGrp="1"/>
          </p:cNvSpPr>
          <p:nvPr>
            <p:ph idx="1"/>
          </p:nvPr>
        </p:nvSpPr>
        <p:spPr>
          <a:xfrm>
            <a:off x="2209800" y="685800"/>
            <a:ext cx="7772400" cy="4419600"/>
          </a:xfrm>
        </p:spPr>
        <p:txBody>
          <a:bodyPr/>
          <a:lstStyle/>
          <a:p>
            <a:pPr algn="just"/>
            <a:r>
              <a:rPr lang="en-US" smtClean="0"/>
              <a:t>The </a:t>
            </a:r>
            <a:r>
              <a:rPr lang="en-US" u="sng" smtClean="0"/>
              <a:t>biometric template</a:t>
            </a:r>
            <a:r>
              <a:rPr lang="en-US" smtClean="0"/>
              <a:t> used to identify an individual is based on the typing pattern, the rhythm and the speed of typing on a keyboard. </a:t>
            </a:r>
          </a:p>
          <a:p>
            <a:pPr algn="just"/>
            <a:r>
              <a:rPr lang="en-US" smtClean="0"/>
              <a:t>The raw measurements used for keystroke dynamics are </a:t>
            </a:r>
            <a:r>
              <a:rPr lang="en-US" b="1" smtClean="0"/>
              <a:t>dwell time </a:t>
            </a:r>
            <a:r>
              <a:rPr lang="en-US" smtClean="0"/>
              <a:t>and fl</a:t>
            </a:r>
            <a:r>
              <a:rPr lang="en-US" b="1" smtClean="0"/>
              <a:t>ight time</a:t>
            </a:r>
            <a:r>
              <a:rPr lang="en-US" smtClean="0"/>
              <a:t>.</a:t>
            </a:r>
          </a:p>
          <a:p>
            <a:pPr algn="just"/>
            <a:r>
              <a:rPr lang="en-US" b="1" smtClean="0">
                <a:solidFill>
                  <a:srgbClr val="FF0000"/>
                </a:solidFill>
              </a:rPr>
              <a:t>Dwell time</a:t>
            </a:r>
            <a:r>
              <a:rPr lang="en-US" smtClean="0">
                <a:solidFill>
                  <a:srgbClr val="FF0000"/>
                </a:solidFill>
              </a:rPr>
              <a:t> </a:t>
            </a:r>
            <a:r>
              <a:rPr lang="en-US" smtClean="0"/>
              <a:t>is the time duration that a key is pressed - Key-Down</a:t>
            </a:r>
          </a:p>
          <a:p>
            <a:pPr algn="just"/>
            <a:r>
              <a:rPr lang="en-US" b="1" smtClean="0">
                <a:solidFill>
                  <a:srgbClr val="FF0000"/>
                </a:solidFill>
              </a:rPr>
              <a:t>Flight time</a:t>
            </a:r>
            <a:r>
              <a:rPr lang="en-US" smtClean="0"/>
              <a:t> is the time duration in between releasing a key and pressing the next key - Key-Up.</a:t>
            </a:r>
          </a:p>
          <a:p>
            <a:pPr algn="just"/>
            <a:endParaRPr lang="en-US" smtClean="0"/>
          </a:p>
        </p:txBody>
      </p:sp>
      <p:sp>
        <p:nvSpPr>
          <p:cNvPr id="2048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50CF61B1-7743-4138-BCE6-650EA7DCB8DE}" type="slidenum">
              <a:rPr lang="en-US" sz="1400">
                <a:solidFill>
                  <a:srgbClr val="000000"/>
                </a:solidFill>
              </a:rPr>
              <a:pPr>
                <a:spcBef>
                  <a:spcPct val="0"/>
                </a:spcBef>
                <a:buFontTx/>
                <a:buNone/>
              </a:pPr>
              <a:t>41</a:t>
            </a:fld>
            <a:endParaRPr lang="en-US" sz="1400">
              <a:solidFill>
                <a:srgbClr val="000000"/>
              </a:solidFill>
            </a:endParaRPr>
          </a:p>
        </p:txBody>
      </p:sp>
    </p:spTree>
    <p:extLst>
      <p:ext uri="{BB962C8B-B14F-4D97-AF65-F5344CB8AC3E}">
        <p14:creationId xmlns:p14="http://schemas.microsoft.com/office/powerpoint/2010/main" val="19019992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209800" y="152400"/>
            <a:ext cx="7772400" cy="838200"/>
          </a:xfrm>
        </p:spPr>
        <p:txBody>
          <a:bodyPr/>
          <a:lstStyle/>
          <a:p>
            <a:pPr>
              <a:defRPr/>
            </a:pPr>
            <a:r>
              <a:rPr lang="en-US" cap="all" dirty="0"/>
              <a:t>HOW IT WORKS</a:t>
            </a:r>
            <a:br>
              <a:rPr lang="en-US" cap="all" dirty="0"/>
            </a:br>
            <a:endParaRPr lang="en-US" dirty="0" smtClean="0"/>
          </a:p>
        </p:txBody>
      </p:sp>
      <p:sp>
        <p:nvSpPr>
          <p:cNvPr id="21507" name="Content Placeholder 2"/>
          <p:cNvSpPr>
            <a:spLocks noGrp="1"/>
          </p:cNvSpPr>
          <p:nvPr>
            <p:ph idx="1"/>
          </p:nvPr>
        </p:nvSpPr>
        <p:spPr>
          <a:xfrm>
            <a:off x="2133600" y="457200"/>
            <a:ext cx="7772400" cy="4419600"/>
          </a:xfrm>
        </p:spPr>
        <p:txBody>
          <a:bodyPr/>
          <a:lstStyle/>
          <a:p>
            <a:pPr algn="just"/>
            <a:r>
              <a:rPr lang="en-US" smtClean="0"/>
              <a:t> Various unique features are then calculated based on the intra-key and inter-key timing variations between these events.</a:t>
            </a:r>
          </a:p>
        </p:txBody>
      </p:sp>
      <p:sp>
        <p:nvSpPr>
          <p:cNvPr id="2150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5D3E17C6-237E-4AAE-8DD3-B5341985495E}" type="slidenum">
              <a:rPr lang="en-US" sz="1400">
                <a:solidFill>
                  <a:srgbClr val="000000"/>
                </a:solidFill>
              </a:rPr>
              <a:pPr>
                <a:spcBef>
                  <a:spcPct val="0"/>
                </a:spcBef>
                <a:buFontTx/>
                <a:buNone/>
              </a:pPr>
              <a:t>42</a:t>
            </a:fld>
            <a:endParaRPr lang="en-US" sz="1400">
              <a:solidFill>
                <a:srgbClr val="000000"/>
              </a:solidFill>
            </a:endParaRPr>
          </a:p>
        </p:txBody>
      </p:sp>
      <p:sp>
        <p:nvSpPr>
          <p:cNvPr id="21509" name="TextBox 1"/>
          <p:cNvSpPr txBox="1">
            <a:spLocks noChangeArrowheads="1"/>
          </p:cNvSpPr>
          <p:nvPr/>
        </p:nvSpPr>
        <p:spPr bwMode="auto">
          <a:xfrm>
            <a:off x="2057400" y="5429250"/>
            <a:ext cx="7924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0" fontAlgn="base" hangingPunct="0">
              <a:spcBef>
                <a:spcPct val="0"/>
              </a:spcBef>
              <a:spcAft>
                <a:spcPct val="0"/>
              </a:spcAft>
              <a:buFontTx/>
              <a:buNone/>
            </a:pPr>
            <a:r>
              <a:rPr lang="en-US" sz="2400">
                <a:solidFill>
                  <a:srgbClr val="000000"/>
                </a:solidFill>
              </a:rPr>
              <a:t>In general, keystroke dynamics are less reliable due lack of – </a:t>
            </a:r>
            <a:r>
              <a:rPr lang="en-US" sz="2400">
                <a:solidFill>
                  <a:srgbClr val="FF0000"/>
                </a:solidFill>
              </a:rPr>
              <a:t>Universality Uniqueness, Permanence, Collectability, Acceptability, Performance </a:t>
            </a:r>
          </a:p>
        </p:txBody>
      </p:sp>
      <p:pic>
        <p:nvPicPr>
          <p:cNvPr id="21510"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19400" y="1809750"/>
            <a:ext cx="6781800"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TextBox 3"/>
          <p:cNvSpPr txBox="1">
            <a:spLocks noChangeArrowheads="1"/>
          </p:cNvSpPr>
          <p:nvPr/>
        </p:nvSpPr>
        <p:spPr bwMode="auto">
          <a:xfrm>
            <a:off x="5410201" y="3271838"/>
            <a:ext cx="1311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r>
              <a:rPr lang="en-US" sz="2400" u="sng">
                <a:solidFill>
                  <a:srgbClr val="FF0000"/>
                </a:solidFill>
              </a:rPr>
              <a:t>Database</a:t>
            </a:r>
          </a:p>
        </p:txBody>
      </p:sp>
    </p:spTree>
    <p:extLst>
      <p:ext uri="{BB962C8B-B14F-4D97-AF65-F5344CB8AC3E}">
        <p14:creationId xmlns:p14="http://schemas.microsoft.com/office/powerpoint/2010/main" val="4961036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209800" y="152400"/>
            <a:ext cx="7772400" cy="838200"/>
          </a:xfrm>
        </p:spPr>
        <p:txBody>
          <a:bodyPr/>
          <a:lstStyle/>
          <a:p>
            <a:pPr>
              <a:defRPr/>
            </a:pPr>
            <a:r>
              <a:rPr lang="en-US" cap="all" dirty="0"/>
              <a:t>APPLICATION OF KEYSTROKE </a:t>
            </a:r>
            <a:r>
              <a:rPr lang="en-US" cap="all" dirty="0" smtClean="0"/>
              <a:t>Recognition </a:t>
            </a:r>
            <a:endParaRPr lang="en-US" dirty="0" smtClean="0"/>
          </a:p>
        </p:txBody>
      </p:sp>
      <p:sp>
        <p:nvSpPr>
          <p:cNvPr id="22531" name="Content Placeholder 2"/>
          <p:cNvSpPr>
            <a:spLocks noGrp="1"/>
          </p:cNvSpPr>
          <p:nvPr>
            <p:ph idx="1"/>
          </p:nvPr>
        </p:nvSpPr>
        <p:spPr>
          <a:xfrm>
            <a:off x="2209800" y="1219200"/>
            <a:ext cx="7772400" cy="4419600"/>
          </a:xfrm>
        </p:spPr>
        <p:txBody>
          <a:bodyPr/>
          <a:lstStyle/>
          <a:p>
            <a:pPr algn="just"/>
            <a:r>
              <a:rPr lang="en-US" sz="2400"/>
              <a:t> </a:t>
            </a:r>
            <a:r>
              <a:rPr lang="en-US" sz="2400" b="1" u="sng">
                <a:solidFill>
                  <a:srgbClr val="FF0000"/>
                </a:solidFill>
              </a:rPr>
              <a:t>two-factor authentication</a:t>
            </a:r>
            <a:r>
              <a:rPr lang="en-US" sz="2400">
                <a:solidFill>
                  <a:srgbClr val="FF0000"/>
                </a:solidFill>
              </a:rPr>
              <a:t> </a:t>
            </a:r>
            <a:r>
              <a:rPr lang="en-US" sz="2400"/>
              <a:t>- Keystroke dynamics can be used for </a:t>
            </a:r>
            <a:r>
              <a:rPr lang="en-US" sz="2400" u="sng"/>
              <a:t>authentication</a:t>
            </a:r>
            <a:r>
              <a:rPr lang="en-US" sz="2400"/>
              <a:t>, then it is used mostly together with user ID / password credentials.</a:t>
            </a:r>
          </a:p>
          <a:p>
            <a:pPr algn="just"/>
            <a:r>
              <a:rPr lang="en-US" sz="2400"/>
              <a:t>Another use is as a very specific form of </a:t>
            </a:r>
            <a:r>
              <a:rPr lang="en-US" sz="2400" b="1">
                <a:solidFill>
                  <a:srgbClr val="FF0000"/>
                </a:solidFill>
              </a:rPr>
              <a:t>surveillance</a:t>
            </a:r>
            <a:r>
              <a:rPr lang="en-US" sz="2400">
                <a:solidFill>
                  <a:srgbClr val="FF0000"/>
                </a:solidFill>
              </a:rPr>
              <a:t>.</a:t>
            </a:r>
            <a:r>
              <a:rPr lang="en-US" sz="2400"/>
              <a:t> There exist software solutions which, often without end-users being aware of it, track keystroke dynamics for each user account. This tracking, historization of keystroke dynamics is then used to analyse whether accounts are being shared or in general are used by people different from the genuine account owner. Reasons for such an implementation could be verification of users following security procedures (password sharing) or to verify that no software licenses are being shared (especially for SAAS applications).</a:t>
            </a:r>
            <a:endParaRPr lang="en-US" sz="2400">
              <a:solidFill>
                <a:srgbClr val="00B050"/>
              </a:solidFill>
            </a:endParaRPr>
          </a:p>
        </p:txBody>
      </p:sp>
      <p:sp>
        <p:nvSpPr>
          <p:cNvPr id="2253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B40E71D9-97D4-4A7E-B1CA-DCB0F20D4A9C}" type="slidenum">
              <a:rPr lang="en-US" sz="1400">
                <a:solidFill>
                  <a:srgbClr val="000000"/>
                </a:solidFill>
              </a:rPr>
              <a:pPr>
                <a:spcBef>
                  <a:spcPct val="0"/>
                </a:spcBef>
                <a:buFontTx/>
                <a:buNone/>
              </a:pPr>
              <a:t>43</a:t>
            </a:fld>
            <a:endParaRPr lang="en-US" sz="1400">
              <a:solidFill>
                <a:srgbClr val="000000"/>
              </a:solidFill>
            </a:endParaRPr>
          </a:p>
        </p:txBody>
      </p:sp>
    </p:spTree>
    <p:extLst>
      <p:ext uri="{BB962C8B-B14F-4D97-AF65-F5344CB8AC3E}">
        <p14:creationId xmlns:p14="http://schemas.microsoft.com/office/powerpoint/2010/main" val="23144895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cap="all" dirty="0"/>
              <a:t>GAIT RECOGNITION</a:t>
            </a:r>
            <a:br>
              <a:rPr lang="en-US" cap="all" dirty="0"/>
            </a:br>
            <a:endParaRPr lang="en-US" dirty="0"/>
          </a:p>
        </p:txBody>
      </p:sp>
      <p:sp>
        <p:nvSpPr>
          <p:cNvPr id="23555" name="Content Placeholder 2"/>
          <p:cNvSpPr>
            <a:spLocks noGrp="1"/>
          </p:cNvSpPr>
          <p:nvPr>
            <p:ph idx="1"/>
          </p:nvPr>
        </p:nvSpPr>
        <p:spPr>
          <a:xfrm>
            <a:off x="2209800" y="990600"/>
            <a:ext cx="7772400" cy="5105400"/>
          </a:xfrm>
        </p:spPr>
        <p:txBody>
          <a:bodyPr/>
          <a:lstStyle/>
          <a:p>
            <a:pPr algn="just"/>
            <a:r>
              <a:rPr lang="en-US" smtClean="0"/>
              <a:t>Gait is an important indicator that is used in </a:t>
            </a:r>
            <a:r>
              <a:rPr lang="en-US" smtClean="0">
                <a:solidFill>
                  <a:srgbClr val="FF0000"/>
                </a:solidFill>
              </a:rPr>
              <a:t>behavioral biometrics </a:t>
            </a:r>
            <a:r>
              <a:rPr lang="en-US" smtClean="0"/>
              <a:t>to identify a person over a long distance without direct contact.</a:t>
            </a:r>
          </a:p>
          <a:p>
            <a:pPr algn="just"/>
            <a:r>
              <a:rPr lang="en-US" smtClean="0"/>
              <a:t>When a person walks, it is possible to observe around 24 individual parameters and movements that form the uniqueness of the gait.</a:t>
            </a:r>
          </a:p>
        </p:txBody>
      </p:sp>
      <p:sp>
        <p:nvSpPr>
          <p:cNvPr id="2355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114FAAB-E365-4D22-846C-26991969A115}" type="slidenum">
              <a:rPr lang="en-US" sz="1400">
                <a:solidFill>
                  <a:srgbClr val="000000"/>
                </a:solidFill>
              </a:rPr>
              <a:pPr>
                <a:spcBef>
                  <a:spcPct val="0"/>
                </a:spcBef>
                <a:buFontTx/>
                <a:buNone/>
              </a:pPr>
              <a:t>44</a:t>
            </a:fld>
            <a:endParaRPr lang="en-US" sz="1400">
              <a:solidFill>
                <a:srgbClr val="000000"/>
              </a:solidFill>
            </a:endParaRPr>
          </a:p>
        </p:txBody>
      </p:sp>
      <p:pic>
        <p:nvPicPr>
          <p:cNvPr id="23557"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38600" y="3657600"/>
            <a:ext cx="4495800"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TextBox 5"/>
          <p:cNvSpPr txBox="1">
            <a:spLocks noChangeArrowheads="1"/>
          </p:cNvSpPr>
          <p:nvPr/>
        </p:nvSpPr>
        <p:spPr bwMode="auto">
          <a:xfrm>
            <a:off x="2057400" y="5562601"/>
            <a:ext cx="7467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0" fontAlgn="base" hangingPunct="0">
              <a:spcBef>
                <a:spcPct val="0"/>
              </a:spcBef>
              <a:spcAft>
                <a:spcPct val="0"/>
              </a:spcAft>
              <a:buFontTx/>
              <a:buNone/>
            </a:pPr>
            <a:r>
              <a:rPr lang="en-US" sz="2400">
                <a:solidFill>
                  <a:srgbClr val="000000"/>
                </a:solidFill>
              </a:rPr>
              <a:t>Video Cameras or Wearable Sensor (WS) based methods can be used to capture the data for gait.</a:t>
            </a:r>
          </a:p>
        </p:txBody>
      </p:sp>
      <p:sp>
        <p:nvSpPr>
          <p:cNvPr id="23559" name="TextBox 2"/>
          <p:cNvSpPr txBox="1">
            <a:spLocks noChangeArrowheads="1"/>
          </p:cNvSpPr>
          <p:nvPr/>
        </p:nvSpPr>
        <p:spPr bwMode="auto">
          <a:xfrm>
            <a:off x="8534400" y="3810001"/>
            <a:ext cx="1981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0" fontAlgn="base" hangingPunct="0">
              <a:spcBef>
                <a:spcPct val="0"/>
              </a:spcBef>
              <a:spcAft>
                <a:spcPct val="0"/>
              </a:spcAft>
            </a:pPr>
            <a:r>
              <a:rPr lang="en-US" sz="1800" b="1" u="none">
                <a:solidFill>
                  <a:srgbClr val="FF0000"/>
                </a:solidFill>
              </a:rPr>
              <a:t>Characteristics of the way we walk</a:t>
            </a:r>
          </a:p>
        </p:txBody>
      </p:sp>
    </p:spTree>
    <p:extLst>
      <p:ext uri="{BB962C8B-B14F-4D97-AF65-F5344CB8AC3E}">
        <p14:creationId xmlns:p14="http://schemas.microsoft.com/office/powerpoint/2010/main" val="349422750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cap="all" dirty="0"/>
              <a:t>HOW DOES GAIT RECOGNITION WORK?</a:t>
            </a:r>
            <a:br>
              <a:rPr lang="en-US" cap="all" dirty="0"/>
            </a:br>
            <a:endParaRPr lang="en-US" dirty="0"/>
          </a:p>
        </p:txBody>
      </p:sp>
      <p:sp>
        <p:nvSpPr>
          <p:cNvPr id="2457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753B331E-795F-49D0-8C31-D4ACD2055C65}" type="slidenum">
              <a:rPr lang="en-US" sz="1400">
                <a:solidFill>
                  <a:srgbClr val="000000"/>
                </a:solidFill>
              </a:rPr>
              <a:pPr>
                <a:spcBef>
                  <a:spcPct val="0"/>
                </a:spcBef>
                <a:buFontTx/>
                <a:buNone/>
              </a:pPr>
              <a:t>45</a:t>
            </a:fld>
            <a:endParaRPr lang="en-US" sz="1400">
              <a:solidFill>
                <a:srgbClr val="000000"/>
              </a:solidFill>
            </a:endParaRPr>
          </a:p>
        </p:txBody>
      </p:sp>
      <p:pic>
        <p:nvPicPr>
          <p:cNvPr id="24580"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47950" y="1409700"/>
            <a:ext cx="6896100"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Box 2"/>
          <p:cNvSpPr txBox="1">
            <a:spLocks noChangeArrowheads="1"/>
          </p:cNvSpPr>
          <p:nvPr/>
        </p:nvSpPr>
        <p:spPr bwMode="auto">
          <a:xfrm>
            <a:off x="3581401" y="5943601"/>
            <a:ext cx="582136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u="sng">
                <a:solidFill>
                  <a:schemeClr val="tx1"/>
                </a:solidFill>
                <a:latin typeface="Times New Roman" panose="02020603050405020304" pitchFamily="18" charset="0"/>
              </a:defRPr>
            </a:lvl1pPr>
            <a:lvl2pPr marL="742950" indent="-285750">
              <a:defRPr sz="2400" u="sng">
                <a:solidFill>
                  <a:schemeClr val="tx1"/>
                </a:solidFill>
                <a:latin typeface="Times New Roman" panose="02020603050405020304" pitchFamily="18" charset="0"/>
              </a:defRPr>
            </a:lvl2pPr>
            <a:lvl3pPr marL="1143000" indent="-228600">
              <a:defRPr sz="2400" u="sng">
                <a:solidFill>
                  <a:schemeClr val="tx1"/>
                </a:solidFill>
                <a:latin typeface="Times New Roman" panose="02020603050405020304" pitchFamily="18" charset="0"/>
              </a:defRPr>
            </a:lvl3pPr>
            <a:lvl4pPr marL="1600200" indent="-228600">
              <a:defRPr sz="2400" u="sng">
                <a:solidFill>
                  <a:schemeClr val="tx1"/>
                </a:solidFill>
                <a:latin typeface="Times New Roman" panose="02020603050405020304" pitchFamily="18" charset="0"/>
              </a:defRPr>
            </a:lvl4pPr>
            <a:lvl5pPr marL="2057400" indent="-228600">
              <a:defRPr sz="2400" u="sng">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u="sng">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u="sng">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u="sng">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u="sng">
                <a:solidFill>
                  <a:schemeClr val="tx1"/>
                </a:solidFill>
                <a:latin typeface="Times New Roman" panose="02020603050405020304" pitchFamily="18" charset="0"/>
              </a:defRPr>
            </a:lvl9pPr>
          </a:lstStyle>
          <a:p>
            <a:pPr eaLnBrk="0" fontAlgn="base" hangingPunct="0">
              <a:spcBef>
                <a:spcPct val="0"/>
              </a:spcBef>
              <a:spcAft>
                <a:spcPct val="0"/>
              </a:spcAft>
            </a:pPr>
            <a:r>
              <a:rPr lang="en-US" u="none">
                <a:solidFill>
                  <a:srgbClr val="FF0000"/>
                </a:solidFill>
              </a:rPr>
              <a:t>Angles and joints movement (bone structure).</a:t>
            </a:r>
          </a:p>
          <a:p>
            <a:pPr eaLnBrk="0" fontAlgn="base" hangingPunct="0">
              <a:spcBef>
                <a:spcPct val="0"/>
              </a:spcBef>
              <a:spcAft>
                <a:spcPct val="0"/>
              </a:spcAft>
            </a:pPr>
            <a:r>
              <a:rPr lang="en-US" u="none">
                <a:solidFill>
                  <a:srgbClr val="FF0000"/>
                </a:solidFill>
              </a:rPr>
              <a:t>You don’t need to see the face.</a:t>
            </a:r>
          </a:p>
        </p:txBody>
      </p:sp>
    </p:spTree>
    <p:extLst>
      <p:ext uri="{BB962C8B-B14F-4D97-AF65-F5344CB8AC3E}">
        <p14:creationId xmlns:p14="http://schemas.microsoft.com/office/powerpoint/2010/main" val="163301410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9800" y="160338"/>
            <a:ext cx="7772400" cy="838200"/>
          </a:xfrm>
        </p:spPr>
        <p:txBody>
          <a:bodyPr/>
          <a:lstStyle/>
          <a:p>
            <a:pPr>
              <a:defRPr/>
            </a:pPr>
            <a:r>
              <a:rPr lang="en-US" sz="3200" cap="all" dirty="0"/>
              <a:t>HOW GAIT RECOGNITION IS USED</a:t>
            </a:r>
          </a:p>
        </p:txBody>
      </p:sp>
      <p:sp>
        <p:nvSpPr>
          <p:cNvPr id="25603" name="Content Placeholder 2"/>
          <p:cNvSpPr>
            <a:spLocks noGrp="1"/>
          </p:cNvSpPr>
          <p:nvPr>
            <p:ph idx="1"/>
          </p:nvPr>
        </p:nvSpPr>
        <p:spPr>
          <a:xfrm>
            <a:off x="2205038" y="914400"/>
            <a:ext cx="7772400" cy="4419600"/>
          </a:xfrm>
        </p:spPr>
        <p:txBody>
          <a:bodyPr/>
          <a:lstStyle/>
          <a:p>
            <a:pPr algn="just"/>
            <a:r>
              <a:rPr lang="en-US" smtClean="0"/>
              <a:t>Gait recognition systems are mainly used in video surveillance and come in handy in crowded areas for security purposes. </a:t>
            </a:r>
          </a:p>
          <a:p>
            <a:pPr algn="just"/>
            <a:r>
              <a:rPr lang="en-US" smtClean="0"/>
              <a:t>The systems can quickly spot a person who is wanted by the authorities and prevent terrorist attacks or other forms of crime.</a:t>
            </a:r>
          </a:p>
          <a:p>
            <a:pPr algn="just"/>
            <a:r>
              <a:rPr lang="en-US" b="1" smtClean="0"/>
              <a:t>Gait biometrics can recognize a person it already knows with almost 97 percent accuracy.</a:t>
            </a:r>
            <a:r>
              <a:rPr lang="en-US" smtClean="0"/>
              <a:t> </a:t>
            </a:r>
          </a:p>
          <a:p>
            <a:pPr algn="just"/>
            <a:r>
              <a:rPr lang="en-US" smtClean="0"/>
              <a:t>It has been applied in Australia to solve a murder.</a:t>
            </a:r>
          </a:p>
          <a:p>
            <a:pPr algn="just"/>
            <a:r>
              <a:rPr lang="en-US" smtClean="0"/>
              <a:t>The system also copes successfully with cheating — when someone tries to imitate a gait.</a:t>
            </a:r>
          </a:p>
        </p:txBody>
      </p:sp>
      <p:sp>
        <p:nvSpPr>
          <p:cNvPr id="2560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44669A80-1519-407E-A7D4-89D1E5F68D71}" type="slidenum">
              <a:rPr lang="en-US" sz="1400">
                <a:solidFill>
                  <a:srgbClr val="000000"/>
                </a:solidFill>
              </a:rPr>
              <a:pPr>
                <a:spcBef>
                  <a:spcPct val="0"/>
                </a:spcBef>
                <a:buFontTx/>
                <a:buNone/>
              </a:pPr>
              <a:t>46</a:t>
            </a:fld>
            <a:endParaRPr lang="en-US" sz="1400">
              <a:solidFill>
                <a:srgbClr val="000000"/>
              </a:solidFill>
            </a:endParaRPr>
          </a:p>
        </p:txBody>
      </p:sp>
    </p:spTree>
    <p:extLst>
      <p:ext uri="{BB962C8B-B14F-4D97-AF65-F5344CB8AC3E}">
        <p14:creationId xmlns:p14="http://schemas.microsoft.com/office/powerpoint/2010/main" val="114043318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35188" y="404814"/>
            <a:ext cx="8064500" cy="583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7424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8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D5096AA9-0D0D-4ED4-B256-0024C895ED56}" type="slidenum">
              <a:rPr lang="en-US" sz="1400">
                <a:solidFill>
                  <a:srgbClr val="000000"/>
                </a:solidFill>
              </a:rPr>
              <a:pPr>
                <a:spcBef>
                  <a:spcPct val="0"/>
                </a:spcBef>
                <a:buFontTx/>
                <a:buNone/>
              </a:pPr>
              <a:t>48</a:t>
            </a:fld>
            <a:endParaRPr lang="en-US" sz="1400">
              <a:solidFill>
                <a:srgbClr val="000000"/>
              </a:solidFill>
            </a:endParaRPr>
          </a:p>
        </p:txBody>
      </p:sp>
      <p:pic>
        <p:nvPicPr>
          <p:cNvPr id="84995"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685800"/>
            <a:ext cx="6673850" cy="387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613510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7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8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sng"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1981</Words>
  <Application>Microsoft Office PowerPoint</Application>
  <PresentationFormat>Widescreen</PresentationFormat>
  <Paragraphs>224</Paragraphs>
  <Slides>48</Slides>
  <Notes>2</Notes>
  <HiddenSlides>0</HiddenSlides>
  <MMClips>0</MMClips>
  <ScaleCrop>false</ScaleCrop>
  <HeadingPairs>
    <vt:vector size="6" baseType="variant">
      <vt:variant>
        <vt:lpstr>Fonts Used</vt:lpstr>
      </vt:variant>
      <vt:variant>
        <vt:i4>4</vt:i4>
      </vt:variant>
      <vt:variant>
        <vt:lpstr>Theme</vt:lpstr>
      </vt:variant>
      <vt:variant>
        <vt:i4>9</vt:i4>
      </vt:variant>
      <vt:variant>
        <vt:lpstr>Slide Titles</vt:lpstr>
      </vt:variant>
      <vt:variant>
        <vt:i4>48</vt:i4>
      </vt:variant>
    </vt:vector>
  </HeadingPairs>
  <TitlesOfParts>
    <vt:vector size="61" baseType="lpstr">
      <vt:lpstr>Arial</vt:lpstr>
      <vt:lpstr>Book Antiqua</vt:lpstr>
      <vt:lpstr>Calibri</vt:lpstr>
      <vt:lpstr>Times New Roman</vt:lpstr>
      <vt:lpstr>1_Default Design</vt:lpstr>
      <vt:lpstr>Default Design</vt:lpstr>
      <vt:lpstr>2_Default Design</vt:lpstr>
      <vt:lpstr>3_Default Design</vt:lpstr>
      <vt:lpstr>4_Default Design</vt:lpstr>
      <vt:lpstr>5_Default Design</vt:lpstr>
      <vt:lpstr>6_Default Design</vt:lpstr>
      <vt:lpstr>7_Default Design</vt:lpstr>
      <vt:lpstr>8_Default Design</vt:lpstr>
      <vt:lpstr>THE UNIVERSITY OF DODOMA COLLEGE OF INFORMATICS AND VIRTUAL EDUCATION DEPARTMENT OF CSE</vt:lpstr>
      <vt:lpstr>IA 314</vt:lpstr>
      <vt:lpstr>Voice recognition</vt:lpstr>
      <vt:lpstr>How might computers do Voice Recog?</vt:lpstr>
      <vt:lpstr>Attacks on Speech Recognition Systems</vt:lpstr>
      <vt:lpstr>PowerPoint Presentation</vt:lpstr>
      <vt:lpstr>PowerPoint Presentation</vt:lpstr>
      <vt:lpstr>PowerPoint Presentation</vt:lpstr>
      <vt:lpstr>What is DNA?</vt:lpstr>
      <vt:lpstr>What is DNA?</vt:lpstr>
      <vt:lpstr>What is DNA?</vt:lpstr>
      <vt:lpstr>What is DNA?</vt:lpstr>
      <vt:lpstr>What is DNA?</vt:lpstr>
      <vt:lpstr>How DNA recognition works?</vt:lpstr>
      <vt:lpstr>How DNA recognition works?</vt:lpstr>
      <vt:lpstr>How DNA recognition works?</vt:lpstr>
      <vt:lpstr>How DNA recognition works?</vt:lpstr>
      <vt:lpstr>How DNA recognition works?</vt:lpstr>
      <vt:lpstr>How DNA recognition works?</vt:lpstr>
      <vt:lpstr>PowerPoint Presentation</vt:lpstr>
      <vt:lpstr>PowerPoint Presentation</vt:lpstr>
      <vt:lpstr>PowerPoint Presentation</vt:lpstr>
      <vt:lpstr>PowerPoint Presentation</vt:lpstr>
      <vt:lpstr>Palm Print Recognition</vt:lpstr>
      <vt:lpstr>Palm Print Recognition</vt:lpstr>
      <vt:lpstr>Palm Print Recognition</vt:lpstr>
      <vt:lpstr>Ear Biometrics</vt:lpstr>
      <vt:lpstr>Ear Biometrics</vt:lpstr>
      <vt:lpstr>Ear Biometrics</vt:lpstr>
      <vt:lpstr>Ear Biometrics – How it works?</vt:lpstr>
      <vt:lpstr>Ear Biometrics – How it works?</vt:lpstr>
      <vt:lpstr>Ear Biometrics – How it works?</vt:lpstr>
      <vt:lpstr>Ear Biometrics – How it works?</vt:lpstr>
      <vt:lpstr>Ear Biometrics – How it works?</vt:lpstr>
      <vt:lpstr>Hand Geometry - Hand Shape</vt:lpstr>
      <vt:lpstr>Hand Geometry - Hand Shape</vt:lpstr>
      <vt:lpstr>Hand Geometry – Hand shape</vt:lpstr>
      <vt:lpstr>Keystroke Recognition </vt:lpstr>
      <vt:lpstr>KEYSTROKE DYNAMICS </vt:lpstr>
      <vt:lpstr>Keystroke Recognition </vt:lpstr>
      <vt:lpstr>HOW IT WORKS </vt:lpstr>
      <vt:lpstr>HOW IT WORKS </vt:lpstr>
      <vt:lpstr>APPLICATION OF KEYSTROKE Recognition </vt:lpstr>
      <vt:lpstr>GAIT RECOGNITION </vt:lpstr>
      <vt:lpstr>HOW DOES GAIT RECOGNITION WORK? </vt:lpstr>
      <vt:lpstr>HOW GAIT RECOGNITION IS USED</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UNIVERSITY OF DODOMA COLLEGE OF INFORMATICS AND VIRTUAL EDUCATION DEPARTMENT OF CSE</dc:title>
  <dc:creator>MR.NOEL</dc:creator>
  <cp:lastModifiedBy>MR.NOEL</cp:lastModifiedBy>
  <cp:revision>12</cp:revision>
  <dcterms:created xsi:type="dcterms:W3CDTF">2024-01-29T10:18:11Z</dcterms:created>
  <dcterms:modified xsi:type="dcterms:W3CDTF">2024-01-29T10:56:11Z</dcterms:modified>
</cp:coreProperties>
</file>