
<file path=[Content_Types].xml><?xml version="1.0" encoding="utf-8"?>
<Types xmlns="http://schemas.openxmlformats.org/package/2006/content-types">
  <Default Extension="jfif" ContentType="image/jpeg"/>
  <Default Extension="web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57" r:id="rId5"/>
    <p:sldId id="260" r:id="rId6"/>
    <p:sldId id="261" r:id="rId7"/>
    <p:sldId id="262" r:id="rId8"/>
    <p:sldId id="263" r:id="rId9"/>
    <p:sldId id="264" r:id="rId10"/>
    <p:sldId id="265" r:id="rId11"/>
    <p:sldId id="266" r:id="rId12"/>
    <p:sldId id="267" r:id="rId13"/>
    <p:sldId id="274" r:id="rId14"/>
    <p:sldId id="268" r:id="rId15"/>
    <p:sldId id="269" r:id="rId16"/>
    <p:sldId id="271" r:id="rId17"/>
    <p:sldId id="272" r:id="rId18"/>
    <p:sldId id="273" r:id="rId19"/>
    <p:sldId id="275" r:id="rId20"/>
    <p:sldId id="276" r:id="rId21"/>
    <p:sldId id="277" r:id="rId22"/>
    <p:sldId id="278" r:id="rId23"/>
    <p:sldId id="27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63" d="100"/>
          <a:sy n="63" d="100"/>
        </p:scale>
        <p:origin x="73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12/7/2024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webp"/><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webp"/><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webp"/><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8FD5F-C891-422B-84AB-4F8450931B51}"/>
              </a:ext>
            </a:extLst>
          </p:cNvPr>
          <p:cNvSpPr>
            <a:spLocks noGrp="1"/>
          </p:cNvSpPr>
          <p:nvPr>
            <p:ph type="ctrTitle"/>
          </p:nvPr>
        </p:nvSpPr>
        <p:spPr/>
        <p:txBody>
          <a:bodyPr/>
          <a:lstStyle/>
          <a:p>
            <a:r>
              <a:rPr lang="en-US" dirty="0"/>
              <a:t>PROTECTION MECHANISM IN OPERATING SYSTEM</a:t>
            </a:r>
          </a:p>
        </p:txBody>
      </p:sp>
      <p:sp>
        <p:nvSpPr>
          <p:cNvPr id="3" name="Subtitle 2">
            <a:extLst>
              <a:ext uri="{FF2B5EF4-FFF2-40B4-BE49-F238E27FC236}">
                <a16:creationId xmlns:a16="http://schemas.microsoft.com/office/drawing/2014/main" id="{AB86A55D-AEF0-448C-BB99-4D7FCA92AD3C}"/>
              </a:ext>
            </a:extLst>
          </p:cNvPr>
          <p:cNvSpPr>
            <a:spLocks noGrp="1"/>
          </p:cNvSpPr>
          <p:nvPr>
            <p:ph type="subTitle" idx="1"/>
          </p:nvPr>
        </p:nvSpPr>
        <p:spPr/>
        <p:txBody>
          <a:bodyPr/>
          <a:lstStyle/>
          <a:p>
            <a:r>
              <a:rPr lang="en-US" dirty="0"/>
              <a:t>MIS ZUBEDA KILUA</a:t>
            </a:r>
          </a:p>
        </p:txBody>
      </p:sp>
    </p:spTree>
    <p:extLst>
      <p:ext uri="{BB962C8B-B14F-4D97-AF65-F5344CB8AC3E}">
        <p14:creationId xmlns:p14="http://schemas.microsoft.com/office/powerpoint/2010/main" val="1919365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91075-2F7B-485F-A22F-0E73D9DA7563}"/>
              </a:ext>
            </a:extLst>
          </p:cNvPr>
          <p:cNvSpPr>
            <a:spLocks noGrp="1"/>
          </p:cNvSpPr>
          <p:nvPr>
            <p:ph type="title"/>
          </p:nvPr>
        </p:nvSpPr>
        <p:spPr>
          <a:xfrm>
            <a:off x="1640156" y="502190"/>
            <a:ext cx="8911687" cy="960850"/>
          </a:xfrm>
        </p:spPr>
        <p:txBody>
          <a:bodyPr/>
          <a:lstStyle/>
          <a:p>
            <a:r>
              <a:rPr lang="en-US" dirty="0"/>
              <a:t>INTRO</a:t>
            </a:r>
          </a:p>
        </p:txBody>
      </p:sp>
      <p:sp>
        <p:nvSpPr>
          <p:cNvPr id="3" name="Content Placeholder 2">
            <a:extLst>
              <a:ext uri="{FF2B5EF4-FFF2-40B4-BE49-F238E27FC236}">
                <a16:creationId xmlns:a16="http://schemas.microsoft.com/office/drawing/2014/main" id="{5E30AAC7-3A9C-4CE2-8B5F-E8AE77DBFB51}"/>
              </a:ext>
            </a:extLst>
          </p:cNvPr>
          <p:cNvSpPr>
            <a:spLocks noGrp="1"/>
          </p:cNvSpPr>
          <p:nvPr>
            <p:ph idx="1"/>
          </p:nvPr>
        </p:nvSpPr>
        <p:spPr>
          <a:xfrm>
            <a:off x="1503680" y="1905000"/>
            <a:ext cx="10000932" cy="4328890"/>
          </a:xfrm>
        </p:spPr>
        <p:txBody>
          <a:bodyPr/>
          <a:lstStyle/>
          <a:p>
            <a:pPr marL="0" indent="0" fontAlgn="base">
              <a:buNone/>
            </a:pPr>
            <a:r>
              <a:rPr lang="en-US" sz="2800" b="1" dirty="0"/>
              <a:t>What is Protection? </a:t>
            </a:r>
          </a:p>
          <a:p>
            <a:pPr fontAlgn="base"/>
            <a:r>
              <a:rPr lang="en-US" sz="2800" b="1" dirty="0"/>
              <a:t>Protection </a:t>
            </a:r>
            <a:r>
              <a:rPr lang="en-US" sz="2800" dirty="0"/>
              <a:t>refers to a mechanism which controls the access of programs, processes, or users to the resources defined by a computer system. </a:t>
            </a:r>
          </a:p>
          <a:p>
            <a:pPr fontAlgn="base"/>
            <a:r>
              <a:rPr lang="en-US" sz="2800" dirty="0"/>
              <a:t>Protection ensure computer resources are used in consistent way</a:t>
            </a:r>
          </a:p>
          <a:p>
            <a:pPr fontAlgn="base"/>
            <a:endParaRPr lang="en-US" dirty="0"/>
          </a:p>
          <a:p>
            <a:endParaRPr lang="en-US" dirty="0"/>
          </a:p>
        </p:txBody>
      </p:sp>
    </p:spTree>
    <p:extLst>
      <p:ext uri="{BB962C8B-B14F-4D97-AF65-F5344CB8AC3E}">
        <p14:creationId xmlns:p14="http://schemas.microsoft.com/office/powerpoint/2010/main" val="768445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3FBCB-89BF-4828-BB1F-5FA367D0F16C}"/>
              </a:ext>
            </a:extLst>
          </p:cNvPr>
          <p:cNvSpPr>
            <a:spLocks noGrp="1"/>
          </p:cNvSpPr>
          <p:nvPr>
            <p:ph type="title"/>
          </p:nvPr>
        </p:nvSpPr>
        <p:spPr>
          <a:xfrm>
            <a:off x="1830925" y="486673"/>
            <a:ext cx="8911687" cy="920210"/>
          </a:xfrm>
        </p:spPr>
        <p:txBody>
          <a:bodyPr>
            <a:normAutofit/>
          </a:bodyPr>
          <a:lstStyle/>
          <a:p>
            <a:r>
              <a:rPr lang="en-US" sz="4000" dirty="0"/>
              <a:t>Cont..</a:t>
            </a:r>
          </a:p>
        </p:txBody>
      </p:sp>
      <p:sp>
        <p:nvSpPr>
          <p:cNvPr id="3" name="Content Placeholder 2">
            <a:extLst>
              <a:ext uri="{FF2B5EF4-FFF2-40B4-BE49-F238E27FC236}">
                <a16:creationId xmlns:a16="http://schemas.microsoft.com/office/drawing/2014/main" id="{929CCBEB-83EB-4E4A-A3B8-A09B0B2B60AF}"/>
              </a:ext>
            </a:extLst>
          </p:cNvPr>
          <p:cNvSpPr>
            <a:spLocks noGrp="1"/>
          </p:cNvSpPr>
          <p:nvPr>
            <p:ph idx="1"/>
          </p:nvPr>
        </p:nvSpPr>
        <p:spPr>
          <a:xfrm>
            <a:off x="1301542" y="1635760"/>
            <a:ext cx="10484058" cy="4480560"/>
          </a:xfrm>
        </p:spPr>
        <p:txBody>
          <a:bodyPr>
            <a:normAutofit/>
          </a:bodyPr>
          <a:lstStyle/>
          <a:p>
            <a:pPr>
              <a:lnSpc>
                <a:spcPct val="150000"/>
              </a:lnSpc>
            </a:pPr>
            <a:r>
              <a:rPr lang="en-US" sz="2800" b="1" dirty="0"/>
              <a:t>System protection</a:t>
            </a:r>
            <a:r>
              <a:rPr lang="en-US" sz="2800" dirty="0"/>
              <a:t> in an operating system refers to the mechanisms implemented by the operating system to ensure the security and integrity of the system.</a:t>
            </a:r>
          </a:p>
          <a:p>
            <a:pPr>
              <a:lnSpc>
                <a:spcPct val="150000"/>
              </a:lnSpc>
            </a:pPr>
            <a:r>
              <a:rPr lang="en-US" sz="2800" dirty="0"/>
              <a:t> System protection involves various techniques to prevent unauthorized access, misuse, or modification of the operating system and its resources.</a:t>
            </a:r>
          </a:p>
        </p:txBody>
      </p:sp>
    </p:spTree>
    <p:extLst>
      <p:ext uri="{BB962C8B-B14F-4D97-AF65-F5344CB8AC3E}">
        <p14:creationId xmlns:p14="http://schemas.microsoft.com/office/powerpoint/2010/main" val="3303926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9E2E0-7ED8-468E-9F4A-42B6434EFD3D}"/>
              </a:ext>
            </a:extLst>
          </p:cNvPr>
          <p:cNvSpPr>
            <a:spLocks noGrp="1"/>
          </p:cNvSpPr>
          <p:nvPr>
            <p:ph type="title"/>
          </p:nvPr>
        </p:nvSpPr>
        <p:spPr>
          <a:xfrm>
            <a:off x="1841085" y="512350"/>
            <a:ext cx="8911687" cy="950690"/>
          </a:xfrm>
        </p:spPr>
        <p:txBody>
          <a:bodyPr/>
          <a:lstStyle/>
          <a:p>
            <a:r>
              <a:rPr lang="en-US" dirty="0"/>
              <a:t>Cont..</a:t>
            </a:r>
          </a:p>
        </p:txBody>
      </p:sp>
      <p:sp>
        <p:nvSpPr>
          <p:cNvPr id="3" name="Content Placeholder 2">
            <a:extLst>
              <a:ext uri="{FF2B5EF4-FFF2-40B4-BE49-F238E27FC236}">
                <a16:creationId xmlns:a16="http://schemas.microsoft.com/office/drawing/2014/main" id="{1D9E4C56-E5E4-428A-94EA-80BA190682B6}"/>
              </a:ext>
            </a:extLst>
          </p:cNvPr>
          <p:cNvSpPr>
            <a:spLocks noGrp="1"/>
          </p:cNvSpPr>
          <p:nvPr>
            <p:ph idx="1"/>
          </p:nvPr>
        </p:nvSpPr>
        <p:spPr>
          <a:xfrm>
            <a:off x="1341120" y="1540188"/>
            <a:ext cx="10112692" cy="4565971"/>
          </a:xfrm>
        </p:spPr>
        <p:txBody>
          <a:bodyPr>
            <a:normAutofit/>
          </a:bodyPr>
          <a:lstStyle/>
          <a:p>
            <a:pPr>
              <a:lnSpc>
                <a:spcPct val="150000"/>
              </a:lnSpc>
            </a:pPr>
            <a:r>
              <a:rPr lang="en-US" sz="2400" dirty="0"/>
              <a:t>Protection mechanisms are used to enforce layers of trust between security levels of a system. Particular to operating systems, trust levels are used to provide a structured way to compartmentalize data access and create a hierarchical order.</a:t>
            </a:r>
          </a:p>
          <a:p>
            <a:pPr>
              <a:lnSpc>
                <a:spcPct val="150000"/>
              </a:lnSpc>
            </a:pPr>
            <a:r>
              <a:rPr lang="en-US" sz="2400" dirty="0"/>
              <a:t>These protection mechanisms are used to protect processes and data </a:t>
            </a:r>
          </a:p>
        </p:txBody>
      </p:sp>
    </p:spTree>
    <p:extLst>
      <p:ext uri="{BB962C8B-B14F-4D97-AF65-F5344CB8AC3E}">
        <p14:creationId xmlns:p14="http://schemas.microsoft.com/office/powerpoint/2010/main" val="3985319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F745D-85F2-4EDD-8A26-5059618D0EA8}"/>
              </a:ext>
            </a:extLst>
          </p:cNvPr>
          <p:cNvSpPr>
            <a:spLocks noGrp="1"/>
          </p:cNvSpPr>
          <p:nvPr>
            <p:ph type="title"/>
          </p:nvPr>
        </p:nvSpPr>
        <p:spPr/>
        <p:txBody>
          <a:bodyPr/>
          <a:lstStyle/>
          <a:p>
            <a:r>
              <a:rPr lang="en-US" dirty="0"/>
              <a:t>PROTECTION MECHANISMS</a:t>
            </a:r>
          </a:p>
        </p:txBody>
      </p:sp>
      <p:sp>
        <p:nvSpPr>
          <p:cNvPr id="3" name="Content Placeholder 2">
            <a:extLst>
              <a:ext uri="{FF2B5EF4-FFF2-40B4-BE49-F238E27FC236}">
                <a16:creationId xmlns:a16="http://schemas.microsoft.com/office/drawing/2014/main" id="{4E65BE2A-17C6-4761-AF1E-88C8B5A892ED}"/>
              </a:ext>
            </a:extLst>
          </p:cNvPr>
          <p:cNvSpPr>
            <a:spLocks noGrp="1"/>
          </p:cNvSpPr>
          <p:nvPr>
            <p:ph idx="1"/>
          </p:nvPr>
        </p:nvSpPr>
        <p:spPr>
          <a:xfrm>
            <a:off x="1229360" y="1656080"/>
            <a:ext cx="10275252" cy="4577810"/>
          </a:xfrm>
        </p:spPr>
        <p:txBody>
          <a:bodyPr>
            <a:normAutofit fontScale="77500" lnSpcReduction="20000"/>
          </a:bodyPr>
          <a:lstStyle/>
          <a:p>
            <a:pPr marL="0" indent="0">
              <a:lnSpc>
                <a:spcPct val="120000"/>
              </a:lnSpc>
              <a:buNone/>
            </a:pPr>
            <a:r>
              <a:rPr lang="en-US" sz="3300" b="1" dirty="0"/>
              <a:t>1. Layering</a:t>
            </a:r>
          </a:p>
          <a:p>
            <a:pPr>
              <a:lnSpc>
                <a:spcPct val="120000"/>
              </a:lnSpc>
            </a:pPr>
            <a:r>
              <a:rPr lang="en-US" sz="3400" dirty="0"/>
              <a:t>Most systems use a form of </a:t>
            </a:r>
            <a:r>
              <a:rPr lang="en-US" sz="3400" i="1" dirty="0"/>
              <a:t>layering</a:t>
            </a:r>
            <a:r>
              <a:rPr lang="en-US" sz="3400" dirty="0"/>
              <a:t> as a way to protect system resources. </a:t>
            </a:r>
          </a:p>
          <a:p>
            <a:pPr>
              <a:lnSpc>
                <a:spcPct val="120000"/>
              </a:lnSpc>
            </a:pPr>
            <a:r>
              <a:rPr lang="en-US" sz="3400" dirty="0"/>
              <a:t>A traditional kernel-based operating system, such as Unix, uses a two-layer approach in which the system resources are managed in a protected kernel and everything else runs in an outer layer known as the </a:t>
            </a:r>
            <a:r>
              <a:rPr lang="en-US" sz="3400" i="1" dirty="0"/>
              <a:t>user's space</a:t>
            </a:r>
            <a:r>
              <a:rPr lang="en-US" sz="3400" dirty="0"/>
              <a:t>. </a:t>
            </a:r>
          </a:p>
          <a:p>
            <a:pPr>
              <a:lnSpc>
                <a:spcPct val="120000"/>
              </a:lnSpc>
            </a:pPr>
            <a:r>
              <a:rPr lang="en-US" sz="3400" dirty="0"/>
              <a:t>If a process running in the user's space wants to access a protected resource, such as the disk, it makes a request to the kernel layer to perform the action.</a:t>
            </a:r>
          </a:p>
          <a:p>
            <a:endParaRPr lang="en-US" dirty="0"/>
          </a:p>
        </p:txBody>
      </p:sp>
    </p:spTree>
    <p:extLst>
      <p:ext uri="{BB962C8B-B14F-4D97-AF65-F5344CB8AC3E}">
        <p14:creationId xmlns:p14="http://schemas.microsoft.com/office/powerpoint/2010/main" val="274862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DAE51-9613-4544-8BE4-0575758B0E1F}"/>
              </a:ext>
            </a:extLst>
          </p:cNvPr>
          <p:cNvSpPr>
            <a:spLocks noGrp="1"/>
          </p:cNvSpPr>
          <p:nvPr>
            <p:ph type="title"/>
          </p:nvPr>
        </p:nvSpPr>
        <p:spPr>
          <a:xfrm>
            <a:off x="1719165" y="552990"/>
            <a:ext cx="8911687" cy="877348"/>
          </a:xfrm>
        </p:spPr>
        <p:txBody>
          <a:bodyPr/>
          <a:lstStyle/>
          <a:p>
            <a:r>
              <a:rPr lang="en-US" dirty="0"/>
              <a:t>Cont..</a:t>
            </a:r>
          </a:p>
        </p:txBody>
      </p:sp>
      <p:pic>
        <p:nvPicPr>
          <p:cNvPr id="5" name="Content Placeholder 4">
            <a:extLst>
              <a:ext uri="{FF2B5EF4-FFF2-40B4-BE49-F238E27FC236}">
                <a16:creationId xmlns:a16="http://schemas.microsoft.com/office/drawing/2014/main" id="{B5F51526-A1DA-4398-A1C0-2317C1E93152}"/>
              </a:ext>
            </a:extLst>
          </p:cNvPr>
          <p:cNvPicPr>
            <a:picLocks noGrp="1" noChangeAspect="1"/>
          </p:cNvPicPr>
          <p:nvPr>
            <p:ph idx="1"/>
          </p:nvPr>
        </p:nvPicPr>
        <p:blipFill>
          <a:blip r:embed="rId2"/>
          <a:stretch>
            <a:fillRect/>
          </a:stretch>
        </p:blipFill>
        <p:spPr>
          <a:xfrm>
            <a:off x="1889761" y="1430338"/>
            <a:ext cx="6289040" cy="5427661"/>
          </a:xfrm>
        </p:spPr>
      </p:pic>
    </p:spTree>
    <p:extLst>
      <p:ext uri="{BB962C8B-B14F-4D97-AF65-F5344CB8AC3E}">
        <p14:creationId xmlns:p14="http://schemas.microsoft.com/office/powerpoint/2010/main" val="141499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5A92-1D83-4826-A771-542D62290182}"/>
              </a:ext>
            </a:extLst>
          </p:cNvPr>
          <p:cNvSpPr>
            <a:spLocks noGrp="1"/>
          </p:cNvSpPr>
          <p:nvPr>
            <p:ph type="title"/>
          </p:nvPr>
        </p:nvSpPr>
        <p:spPr>
          <a:xfrm>
            <a:off x="2095085" y="471710"/>
            <a:ext cx="8911687" cy="1113250"/>
          </a:xfrm>
        </p:spPr>
        <p:txBody>
          <a:bodyPr/>
          <a:lstStyle/>
          <a:p>
            <a:r>
              <a:rPr lang="en-US" dirty="0"/>
              <a:t>Cont..</a:t>
            </a:r>
          </a:p>
        </p:txBody>
      </p:sp>
      <p:sp>
        <p:nvSpPr>
          <p:cNvPr id="3" name="Content Placeholder 2">
            <a:extLst>
              <a:ext uri="{FF2B5EF4-FFF2-40B4-BE49-F238E27FC236}">
                <a16:creationId xmlns:a16="http://schemas.microsoft.com/office/drawing/2014/main" id="{3A90FACA-BEB2-4760-A9E9-D981F6624320}"/>
              </a:ext>
            </a:extLst>
          </p:cNvPr>
          <p:cNvSpPr>
            <a:spLocks noGrp="1"/>
          </p:cNvSpPr>
          <p:nvPr>
            <p:ph idx="1"/>
          </p:nvPr>
        </p:nvSpPr>
        <p:spPr>
          <a:xfrm>
            <a:off x="1361440" y="1778000"/>
            <a:ext cx="10210800" cy="4226560"/>
          </a:xfrm>
        </p:spPr>
        <p:txBody>
          <a:bodyPr>
            <a:normAutofit/>
          </a:bodyPr>
          <a:lstStyle/>
          <a:p>
            <a:pPr marL="0" indent="0">
              <a:buNone/>
            </a:pPr>
            <a:r>
              <a:rPr lang="en-US" sz="2800" b="1" dirty="0"/>
              <a:t>2. Abstraction</a:t>
            </a:r>
          </a:p>
          <a:p>
            <a:r>
              <a:rPr lang="en-US" sz="2400" i="1" dirty="0"/>
              <a:t>Abstraction</a:t>
            </a:r>
            <a:r>
              <a:rPr lang="en-US" sz="2400" dirty="0"/>
              <a:t> is a common term in the world of object-oriented design. It is when data is managed as a collection called an </a:t>
            </a:r>
            <a:r>
              <a:rPr lang="en-US" sz="2400" i="1" dirty="0"/>
              <a:t>object</a:t>
            </a:r>
            <a:r>
              <a:rPr lang="en-US" sz="2400" dirty="0"/>
              <a:t>.</a:t>
            </a:r>
          </a:p>
          <a:p>
            <a:r>
              <a:rPr lang="en-US" sz="2400" dirty="0"/>
              <a:t> Abstraction is the process of concealing certain details and displaying only essential data</a:t>
            </a:r>
            <a:r>
              <a:rPr lang="en-US" dirty="0"/>
              <a:t>.</a:t>
            </a:r>
          </a:p>
          <a:p>
            <a:r>
              <a:rPr lang="en-US" sz="2400" dirty="0"/>
              <a:t>Hiding the internal implementation and just highlight the set of service what we are offering </a:t>
            </a:r>
          </a:p>
        </p:txBody>
      </p:sp>
    </p:spTree>
    <p:extLst>
      <p:ext uri="{BB962C8B-B14F-4D97-AF65-F5344CB8AC3E}">
        <p14:creationId xmlns:p14="http://schemas.microsoft.com/office/powerpoint/2010/main" val="3050437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9034C-3FF7-417A-99F6-3EAB131340C1}"/>
              </a:ext>
            </a:extLst>
          </p:cNvPr>
          <p:cNvSpPr>
            <a:spLocks noGrp="1"/>
          </p:cNvSpPr>
          <p:nvPr>
            <p:ph type="title"/>
          </p:nvPr>
        </p:nvSpPr>
        <p:spPr>
          <a:xfrm>
            <a:off x="1983325" y="532670"/>
            <a:ext cx="8911687" cy="981170"/>
          </a:xfrm>
        </p:spPr>
        <p:txBody>
          <a:bodyPr/>
          <a:lstStyle/>
          <a:p>
            <a:r>
              <a:rPr lang="en-US" dirty="0"/>
              <a:t>Cont..</a:t>
            </a:r>
          </a:p>
        </p:txBody>
      </p:sp>
      <p:sp>
        <p:nvSpPr>
          <p:cNvPr id="3" name="Content Placeholder 2">
            <a:extLst>
              <a:ext uri="{FF2B5EF4-FFF2-40B4-BE49-F238E27FC236}">
                <a16:creationId xmlns:a16="http://schemas.microsoft.com/office/drawing/2014/main" id="{E0BDCC68-34D9-44AA-B2AA-96A74D331FF9}"/>
              </a:ext>
            </a:extLst>
          </p:cNvPr>
          <p:cNvSpPr>
            <a:spLocks noGrp="1"/>
          </p:cNvSpPr>
          <p:nvPr>
            <p:ph idx="1"/>
          </p:nvPr>
        </p:nvSpPr>
        <p:spPr>
          <a:xfrm>
            <a:off x="1638300" y="1696720"/>
            <a:ext cx="10005060" cy="4628610"/>
          </a:xfrm>
        </p:spPr>
        <p:txBody>
          <a:bodyPr>
            <a:noAutofit/>
          </a:bodyPr>
          <a:lstStyle/>
          <a:p>
            <a:r>
              <a:rPr lang="en-US" sz="2400" dirty="0"/>
              <a:t>The abstraction layer allows security professionals to abstract away and simplify the cybersecurity ecosystem so they can better comprehend its various components and their roles within it.</a:t>
            </a:r>
          </a:p>
          <a:p>
            <a:r>
              <a:rPr lang="en-US" sz="2400" dirty="0"/>
              <a:t> This approach can enable them to make more informed decisions about how best to safeguard their organizations.</a:t>
            </a:r>
            <a:br>
              <a:rPr lang="en-US" sz="2400" dirty="0"/>
            </a:br>
            <a:r>
              <a:rPr lang="en-US" sz="2400" dirty="0"/>
              <a:t>Furthermore, security practitioners can craft a more effective cyber defense strategy by disassembling the system into distinct components and analyzing each separately</a:t>
            </a:r>
            <a:r>
              <a:rPr lang="en-US" sz="2400"/>
              <a:t>. </a:t>
            </a:r>
          </a:p>
          <a:p>
            <a:r>
              <a:rPr lang="en-US" sz="2400"/>
              <a:t>Doing </a:t>
            </a:r>
            <a:r>
              <a:rPr lang="en-US" sz="2400" dirty="0"/>
              <a:t>this helps them identify potential weaknesses and prioritize which ones need additional focus.</a:t>
            </a:r>
          </a:p>
        </p:txBody>
      </p:sp>
    </p:spTree>
    <p:extLst>
      <p:ext uri="{BB962C8B-B14F-4D97-AF65-F5344CB8AC3E}">
        <p14:creationId xmlns:p14="http://schemas.microsoft.com/office/powerpoint/2010/main" val="1794523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3BF89-FBD5-45E8-B8CC-C726D53223FC}"/>
              </a:ext>
            </a:extLst>
          </p:cNvPr>
          <p:cNvSpPr>
            <a:spLocks noGrp="1"/>
          </p:cNvSpPr>
          <p:nvPr>
            <p:ph type="title"/>
          </p:nvPr>
        </p:nvSpPr>
        <p:spPr>
          <a:xfrm>
            <a:off x="1902045" y="603790"/>
            <a:ext cx="8911687" cy="950690"/>
          </a:xfrm>
        </p:spPr>
        <p:txBody>
          <a:bodyPr/>
          <a:lstStyle/>
          <a:p>
            <a:r>
              <a:rPr lang="en-US" dirty="0"/>
              <a:t>Cont..</a:t>
            </a:r>
          </a:p>
        </p:txBody>
      </p:sp>
      <p:sp>
        <p:nvSpPr>
          <p:cNvPr id="3" name="Content Placeholder 2">
            <a:extLst>
              <a:ext uri="{FF2B5EF4-FFF2-40B4-BE49-F238E27FC236}">
                <a16:creationId xmlns:a16="http://schemas.microsoft.com/office/drawing/2014/main" id="{718055A3-103C-4BD0-9231-A2D0530C5A36}"/>
              </a:ext>
            </a:extLst>
          </p:cNvPr>
          <p:cNvSpPr>
            <a:spLocks noGrp="1"/>
          </p:cNvSpPr>
          <p:nvPr>
            <p:ph idx="1"/>
          </p:nvPr>
        </p:nvSpPr>
        <p:spPr>
          <a:xfrm>
            <a:off x="1422400" y="1788160"/>
            <a:ext cx="10038080" cy="4328160"/>
          </a:xfrm>
        </p:spPr>
        <p:txBody>
          <a:bodyPr>
            <a:normAutofit/>
          </a:bodyPr>
          <a:lstStyle/>
          <a:p>
            <a:pPr marL="0" indent="0">
              <a:buNone/>
            </a:pPr>
            <a:r>
              <a:rPr lang="en-US" sz="2400" b="1" dirty="0"/>
              <a:t>3. Data Hiding</a:t>
            </a:r>
          </a:p>
          <a:p>
            <a:r>
              <a:rPr lang="en-US" sz="2400" dirty="0"/>
              <a:t>Sometimes access to data should not be provided—This is called </a:t>
            </a:r>
            <a:r>
              <a:rPr lang="en-US" sz="2400" i="1" dirty="0"/>
              <a:t>data hiding</a:t>
            </a:r>
            <a:r>
              <a:rPr lang="en-US" sz="2400" dirty="0"/>
              <a:t> because the data is hidden and inaccessible from the other layers.</a:t>
            </a:r>
          </a:p>
          <a:p>
            <a:r>
              <a:rPr lang="en-US" sz="2400" b="1" dirty="0"/>
              <a:t>Data hiding techniques</a:t>
            </a:r>
          </a:p>
          <a:p>
            <a:pPr marL="0" indent="0">
              <a:buNone/>
            </a:pPr>
            <a:r>
              <a:rPr lang="en-US" sz="2400" b="1" dirty="0"/>
              <a:t>Encryption</a:t>
            </a:r>
            <a:r>
              <a:rPr lang="en-US" sz="2400" dirty="0"/>
              <a:t>. It utilizes cryptographic algorithms to convert data into ciphertext, making it unreadable to parties without the correct decryption key. Encryption ensures that only authorized users with the correct key can access the original version of the data.</a:t>
            </a:r>
          </a:p>
          <a:p>
            <a:endParaRPr lang="en-US" dirty="0"/>
          </a:p>
        </p:txBody>
      </p:sp>
    </p:spTree>
    <p:extLst>
      <p:ext uri="{BB962C8B-B14F-4D97-AF65-F5344CB8AC3E}">
        <p14:creationId xmlns:p14="http://schemas.microsoft.com/office/powerpoint/2010/main" val="2572525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3EADE-CF2A-4F13-81EC-641E90B2C5D5}"/>
              </a:ext>
            </a:extLst>
          </p:cNvPr>
          <p:cNvSpPr>
            <a:spLocks noGrp="1"/>
          </p:cNvSpPr>
          <p:nvPr>
            <p:ph type="title"/>
          </p:nvPr>
        </p:nvSpPr>
        <p:spPr>
          <a:xfrm>
            <a:off x="1800445" y="613950"/>
            <a:ext cx="8911687" cy="1052290"/>
          </a:xfrm>
        </p:spPr>
        <p:txBody>
          <a:bodyPr/>
          <a:lstStyle/>
          <a:p>
            <a:r>
              <a:rPr lang="en-US" dirty="0"/>
              <a:t>Cont..</a:t>
            </a:r>
          </a:p>
        </p:txBody>
      </p:sp>
      <p:sp>
        <p:nvSpPr>
          <p:cNvPr id="3" name="Content Placeholder 2">
            <a:extLst>
              <a:ext uri="{FF2B5EF4-FFF2-40B4-BE49-F238E27FC236}">
                <a16:creationId xmlns:a16="http://schemas.microsoft.com/office/drawing/2014/main" id="{7148F9B7-E8FF-46EB-9831-E527444590C6}"/>
              </a:ext>
            </a:extLst>
          </p:cNvPr>
          <p:cNvSpPr>
            <a:spLocks noGrp="1"/>
          </p:cNvSpPr>
          <p:nvPr>
            <p:ph idx="1"/>
          </p:nvPr>
        </p:nvSpPr>
        <p:spPr>
          <a:xfrm>
            <a:off x="1087120" y="1666240"/>
            <a:ext cx="10007600" cy="4307840"/>
          </a:xfrm>
        </p:spPr>
        <p:txBody>
          <a:bodyPr>
            <a:normAutofit lnSpcReduction="10000"/>
          </a:bodyPr>
          <a:lstStyle/>
          <a:p>
            <a:r>
              <a:rPr lang="en-US" sz="2400" b="1" dirty="0"/>
              <a:t>Steganography</a:t>
            </a:r>
            <a:r>
              <a:rPr lang="en-US" sz="2400" dirty="0"/>
              <a:t>. It refers to hiding information within other data or media, such as images, audio files, or videos. Since hackers cannot assume the specific embedding method, they cannot detect the hidden data.</a:t>
            </a:r>
          </a:p>
          <a:p>
            <a:r>
              <a:rPr lang="en-US" sz="2400" b="1" dirty="0"/>
              <a:t>Obfuscation</a:t>
            </a:r>
            <a:r>
              <a:rPr lang="en-US" sz="2400" dirty="0"/>
              <a:t>. This method alters the data structure, format, or logic to make data more difficult to understand, therefore protecting sensitive information from unauthorized access or tampering.</a:t>
            </a:r>
          </a:p>
          <a:p>
            <a:r>
              <a:rPr lang="en-US" sz="2400" b="1" dirty="0"/>
              <a:t>Data masking</a:t>
            </a:r>
            <a:r>
              <a:rPr lang="en-US" sz="2400" dirty="0"/>
              <a:t>. It refers to replacing sensitive information with fictional or scrambled data that maintains the same structure and format.</a:t>
            </a:r>
          </a:p>
          <a:p>
            <a:endParaRPr lang="en-US" dirty="0"/>
          </a:p>
        </p:txBody>
      </p:sp>
    </p:spTree>
    <p:extLst>
      <p:ext uri="{BB962C8B-B14F-4D97-AF65-F5344CB8AC3E}">
        <p14:creationId xmlns:p14="http://schemas.microsoft.com/office/powerpoint/2010/main" val="2324709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249D1-57B1-4CAA-AC64-0E501651E21B}"/>
              </a:ext>
            </a:extLst>
          </p:cNvPr>
          <p:cNvSpPr>
            <a:spLocks noGrp="1"/>
          </p:cNvSpPr>
          <p:nvPr>
            <p:ph type="title"/>
          </p:nvPr>
        </p:nvSpPr>
        <p:spPr>
          <a:xfrm>
            <a:off x="1810605" y="512350"/>
            <a:ext cx="8911687" cy="1062450"/>
          </a:xfrm>
        </p:spPr>
        <p:txBody>
          <a:bodyPr>
            <a:normAutofit fontScale="90000"/>
          </a:bodyPr>
          <a:lstStyle/>
          <a:p>
            <a:r>
              <a:rPr lang="en-US" b="1" dirty="0"/>
              <a:t>DOMAINS OF PROTECTION</a:t>
            </a:r>
            <a:br>
              <a:rPr lang="en-US" b="1" dirty="0"/>
            </a:br>
            <a:endParaRPr lang="en-US" dirty="0"/>
          </a:p>
        </p:txBody>
      </p:sp>
      <p:sp>
        <p:nvSpPr>
          <p:cNvPr id="3" name="Content Placeholder 2">
            <a:extLst>
              <a:ext uri="{FF2B5EF4-FFF2-40B4-BE49-F238E27FC236}">
                <a16:creationId xmlns:a16="http://schemas.microsoft.com/office/drawing/2014/main" id="{43B39C29-F04F-4E89-A09F-C346AC49B4F2}"/>
              </a:ext>
            </a:extLst>
          </p:cNvPr>
          <p:cNvSpPr>
            <a:spLocks noGrp="1"/>
          </p:cNvSpPr>
          <p:nvPr>
            <p:ph idx="1"/>
          </p:nvPr>
        </p:nvSpPr>
        <p:spPr>
          <a:xfrm>
            <a:off x="1310640" y="1747520"/>
            <a:ext cx="10068560" cy="4598130"/>
          </a:xfrm>
        </p:spPr>
        <p:txBody>
          <a:bodyPr>
            <a:noAutofit/>
          </a:bodyPr>
          <a:lstStyle/>
          <a:p>
            <a:r>
              <a:rPr lang="en-US" sz="2800" dirty="0"/>
              <a:t>Domains of protection are boundaries that can be used to separate different parts of an operating system or user process. </a:t>
            </a:r>
          </a:p>
          <a:p>
            <a:r>
              <a:rPr lang="en-US" sz="2800" dirty="0"/>
              <a:t>Since it allows each domain to operate independently without affecting others, it provides isolation and protection.</a:t>
            </a:r>
          </a:p>
          <a:p>
            <a:r>
              <a:rPr lang="en-US" sz="2800" dirty="0"/>
              <a:t>Protection domains are typically implemented using hardware and software mechanisms</a:t>
            </a:r>
          </a:p>
        </p:txBody>
      </p:sp>
    </p:spTree>
    <p:extLst>
      <p:ext uri="{BB962C8B-B14F-4D97-AF65-F5344CB8AC3E}">
        <p14:creationId xmlns:p14="http://schemas.microsoft.com/office/powerpoint/2010/main" val="2967958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87CAF-6E50-4622-9489-EE9BF4B83EB2}"/>
              </a:ext>
            </a:extLst>
          </p:cNvPr>
          <p:cNvSpPr>
            <a:spLocks noGrp="1"/>
          </p:cNvSpPr>
          <p:nvPr>
            <p:ph type="title"/>
          </p:nvPr>
        </p:nvSpPr>
        <p:spPr>
          <a:xfrm>
            <a:off x="1912205" y="583470"/>
            <a:ext cx="8911687" cy="1123410"/>
          </a:xfrm>
        </p:spPr>
        <p:txBody>
          <a:bodyPr/>
          <a:lstStyle/>
          <a:p>
            <a:r>
              <a:rPr lang="en-US" dirty="0"/>
              <a:t>Cont..</a:t>
            </a:r>
          </a:p>
        </p:txBody>
      </p:sp>
      <p:sp>
        <p:nvSpPr>
          <p:cNvPr id="3" name="Content Placeholder 2">
            <a:extLst>
              <a:ext uri="{FF2B5EF4-FFF2-40B4-BE49-F238E27FC236}">
                <a16:creationId xmlns:a16="http://schemas.microsoft.com/office/drawing/2014/main" id="{E5179BF5-B1F4-425E-A94F-03D0BDC4664D}"/>
              </a:ext>
            </a:extLst>
          </p:cNvPr>
          <p:cNvSpPr>
            <a:spLocks noGrp="1"/>
          </p:cNvSpPr>
          <p:nvPr>
            <p:ph idx="1"/>
          </p:nvPr>
        </p:nvSpPr>
        <p:spPr>
          <a:xfrm>
            <a:off x="1493520" y="1778000"/>
            <a:ext cx="9723120" cy="4496530"/>
          </a:xfrm>
        </p:spPr>
        <p:txBody>
          <a:bodyPr>
            <a:normAutofit/>
          </a:bodyPr>
          <a:lstStyle/>
          <a:p>
            <a:pPr marL="0" indent="0">
              <a:buNone/>
            </a:pPr>
            <a:r>
              <a:rPr lang="en-US" sz="2400" b="1" dirty="0"/>
              <a:t>1. Memory Protection</a:t>
            </a:r>
          </a:p>
          <a:p>
            <a:r>
              <a:rPr lang="en-US" sz="2400" dirty="0"/>
              <a:t>Memory protection is a hardware mechanism that separates different parts of memory and ensures that each process can only access its own memory space. This prevents one process from accessing or modifying the memory of another process, thereby protecting the system from malware and other malicious attacks.</a:t>
            </a:r>
          </a:p>
          <a:p>
            <a:r>
              <a:rPr lang="en-US" sz="2400" dirty="0"/>
              <a:t>Moreover, the CPU’s memory management unit (MMU) enforces memory protection by mapping virtual addresses to physical addresses and ensuring that only authorized processes may access the memory.</a:t>
            </a:r>
          </a:p>
          <a:p>
            <a:endParaRPr lang="en-US" dirty="0"/>
          </a:p>
        </p:txBody>
      </p:sp>
    </p:spTree>
    <p:extLst>
      <p:ext uri="{BB962C8B-B14F-4D97-AF65-F5344CB8AC3E}">
        <p14:creationId xmlns:p14="http://schemas.microsoft.com/office/powerpoint/2010/main" val="132505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81027B-35DA-434A-8F56-5C666BBCB202}"/>
              </a:ext>
            </a:extLst>
          </p:cNvPr>
          <p:cNvPicPr>
            <a:picLocks noChangeAspect="1"/>
          </p:cNvPicPr>
          <p:nvPr/>
        </p:nvPicPr>
        <p:blipFill>
          <a:blip r:embed="rId2"/>
          <a:stretch>
            <a:fillRect/>
          </a:stretch>
        </p:blipFill>
        <p:spPr>
          <a:xfrm>
            <a:off x="1828800" y="1107440"/>
            <a:ext cx="8422640" cy="4592320"/>
          </a:xfrm>
          <a:prstGeom prst="rect">
            <a:avLst/>
          </a:prstGeom>
        </p:spPr>
      </p:pic>
    </p:spTree>
    <p:extLst>
      <p:ext uri="{BB962C8B-B14F-4D97-AF65-F5344CB8AC3E}">
        <p14:creationId xmlns:p14="http://schemas.microsoft.com/office/powerpoint/2010/main" val="2308101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01E89-1B6B-47E6-BBCC-C4C2C092ECD9}"/>
              </a:ext>
            </a:extLst>
          </p:cNvPr>
          <p:cNvSpPr>
            <a:spLocks noGrp="1"/>
          </p:cNvSpPr>
          <p:nvPr>
            <p:ph type="title"/>
          </p:nvPr>
        </p:nvSpPr>
        <p:spPr>
          <a:xfrm>
            <a:off x="1993485" y="512350"/>
            <a:ext cx="8911687" cy="960850"/>
          </a:xfrm>
        </p:spPr>
        <p:txBody>
          <a:bodyPr/>
          <a:lstStyle/>
          <a:p>
            <a:r>
              <a:rPr lang="en-US" dirty="0"/>
              <a:t>Cont..</a:t>
            </a:r>
          </a:p>
        </p:txBody>
      </p:sp>
      <p:sp>
        <p:nvSpPr>
          <p:cNvPr id="3" name="Content Placeholder 2">
            <a:extLst>
              <a:ext uri="{FF2B5EF4-FFF2-40B4-BE49-F238E27FC236}">
                <a16:creationId xmlns:a16="http://schemas.microsoft.com/office/drawing/2014/main" id="{0A1560EB-F0CC-41EC-820A-AEA22DAEB0D4}"/>
              </a:ext>
            </a:extLst>
          </p:cNvPr>
          <p:cNvSpPr>
            <a:spLocks noGrp="1"/>
          </p:cNvSpPr>
          <p:nvPr>
            <p:ph idx="1"/>
          </p:nvPr>
        </p:nvSpPr>
        <p:spPr>
          <a:xfrm>
            <a:off x="1371600" y="1706880"/>
            <a:ext cx="9966960" cy="4165600"/>
          </a:xfrm>
        </p:spPr>
        <p:txBody>
          <a:bodyPr>
            <a:normAutofit fontScale="92500"/>
          </a:bodyPr>
          <a:lstStyle/>
          <a:p>
            <a:pPr marL="0" indent="0">
              <a:buNone/>
            </a:pPr>
            <a:r>
              <a:rPr lang="en-US" sz="2400" b="1" dirty="0"/>
              <a:t>2.  Process Isolation</a:t>
            </a:r>
          </a:p>
          <a:p>
            <a:r>
              <a:rPr lang="en-US" sz="2400" dirty="0"/>
              <a:t>Process isolation refers to a software mechanism that separates user processes, ensuring that each process can only access its allocated resources, such as CPU time, memory, and input/output (I/O) devices, without interfering with other processes. </a:t>
            </a:r>
          </a:p>
          <a:p>
            <a:r>
              <a:rPr lang="en-US" sz="2400" dirty="0"/>
              <a:t>Moreover, it is a critical process in ensuring the reliability and stability of the system, as a failure in one process doesn’t affect others.</a:t>
            </a:r>
          </a:p>
          <a:p>
            <a:r>
              <a:rPr lang="en-US" sz="2400" dirty="0"/>
              <a:t>In addition, the operating system’s scheduler enforces process isolation by assigning CPU time to each process and ensuring that processes can’t interfere with each other’s resources</a:t>
            </a:r>
            <a:r>
              <a:rPr lang="en-US" dirty="0"/>
              <a:t>.</a:t>
            </a:r>
          </a:p>
          <a:p>
            <a:endParaRPr lang="en-US" dirty="0"/>
          </a:p>
        </p:txBody>
      </p:sp>
    </p:spTree>
    <p:extLst>
      <p:ext uri="{BB962C8B-B14F-4D97-AF65-F5344CB8AC3E}">
        <p14:creationId xmlns:p14="http://schemas.microsoft.com/office/powerpoint/2010/main" val="3996777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DB4FF7-E267-429E-9180-2FBEFB7AA0EB}"/>
              </a:ext>
            </a:extLst>
          </p:cNvPr>
          <p:cNvPicPr>
            <a:picLocks noChangeAspect="1"/>
          </p:cNvPicPr>
          <p:nvPr/>
        </p:nvPicPr>
        <p:blipFill>
          <a:blip r:embed="rId2"/>
          <a:stretch>
            <a:fillRect/>
          </a:stretch>
        </p:blipFill>
        <p:spPr>
          <a:xfrm>
            <a:off x="2052320" y="934720"/>
            <a:ext cx="8473440" cy="5059680"/>
          </a:xfrm>
          <a:prstGeom prst="rect">
            <a:avLst/>
          </a:prstGeom>
        </p:spPr>
      </p:pic>
    </p:spTree>
    <p:extLst>
      <p:ext uri="{BB962C8B-B14F-4D97-AF65-F5344CB8AC3E}">
        <p14:creationId xmlns:p14="http://schemas.microsoft.com/office/powerpoint/2010/main" val="907417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8B786-7123-4FAE-B29D-BB8057F06A95}"/>
              </a:ext>
            </a:extLst>
          </p:cNvPr>
          <p:cNvSpPr>
            <a:spLocks noGrp="1"/>
          </p:cNvSpPr>
          <p:nvPr>
            <p:ph type="title"/>
          </p:nvPr>
        </p:nvSpPr>
        <p:spPr>
          <a:xfrm>
            <a:off x="1881725" y="512350"/>
            <a:ext cx="8911687" cy="920210"/>
          </a:xfrm>
        </p:spPr>
        <p:txBody>
          <a:bodyPr/>
          <a:lstStyle/>
          <a:p>
            <a:r>
              <a:rPr lang="en-US" dirty="0"/>
              <a:t>Cont..</a:t>
            </a:r>
          </a:p>
        </p:txBody>
      </p:sp>
      <p:sp>
        <p:nvSpPr>
          <p:cNvPr id="3" name="Content Placeholder 2">
            <a:extLst>
              <a:ext uri="{FF2B5EF4-FFF2-40B4-BE49-F238E27FC236}">
                <a16:creationId xmlns:a16="http://schemas.microsoft.com/office/drawing/2014/main" id="{687D493E-87B0-4788-9945-09A3495CC1B9}"/>
              </a:ext>
            </a:extLst>
          </p:cNvPr>
          <p:cNvSpPr>
            <a:spLocks noGrp="1"/>
          </p:cNvSpPr>
          <p:nvPr>
            <p:ph idx="1"/>
          </p:nvPr>
        </p:nvSpPr>
        <p:spPr>
          <a:xfrm>
            <a:off x="1412240" y="1706880"/>
            <a:ext cx="9601200" cy="4399280"/>
          </a:xfrm>
        </p:spPr>
        <p:txBody>
          <a:bodyPr/>
          <a:lstStyle/>
          <a:p>
            <a:pPr marL="0" indent="0">
              <a:buNone/>
            </a:pPr>
            <a:r>
              <a:rPr lang="en-US" sz="2400" b="1" dirty="0"/>
              <a:t>3. Privilege Levels Design</a:t>
            </a:r>
          </a:p>
          <a:p>
            <a:r>
              <a:rPr lang="en-US" sz="2400" dirty="0"/>
              <a:t>Privilege levels are some mechanisms that are hardware-based and designed to establish distinct levels of access to system resources.</a:t>
            </a:r>
          </a:p>
          <a:p>
            <a:r>
              <a:rPr lang="en-US" sz="2400" dirty="0"/>
              <a:t> For example, in modern operating systems, two common privilege levels exist: user mode and kernel mode. User mode is where user applications run, and they have limited access to system resources. On the other hand, kernel mode is where the operating system runs and has full access to system resources.</a:t>
            </a:r>
          </a:p>
          <a:p>
            <a:endParaRPr lang="en-US" dirty="0"/>
          </a:p>
        </p:txBody>
      </p:sp>
    </p:spTree>
    <p:extLst>
      <p:ext uri="{BB962C8B-B14F-4D97-AF65-F5344CB8AC3E}">
        <p14:creationId xmlns:p14="http://schemas.microsoft.com/office/powerpoint/2010/main" val="3440476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7206A-E155-4EC8-A816-B90EF17829D5}"/>
              </a:ext>
            </a:extLst>
          </p:cNvPr>
          <p:cNvSpPr>
            <a:spLocks noGrp="1"/>
          </p:cNvSpPr>
          <p:nvPr>
            <p:ph type="title"/>
          </p:nvPr>
        </p:nvSpPr>
        <p:spPr>
          <a:xfrm>
            <a:off x="1729325" y="583470"/>
            <a:ext cx="8911687" cy="1164050"/>
          </a:xfrm>
        </p:spPr>
        <p:txBody>
          <a:bodyPr/>
          <a:lstStyle/>
          <a:p>
            <a:r>
              <a:rPr lang="en-US" dirty="0"/>
              <a:t>Cont..</a:t>
            </a:r>
          </a:p>
        </p:txBody>
      </p:sp>
      <p:sp>
        <p:nvSpPr>
          <p:cNvPr id="3" name="Content Placeholder 2">
            <a:extLst>
              <a:ext uri="{FF2B5EF4-FFF2-40B4-BE49-F238E27FC236}">
                <a16:creationId xmlns:a16="http://schemas.microsoft.com/office/drawing/2014/main" id="{342F9975-68F3-4685-AE74-83647BA09D79}"/>
              </a:ext>
            </a:extLst>
          </p:cNvPr>
          <p:cNvSpPr>
            <a:spLocks noGrp="1"/>
          </p:cNvSpPr>
          <p:nvPr>
            <p:ph idx="1"/>
          </p:nvPr>
        </p:nvSpPr>
        <p:spPr>
          <a:xfrm>
            <a:off x="1918652" y="1971040"/>
            <a:ext cx="8915400" cy="3777622"/>
          </a:xfrm>
        </p:spPr>
        <p:txBody>
          <a:bodyPr/>
          <a:lstStyle/>
          <a:p>
            <a:r>
              <a:rPr lang="en-US" sz="2400" dirty="0"/>
              <a:t>Additionally, the CPU enforces the privilege level, facilitating the seamless transition between user mode and kernel mode. </a:t>
            </a:r>
          </a:p>
          <a:p>
            <a:r>
              <a:rPr lang="en-US" sz="2400" dirty="0"/>
              <a:t>This essential mechanism prevents user applications from directly accessing system resources and guarantees that the operating system retains full control over the system</a:t>
            </a:r>
            <a:r>
              <a:rPr lang="en-US" dirty="0"/>
              <a:t>.</a:t>
            </a:r>
          </a:p>
        </p:txBody>
      </p:sp>
    </p:spTree>
    <p:extLst>
      <p:ext uri="{BB962C8B-B14F-4D97-AF65-F5344CB8AC3E}">
        <p14:creationId xmlns:p14="http://schemas.microsoft.com/office/powerpoint/2010/main" val="4094144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1DAAFA-81D5-4885-873F-4B7F2C0C8D12}"/>
              </a:ext>
            </a:extLst>
          </p:cNvPr>
          <p:cNvPicPr>
            <a:picLocks noChangeAspect="1"/>
          </p:cNvPicPr>
          <p:nvPr/>
        </p:nvPicPr>
        <p:blipFill>
          <a:blip r:embed="rId2"/>
          <a:stretch>
            <a:fillRect/>
          </a:stretch>
        </p:blipFill>
        <p:spPr>
          <a:xfrm>
            <a:off x="1838960" y="1127760"/>
            <a:ext cx="9144000" cy="4876800"/>
          </a:xfrm>
          <a:prstGeom prst="rect">
            <a:avLst/>
          </a:prstGeom>
        </p:spPr>
      </p:pic>
    </p:spTree>
    <p:extLst>
      <p:ext uri="{BB962C8B-B14F-4D97-AF65-F5344CB8AC3E}">
        <p14:creationId xmlns:p14="http://schemas.microsoft.com/office/powerpoint/2010/main" val="3962351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C0D58-638A-42A2-B372-B454EC09B0BA}"/>
              </a:ext>
            </a:extLst>
          </p:cNvPr>
          <p:cNvSpPr>
            <a:spLocks noGrp="1"/>
          </p:cNvSpPr>
          <p:nvPr>
            <p:ph type="title"/>
          </p:nvPr>
        </p:nvSpPr>
        <p:spPr>
          <a:xfrm>
            <a:off x="1963005" y="461550"/>
            <a:ext cx="8911687" cy="1280890"/>
          </a:xfrm>
        </p:spPr>
        <p:txBody>
          <a:bodyPr>
            <a:normAutofit fontScale="90000"/>
          </a:bodyPr>
          <a:lstStyle/>
          <a:p>
            <a:r>
              <a:rPr lang="en-US" b="1" dirty="0"/>
              <a:t>Examples of Domains of Protection in Operating Systems</a:t>
            </a:r>
            <a:br>
              <a:rPr lang="en-US" b="1" dirty="0"/>
            </a:br>
            <a:endParaRPr lang="en-US" dirty="0"/>
          </a:p>
        </p:txBody>
      </p:sp>
      <p:sp>
        <p:nvSpPr>
          <p:cNvPr id="3" name="Content Placeholder 2">
            <a:extLst>
              <a:ext uri="{FF2B5EF4-FFF2-40B4-BE49-F238E27FC236}">
                <a16:creationId xmlns:a16="http://schemas.microsoft.com/office/drawing/2014/main" id="{F3739FBF-F819-4B92-81E3-AC2657BC9BFA}"/>
              </a:ext>
            </a:extLst>
          </p:cNvPr>
          <p:cNvSpPr>
            <a:spLocks noGrp="1"/>
          </p:cNvSpPr>
          <p:nvPr>
            <p:ph idx="1"/>
          </p:nvPr>
        </p:nvSpPr>
        <p:spPr>
          <a:xfrm>
            <a:off x="1349692" y="1971040"/>
            <a:ext cx="9525000" cy="4246880"/>
          </a:xfrm>
        </p:spPr>
        <p:txBody>
          <a:bodyPr>
            <a:normAutofit/>
          </a:bodyPr>
          <a:lstStyle/>
          <a:p>
            <a:r>
              <a:rPr lang="en-US" sz="2400" dirty="0"/>
              <a:t>We may use extensively the domains of protection in modern operating systems to provide isolation and protection. </a:t>
            </a:r>
          </a:p>
          <a:p>
            <a:pPr marL="0" indent="0">
              <a:buNone/>
            </a:pPr>
            <a:r>
              <a:rPr lang="en-US" sz="2400" b="1" dirty="0"/>
              <a:t>1. Virtual Memory</a:t>
            </a:r>
          </a:p>
          <a:p>
            <a:r>
              <a:rPr lang="en-US" sz="2400" dirty="0"/>
              <a:t>Virtual memory is a memory management technique that allows a computer to use more memory than it physically has by temporarily transferring pages of data from the main memory to the hard disk. In addition, each process isolates its own virtual memory space from other processes.</a:t>
            </a:r>
          </a:p>
          <a:p>
            <a:endParaRPr lang="en-US" dirty="0"/>
          </a:p>
        </p:txBody>
      </p:sp>
    </p:spTree>
    <p:extLst>
      <p:ext uri="{BB962C8B-B14F-4D97-AF65-F5344CB8AC3E}">
        <p14:creationId xmlns:p14="http://schemas.microsoft.com/office/powerpoint/2010/main" val="32498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DAE46-25D7-4A5C-A6A1-00EB82DE53AB}"/>
              </a:ext>
            </a:extLst>
          </p:cNvPr>
          <p:cNvSpPr>
            <a:spLocks noGrp="1"/>
          </p:cNvSpPr>
          <p:nvPr>
            <p:ph type="title"/>
          </p:nvPr>
        </p:nvSpPr>
        <p:spPr>
          <a:xfrm>
            <a:off x="1973165" y="583470"/>
            <a:ext cx="8911687" cy="981170"/>
          </a:xfrm>
        </p:spPr>
        <p:txBody>
          <a:bodyPr/>
          <a:lstStyle/>
          <a:p>
            <a:r>
              <a:rPr lang="en-US" dirty="0"/>
              <a:t>Cont..</a:t>
            </a:r>
          </a:p>
        </p:txBody>
      </p:sp>
      <p:sp>
        <p:nvSpPr>
          <p:cNvPr id="3" name="Content Placeholder 2">
            <a:extLst>
              <a:ext uri="{FF2B5EF4-FFF2-40B4-BE49-F238E27FC236}">
                <a16:creationId xmlns:a16="http://schemas.microsoft.com/office/drawing/2014/main" id="{182AAEFD-0D10-4B5A-AC72-16E3C2392A78}"/>
              </a:ext>
            </a:extLst>
          </p:cNvPr>
          <p:cNvSpPr>
            <a:spLocks noGrp="1"/>
          </p:cNvSpPr>
          <p:nvPr>
            <p:ph idx="1"/>
          </p:nvPr>
        </p:nvSpPr>
        <p:spPr>
          <a:xfrm>
            <a:off x="1969452" y="1727200"/>
            <a:ext cx="8915400" cy="3777622"/>
          </a:xfrm>
        </p:spPr>
        <p:txBody>
          <a:bodyPr/>
          <a:lstStyle/>
          <a:p>
            <a:r>
              <a:rPr lang="en-US" sz="2400" b="1" dirty="0"/>
              <a:t>This ensures that a process can’t access the memory of another process, providing memory protection.</a:t>
            </a:r>
          </a:p>
          <a:p>
            <a:endParaRPr lang="en-US" dirty="0"/>
          </a:p>
        </p:txBody>
      </p:sp>
    </p:spTree>
    <p:extLst>
      <p:ext uri="{BB962C8B-B14F-4D97-AF65-F5344CB8AC3E}">
        <p14:creationId xmlns:p14="http://schemas.microsoft.com/office/powerpoint/2010/main" val="1669317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E5B2B-9EA8-4E7E-9558-18FB161820A9}"/>
              </a:ext>
            </a:extLst>
          </p:cNvPr>
          <p:cNvSpPr>
            <a:spLocks noGrp="1"/>
          </p:cNvSpPr>
          <p:nvPr>
            <p:ph type="title"/>
          </p:nvPr>
        </p:nvSpPr>
        <p:spPr>
          <a:xfrm>
            <a:off x="1759805" y="563150"/>
            <a:ext cx="8911687" cy="960850"/>
          </a:xfrm>
        </p:spPr>
        <p:txBody>
          <a:bodyPr/>
          <a:lstStyle/>
          <a:p>
            <a:r>
              <a:rPr lang="en-US" dirty="0"/>
              <a:t>Cont..</a:t>
            </a:r>
          </a:p>
        </p:txBody>
      </p:sp>
      <p:sp>
        <p:nvSpPr>
          <p:cNvPr id="3" name="Content Placeholder 2">
            <a:extLst>
              <a:ext uri="{FF2B5EF4-FFF2-40B4-BE49-F238E27FC236}">
                <a16:creationId xmlns:a16="http://schemas.microsoft.com/office/drawing/2014/main" id="{C11C678B-CCF4-4079-917B-110EABC1E12B}"/>
              </a:ext>
            </a:extLst>
          </p:cNvPr>
          <p:cNvSpPr>
            <a:spLocks noGrp="1"/>
          </p:cNvSpPr>
          <p:nvPr>
            <p:ph idx="1"/>
          </p:nvPr>
        </p:nvSpPr>
        <p:spPr>
          <a:xfrm>
            <a:off x="1097280" y="1717040"/>
            <a:ext cx="10414000" cy="4378960"/>
          </a:xfrm>
        </p:spPr>
        <p:txBody>
          <a:bodyPr>
            <a:normAutofit/>
          </a:bodyPr>
          <a:lstStyle/>
          <a:p>
            <a:pPr marL="0" indent="0">
              <a:buNone/>
            </a:pPr>
            <a:r>
              <a:rPr lang="en-US" sz="2400" b="1" dirty="0"/>
              <a:t>2. Sandboxing</a:t>
            </a:r>
          </a:p>
          <a:p>
            <a:r>
              <a:rPr lang="en-US" sz="2400" dirty="0"/>
              <a:t>Sandboxing is a technique used to isolate and execute untrusted software in a controlled environment. Typically, this involves running the software in a restricted environment with limited access to system resources. Moreover, the operating system creates a separate process for the sandboxed application, ensuring process isolation.</a:t>
            </a:r>
          </a:p>
          <a:p>
            <a:r>
              <a:rPr lang="en-US" sz="2400" b="1" dirty="0"/>
              <a:t>Sandboxing is commonly used to run web browsers and email clients, which are vulnerable to malware and other malicious attacks.</a:t>
            </a:r>
            <a:endParaRPr lang="en-US" sz="2400" dirty="0"/>
          </a:p>
          <a:p>
            <a:endParaRPr lang="en-US" dirty="0"/>
          </a:p>
        </p:txBody>
      </p:sp>
    </p:spTree>
    <p:extLst>
      <p:ext uri="{BB962C8B-B14F-4D97-AF65-F5344CB8AC3E}">
        <p14:creationId xmlns:p14="http://schemas.microsoft.com/office/powerpoint/2010/main" val="2340629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D2ED9-560E-441A-A69E-DC41831D0734}"/>
              </a:ext>
            </a:extLst>
          </p:cNvPr>
          <p:cNvSpPr>
            <a:spLocks noGrp="1"/>
          </p:cNvSpPr>
          <p:nvPr>
            <p:ph type="title"/>
          </p:nvPr>
        </p:nvSpPr>
        <p:spPr>
          <a:xfrm>
            <a:off x="1830925" y="522510"/>
            <a:ext cx="8911687" cy="971010"/>
          </a:xfrm>
        </p:spPr>
        <p:txBody>
          <a:bodyPr/>
          <a:lstStyle/>
          <a:p>
            <a:r>
              <a:rPr lang="en-US" dirty="0"/>
              <a:t>Cont..</a:t>
            </a:r>
          </a:p>
        </p:txBody>
      </p:sp>
      <p:sp>
        <p:nvSpPr>
          <p:cNvPr id="3" name="Content Placeholder 2">
            <a:extLst>
              <a:ext uri="{FF2B5EF4-FFF2-40B4-BE49-F238E27FC236}">
                <a16:creationId xmlns:a16="http://schemas.microsoft.com/office/drawing/2014/main" id="{2C492493-F415-4E6C-98D2-09ADAF072ABF}"/>
              </a:ext>
            </a:extLst>
          </p:cNvPr>
          <p:cNvSpPr>
            <a:spLocks noGrp="1"/>
          </p:cNvSpPr>
          <p:nvPr>
            <p:ph idx="1"/>
          </p:nvPr>
        </p:nvSpPr>
        <p:spPr>
          <a:xfrm>
            <a:off x="1402080" y="1676400"/>
            <a:ext cx="9966960" cy="4561840"/>
          </a:xfrm>
        </p:spPr>
        <p:txBody>
          <a:bodyPr/>
          <a:lstStyle/>
          <a:p>
            <a:pPr marL="0" indent="0">
              <a:buNone/>
            </a:pPr>
            <a:r>
              <a:rPr lang="en-US" sz="2400" b="1" dirty="0"/>
              <a:t>3.  Containerization</a:t>
            </a:r>
          </a:p>
          <a:p>
            <a:r>
              <a:rPr lang="en-US" sz="2400" dirty="0"/>
              <a:t>Containerization is a virtualization technique that allows multiple applications to run on a single operating system without interfering with each other. Mainly, each container has its own file system, network stack, and process space, providing process isolation.</a:t>
            </a:r>
          </a:p>
          <a:p>
            <a:r>
              <a:rPr lang="en-US" sz="2400" b="1" dirty="0"/>
              <a:t>Containerization is widely utilized in cloud computing because it enables the concurrent execution of multiple applications on a single server.</a:t>
            </a:r>
            <a:endParaRPr lang="en-US" sz="2400" dirty="0"/>
          </a:p>
          <a:p>
            <a:endParaRPr lang="en-US" dirty="0"/>
          </a:p>
        </p:txBody>
      </p:sp>
    </p:spTree>
    <p:extLst>
      <p:ext uri="{BB962C8B-B14F-4D97-AF65-F5344CB8AC3E}">
        <p14:creationId xmlns:p14="http://schemas.microsoft.com/office/powerpoint/2010/main" val="1645497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24EDC-4CE6-4A69-870D-3DD1772A3180}"/>
              </a:ext>
            </a:extLst>
          </p:cNvPr>
          <p:cNvSpPr>
            <a:spLocks noGrp="1"/>
          </p:cNvSpPr>
          <p:nvPr>
            <p:ph type="title"/>
          </p:nvPr>
        </p:nvSpPr>
        <p:spPr>
          <a:xfrm>
            <a:off x="1759805" y="552990"/>
            <a:ext cx="8911687" cy="920210"/>
          </a:xfrm>
        </p:spPr>
        <p:txBody>
          <a:bodyPr/>
          <a:lstStyle/>
          <a:p>
            <a:r>
              <a:rPr lang="en-US" dirty="0"/>
              <a:t>Cont..</a:t>
            </a:r>
          </a:p>
        </p:txBody>
      </p:sp>
      <p:sp>
        <p:nvSpPr>
          <p:cNvPr id="3" name="Content Placeholder 2">
            <a:extLst>
              <a:ext uri="{FF2B5EF4-FFF2-40B4-BE49-F238E27FC236}">
                <a16:creationId xmlns:a16="http://schemas.microsoft.com/office/drawing/2014/main" id="{98918AF6-7C39-472E-A3F0-8B94A20BFB77}"/>
              </a:ext>
            </a:extLst>
          </p:cNvPr>
          <p:cNvSpPr>
            <a:spLocks noGrp="1"/>
          </p:cNvSpPr>
          <p:nvPr>
            <p:ph idx="1"/>
          </p:nvPr>
        </p:nvSpPr>
        <p:spPr>
          <a:xfrm>
            <a:off x="1351280" y="1686560"/>
            <a:ext cx="10464800" cy="4470400"/>
          </a:xfrm>
        </p:spPr>
        <p:txBody>
          <a:bodyPr>
            <a:noAutofit/>
          </a:bodyPr>
          <a:lstStyle/>
          <a:p>
            <a:pPr marL="0" indent="0">
              <a:buNone/>
            </a:pPr>
            <a:r>
              <a:rPr lang="en-US" sz="2400" b="1" dirty="0"/>
              <a:t>4. User Accounts</a:t>
            </a:r>
          </a:p>
          <a:p>
            <a:r>
              <a:rPr lang="en-US" sz="2400" dirty="0"/>
              <a:t>We can use the user accounts to provide access control and protect system resources from unauthorized access. To ensure user data privacy and security, the operating system isolates each user account within its own home directory, separate from other users. </a:t>
            </a:r>
          </a:p>
          <a:p>
            <a:r>
              <a:rPr lang="en-US" sz="2400" dirty="0"/>
              <a:t>Furthermore, the operating system enforces distinct privilege levels for each user account, delineating their access privileges and permissions.</a:t>
            </a:r>
          </a:p>
          <a:p>
            <a:r>
              <a:rPr lang="en-US" sz="2400" b="1" dirty="0"/>
              <a:t>The administrator-guest account is a common example. In which the administrator account has full access to the system while a guest account has limited access.</a:t>
            </a:r>
            <a:endParaRPr lang="en-US" sz="2400" dirty="0"/>
          </a:p>
          <a:p>
            <a:pPr marL="0" indent="0">
              <a:buNone/>
            </a:pPr>
            <a:br>
              <a:rPr lang="en-US" sz="2400" dirty="0"/>
            </a:br>
            <a:endParaRPr lang="en-US" sz="2400" dirty="0"/>
          </a:p>
        </p:txBody>
      </p:sp>
    </p:spTree>
    <p:extLst>
      <p:ext uri="{BB962C8B-B14F-4D97-AF65-F5344CB8AC3E}">
        <p14:creationId xmlns:p14="http://schemas.microsoft.com/office/powerpoint/2010/main" val="594805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182</TotalTime>
  <Words>1313</Words>
  <Application>Microsoft Office PowerPoint</Application>
  <PresentationFormat>Widescreen</PresentationFormat>
  <Paragraphs>76</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Century Gothic</vt:lpstr>
      <vt:lpstr>Wingdings 3</vt:lpstr>
      <vt:lpstr>Wisp</vt:lpstr>
      <vt:lpstr>PROTECTION MECHANISM IN OPERATING SYSTEM</vt:lpstr>
      <vt:lpstr>INTRO</vt:lpstr>
      <vt:lpstr>Cont..</vt:lpstr>
      <vt:lpstr>Cont..</vt:lpstr>
      <vt:lpstr>PROTECTION MECHANISMS</vt:lpstr>
      <vt:lpstr>Cont..</vt:lpstr>
      <vt:lpstr>Cont..</vt:lpstr>
      <vt:lpstr>Cont..</vt:lpstr>
      <vt:lpstr>Cont..</vt:lpstr>
      <vt:lpstr>Cont..</vt:lpstr>
      <vt:lpstr>DOMAINS OF PROTECTION </vt:lpstr>
      <vt:lpstr>Cont..</vt:lpstr>
      <vt:lpstr>PowerPoint Presentation</vt:lpstr>
      <vt:lpstr>Cont..</vt:lpstr>
      <vt:lpstr>PowerPoint Presentation</vt:lpstr>
      <vt:lpstr>Cont..</vt:lpstr>
      <vt:lpstr>Cont..</vt:lpstr>
      <vt:lpstr>PowerPoint Presentation</vt:lpstr>
      <vt:lpstr>Examples of Domains of Protection in Operating Systems </vt:lpstr>
      <vt:lpstr>Cont..</vt:lpstr>
      <vt:lpstr>Cont..</vt:lpstr>
      <vt:lpstr>Cont..</vt:lpstr>
      <vt:lpstr>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PROTECTION MECHANISM IN OPERATING SYSTEM</dc:title>
  <dc:creator>HP</dc:creator>
  <cp:lastModifiedBy>HP</cp:lastModifiedBy>
  <cp:revision>22</cp:revision>
  <dcterms:created xsi:type="dcterms:W3CDTF">2024-12-08T06:10:13Z</dcterms:created>
  <dcterms:modified xsi:type="dcterms:W3CDTF">2024-12-08T09:13:08Z</dcterms:modified>
</cp:coreProperties>
</file>