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84"/>
  </p:notesMasterIdLst>
  <p:sldIdLst>
    <p:sldId id="256" r:id="rId4"/>
    <p:sldId id="337" r:id="rId5"/>
    <p:sldId id="463" r:id="rId6"/>
    <p:sldId id="467" r:id="rId7"/>
    <p:sldId id="464" r:id="rId8"/>
    <p:sldId id="465" r:id="rId9"/>
    <p:sldId id="466" r:id="rId10"/>
    <p:sldId id="432" r:id="rId11"/>
    <p:sldId id="433" r:id="rId12"/>
    <p:sldId id="434" r:id="rId13"/>
    <p:sldId id="435" r:id="rId14"/>
    <p:sldId id="437" r:id="rId15"/>
    <p:sldId id="438" r:id="rId16"/>
    <p:sldId id="439" r:id="rId17"/>
    <p:sldId id="441" r:id="rId18"/>
    <p:sldId id="442" r:id="rId19"/>
    <p:sldId id="443" r:id="rId20"/>
    <p:sldId id="528" r:id="rId21"/>
    <p:sldId id="529" r:id="rId22"/>
    <p:sldId id="530" r:id="rId23"/>
    <p:sldId id="531" r:id="rId24"/>
    <p:sldId id="444" r:id="rId25"/>
    <p:sldId id="353" r:id="rId26"/>
    <p:sldId id="480" r:id="rId27"/>
    <p:sldId id="474" r:id="rId28"/>
    <p:sldId id="481" r:id="rId29"/>
    <p:sldId id="475" r:id="rId30"/>
    <p:sldId id="476" r:id="rId31"/>
    <p:sldId id="477" r:id="rId32"/>
    <p:sldId id="478" r:id="rId33"/>
    <p:sldId id="479" r:id="rId34"/>
    <p:sldId id="482" r:id="rId35"/>
    <p:sldId id="483" r:id="rId36"/>
    <p:sldId id="484" r:id="rId37"/>
    <p:sldId id="485" r:id="rId38"/>
    <p:sldId id="486" r:id="rId39"/>
    <p:sldId id="487" r:id="rId40"/>
    <p:sldId id="488" r:id="rId41"/>
    <p:sldId id="409" r:id="rId42"/>
    <p:sldId id="489" r:id="rId43"/>
    <p:sldId id="490" r:id="rId44"/>
    <p:sldId id="491" r:id="rId45"/>
    <p:sldId id="492" r:id="rId46"/>
    <p:sldId id="493" r:id="rId47"/>
    <p:sldId id="494" r:id="rId48"/>
    <p:sldId id="495" r:id="rId49"/>
    <p:sldId id="496" r:id="rId50"/>
    <p:sldId id="368" r:id="rId51"/>
    <p:sldId id="497" r:id="rId52"/>
    <p:sldId id="498" r:id="rId53"/>
    <p:sldId id="499" r:id="rId54"/>
    <p:sldId id="500" r:id="rId55"/>
    <p:sldId id="504" r:id="rId56"/>
    <p:sldId id="503" r:id="rId57"/>
    <p:sldId id="505" r:id="rId58"/>
    <p:sldId id="506" r:id="rId59"/>
    <p:sldId id="507" r:id="rId60"/>
    <p:sldId id="508" r:id="rId61"/>
    <p:sldId id="509" r:id="rId62"/>
    <p:sldId id="410" r:id="rId63"/>
    <p:sldId id="510" r:id="rId64"/>
    <p:sldId id="411" r:id="rId65"/>
    <p:sldId id="513" r:id="rId66"/>
    <p:sldId id="514" r:id="rId67"/>
    <p:sldId id="515" r:id="rId68"/>
    <p:sldId id="516" r:id="rId69"/>
    <p:sldId id="512" r:id="rId70"/>
    <p:sldId id="518" r:id="rId71"/>
    <p:sldId id="519" r:id="rId72"/>
    <p:sldId id="517" r:id="rId73"/>
    <p:sldId id="511" r:id="rId74"/>
    <p:sldId id="520" r:id="rId75"/>
    <p:sldId id="521" r:id="rId76"/>
    <p:sldId id="522" r:id="rId77"/>
    <p:sldId id="523" r:id="rId78"/>
    <p:sldId id="524" r:id="rId79"/>
    <p:sldId id="525" r:id="rId80"/>
    <p:sldId id="526" r:id="rId81"/>
    <p:sldId id="527" r:id="rId82"/>
    <p:sldId id="269" r:id="rId8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192" y="-204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 PYTHON LECTURE </a:t>
            </a:r>
            <a:r>
              <a:rPr lang="en-US" altLang="ko-KR" sz="2800" b="1" dirty="0" smtClean="0">
                <a:ea typeface="맑은 고딕" pitchFamily="50" charset="-127"/>
              </a:rPr>
              <a:t>Six</a:t>
            </a:r>
            <a:r>
              <a:rPr lang="en-US" altLang="ko-KR" sz="2800" b="1" dirty="0" smtClean="0">
                <a:ea typeface="맑은 고딕" pitchFamily="50" charset="-127"/>
              </a:rPr>
              <a:t>, Seven, Eight, Nine</a:t>
            </a:r>
            <a:r>
              <a:rPr lang="en-US" altLang="ko-KR" sz="2800" b="1" dirty="0" smtClean="0">
                <a:ea typeface="맑은 고딕" pitchFamily="50" charset="-127"/>
              </a:rPr>
              <a:t>, Ten, Eleven, Twelve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7205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Questions and answers</a:t>
            </a:r>
          </a:p>
          <a:p>
            <a:r>
              <a:rPr lang="en-GB" sz="3200" dirty="0"/>
              <a:t>A programmer writes a program and </a:t>
            </a:r>
            <a:r>
              <a:rPr lang="en-GB" sz="3200" b="1" dirty="0">
                <a:solidFill>
                  <a:srgbClr val="FF0000"/>
                </a:solidFill>
              </a:rPr>
              <a:t>the </a:t>
            </a:r>
            <a:r>
              <a:rPr lang="en-GB" sz="3200" b="1" dirty="0" smtClean="0">
                <a:solidFill>
                  <a:srgbClr val="FF0000"/>
                </a:solidFill>
              </a:rPr>
              <a:t>program</a:t>
            </a:r>
          </a:p>
          <a:p>
            <a:r>
              <a:rPr lang="en-GB" sz="3200" b="1" dirty="0" smtClean="0">
                <a:solidFill>
                  <a:srgbClr val="FF0000"/>
                </a:solidFill>
              </a:rPr>
              <a:t>asks </a:t>
            </a:r>
            <a:r>
              <a:rPr lang="en-GB" sz="3200" b="1" dirty="0">
                <a:solidFill>
                  <a:srgbClr val="FF0000"/>
                </a:solidFill>
              </a:rPr>
              <a:t>questions</a:t>
            </a:r>
            <a:r>
              <a:rPr lang="en-GB" sz="3200" dirty="0" smtClean="0"/>
              <a:t>.</a:t>
            </a:r>
            <a:r>
              <a:rPr lang="en-GB" sz="3200" dirty="0"/>
              <a:t> </a:t>
            </a:r>
            <a:r>
              <a:rPr lang="en-GB" sz="3200" dirty="0" smtClean="0"/>
              <a:t>A </a:t>
            </a:r>
            <a:r>
              <a:rPr lang="en-GB" sz="3200" dirty="0"/>
              <a:t>computer executes the </a:t>
            </a:r>
            <a:endParaRPr lang="en-GB" sz="3200" dirty="0" smtClean="0"/>
          </a:p>
          <a:p>
            <a:r>
              <a:rPr lang="en-GB" sz="3200" dirty="0" smtClean="0"/>
              <a:t>program </a:t>
            </a:r>
            <a:r>
              <a:rPr lang="en-GB" sz="3200" dirty="0"/>
              <a:t>and </a:t>
            </a:r>
            <a:r>
              <a:rPr lang="en-GB" sz="3200" b="1" dirty="0">
                <a:solidFill>
                  <a:srgbClr val="FF0000"/>
                </a:solidFill>
              </a:rPr>
              <a:t>provides </a:t>
            </a:r>
            <a:r>
              <a:rPr lang="en-GB" sz="3200" b="1" dirty="0" smtClean="0">
                <a:solidFill>
                  <a:srgbClr val="FF0000"/>
                </a:solidFill>
              </a:rPr>
              <a:t>the answers</a:t>
            </a:r>
            <a:r>
              <a:rPr lang="en-GB" sz="3200" dirty="0" smtClean="0"/>
              <a:t>. The program</a:t>
            </a:r>
          </a:p>
          <a:p>
            <a:r>
              <a:rPr lang="en-GB" sz="3200" dirty="0" smtClean="0"/>
              <a:t>must </a:t>
            </a:r>
            <a:r>
              <a:rPr lang="en-GB" sz="3200" dirty="0"/>
              <a:t>be able to </a:t>
            </a:r>
            <a:r>
              <a:rPr lang="en-GB" sz="3200" b="1" dirty="0">
                <a:solidFill>
                  <a:srgbClr val="FF0000"/>
                </a:solidFill>
              </a:rPr>
              <a:t>react </a:t>
            </a:r>
            <a:r>
              <a:rPr lang="en-GB" sz="3200" b="1" dirty="0" smtClean="0">
                <a:solidFill>
                  <a:srgbClr val="FF0000"/>
                </a:solidFill>
              </a:rPr>
              <a:t>according </a:t>
            </a:r>
            <a:r>
              <a:rPr lang="en-GB" sz="3200" b="1" dirty="0">
                <a:solidFill>
                  <a:srgbClr val="FF0000"/>
                </a:solidFill>
              </a:rPr>
              <a:t>to the </a:t>
            </a:r>
            <a:r>
              <a:rPr lang="en-GB" sz="3200" b="1" dirty="0" smtClean="0">
                <a:solidFill>
                  <a:srgbClr val="FF0000"/>
                </a:solidFill>
              </a:rPr>
              <a:t>received</a:t>
            </a:r>
          </a:p>
          <a:p>
            <a:r>
              <a:rPr lang="en-GB" sz="3200" b="1" dirty="0" smtClean="0">
                <a:solidFill>
                  <a:srgbClr val="FF0000"/>
                </a:solidFill>
              </a:rPr>
              <a:t>answers</a:t>
            </a:r>
            <a:r>
              <a:rPr lang="en-GB" sz="3200" dirty="0" smtClean="0">
                <a:solidFill>
                  <a:srgbClr val="FF0000"/>
                </a:solidFill>
              </a:rPr>
              <a:t>.</a:t>
            </a:r>
            <a:r>
              <a:rPr lang="en-GB" sz="3200" dirty="0" smtClean="0"/>
              <a:t> Fortunately</a:t>
            </a:r>
            <a:r>
              <a:rPr lang="en-GB" sz="3200" dirty="0"/>
              <a:t>, computers know only two </a:t>
            </a:r>
            <a:endParaRPr lang="en-GB" sz="3200" dirty="0" smtClean="0"/>
          </a:p>
          <a:p>
            <a:r>
              <a:rPr lang="en-GB" sz="3200" dirty="0" smtClean="0"/>
              <a:t>kinds </a:t>
            </a:r>
            <a:r>
              <a:rPr lang="en-GB" sz="3200" dirty="0"/>
              <a:t>of </a:t>
            </a:r>
            <a:r>
              <a:rPr lang="en-GB" sz="3200" dirty="0" smtClean="0"/>
              <a:t>answers</a:t>
            </a:r>
            <a:r>
              <a:rPr lang="en-GB" sz="3200" dirty="0"/>
              <a:t>: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yes, this is true;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no, this is false.</a:t>
            </a:r>
          </a:p>
          <a:p>
            <a:endParaRPr lang="en-GB" sz="32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4" y="627534"/>
            <a:ext cx="2941831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If Statement</a:t>
            </a:r>
          </a:p>
          <a:p>
            <a:r>
              <a:rPr lang="en-GB" b="1" dirty="0" smtClean="0"/>
              <a:t>I wake up </a:t>
            </a:r>
          </a:p>
          <a:p>
            <a:r>
              <a:rPr lang="en-GB" b="1" dirty="0" smtClean="0"/>
              <a:t>If I am hungry</a:t>
            </a:r>
          </a:p>
          <a:p>
            <a:r>
              <a:rPr lang="en-GB" b="1" dirty="0"/>
              <a:t>	</a:t>
            </a:r>
            <a:r>
              <a:rPr lang="en-GB" b="1" dirty="0" smtClean="0"/>
              <a:t>I eat breakfast</a:t>
            </a:r>
          </a:p>
          <a:p>
            <a:r>
              <a:rPr lang="en-GB" b="1" dirty="0">
                <a:solidFill>
                  <a:srgbClr val="00FF00"/>
                </a:solidFill>
              </a:rPr>
              <a:t>i</a:t>
            </a:r>
            <a:r>
              <a:rPr lang="en-GB" b="1" dirty="0" smtClean="0">
                <a:solidFill>
                  <a:srgbClr val="00FF00"/>
                </a:solidFill>
              </a:rPr>
              <a:t>f condition:</a:t>
            </a:r>
          </a:p>
          <a:p>
            <a:r>
              <a:rPr lang="en-GB" b="1" dirty="0">
                <a:solidFill>
                  <a:srgbClr val="00FF00"/>
                </a:solidFill>
              </a:rPr>
              <a:t>	c</a:t>
            </a:r>
            <a:r>
              <a:rPr lang="en-GB" b="1" dirty="0" smtClean="0">
                <a:solidFill>
                  <a:srgbClr val="00FF00"/>
                </a:solidFill>
              </a:rPr>
              <a:t>onditional code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If 5 == 15/3:</a:t>
            </a:r>
          </a:p>
          <a:p>
            <a:r>
              <a:rPr lang="en-GB" b="1" dirty="0">
                <a:solidFill>
                  <a:srgbClr val="FF0000"/>
                </a:solidFill>
              </a:rPr>
              <a:t>	</a:t>
            </a:r>
            <a:r>
              <a:rPr lang="en-GB" b="1" dirty="0" smtClean="0">
                <a:solidFill>
                  <a:srgbClr val="FF0000"/>
                </a:solidFill>
              </a:rPr>
              <a:t>print(“</a:t>
            </a:r>
            <a:r>
              <a:rPr lang="en-GB" b="1" dirty="0" err="1" smtClean="0">
                <a:solidFill>
                  <a:srgbClr val="FF0000"/>
                </a:solidFill>
              </a:rPr>
              <a:t>Horray</a:t>
            </a:r>
            <a:r>
              <a:rPr lang="en-GB" b="1" dirty="0" smtClean="0">
                <a:solidFill>
                  <a:srgbClr val="FF0000"/>
                </a:solidFill>
              </a:rPr>
              <a:t>!”)</a:t>
            </a:r>
          </a:p>
          <a:p>
            <a:r>
              <a:rPr lang="en-GB" b="1" dirty="0">
                <a:solidFill>
                  <a:srgbClr val="FF0000"/>
                </a:solidFill>
              </a:rPr>
              <a:t>	</a:t>
            </a:r>
            <a:r>
              <a:rPr lang="en-GB" b="1" dirty="0" err="1" smtClean="0">
                <a:solidFill>
                  <a:srgbClr val="FF0000"/>
                </a:solidFill>
              </a:rPr>
              <a:t>Horay</a:t>
            </a:r>
            <a:r>
              <a:rPr lang="en-GB" b="1" dirty="0" smtClean="0">
                <a:solidFill>
                  <a:srgbClr val="FF0000"/>
                </a:solidFill>
              </a:rPr>
              <a:t> is printed</a:t>
            </a:r>
          </a:p>
          <a:p>
            <a:endParaRPr lang="en-GB" b="1" dirty="0" smtClean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If 5 == 18/3:</a:t>
            </a:r>
          </a:p>
          <a:p>
            <a:r>
              <a:rPr lang="en-GB" b="1" dirty="0">
                <a:solidFill>
                  <a:srgbClr val="FF0000"/>
                </a:solidFill>
              </a:rPr>
              <a:t>	</a:t>
            </a:r>
            <a:r>
              <a:rPr lang="en-GB" b="1" dirty="0" smtClean="0">
                <a:solidFill>
                  <a:srgbClr val="FF0000"/>
                </a:solidFill>
              </a:rPr>
              <a:t>Print (“</a:t>
            </a:r>
            <a:r>
              <a:rPr lang="en-GB" b="1" dirty="0" err="1" smtClean="0">
                <a:solidFill>
                  <a:srgbClr val="FF0000"/>
                </a:solidFill>
              </a:rPr>
              <a:t>Horray</a:t>
            </a:r>
            <a:r>
              <a:rPr lang="en-GB" b="1" dirty="0" smtClean="0">
                <a:solidFill>
                  <a:srgbClr val="FF0000"/>
                </a:solidFill>
              </a:rPr>
              <a:t>”)</a:t>
            </a:r>
          </a:p>
          <a:p>
            <a:endParaRPr lang="en-GB" b="1" dirty="0" smtClean="0">
              <a:solidFill>
                <a:srgbClr val="FF0000"/>
              </a:solidFill>
            </a:endParaRPr>
          </a:p>
          <a:p>
            <a:r>
              <a:rPr lang="en-GB" b="1" dirty="0" smtClean="0">
                <a:solidFill>
                  <a:srgbClr val="FF0000"/>
                </a:solidFill>
              </a:rPr>
              <a:t>Here nothing is printed</a:t>
            </a:r>
          </a:p>
          <a:p>
            <a:endParaRPr lang="en-GB" sz="2000" b="1" dirty="0" smtClean="0">
              <a:solidFill>
                <a:srgbClr val="FF0000"/>
              </a:solidFill>
            </a:endParaRPr>
          </a:p>
          <a:p>
            <a:endParaRPr lang="en-GB" sz="1200" b="1" dirty="0"/>
          </a:p>
          <a:p>
            <a:endParaRPr lang="en-GB" sz="12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4" y="624286"/>
            <a:ext cx="2709396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If Else Statement</a:t>
            </a:r>
          </a:p>
          <a:p>
            <a:r>
              <a:rPr lang="en-GB" sz="1400" b="1" dirty="0" smtClean="0"/>
              <a:t>I </a:t>
            </a:r>
            <a:r>
              <a:rPr lang="en-GB" sz="1400" b="1" dirty="0"/>
              <a:t>leave my house</a:t>
            </a:r>
          </a:p>
          <a:p>
            <a:r>
              <a:rPr lang="en-GB" sz="1400" b="1" dirty="0"/>
              <a:t>If it is cloudy</a:t>
            </a:r>
          </a:p>
          <a:p>
            <a:r>
              <a:rPr lang="en-GB" sz="1400" b="1" dirty="0"/>
              <a:t>	I bring an umbrella</a:t>
            </a:r>
          </a:p>
          <a:p>
            <a:r>
              <a:rPr lang="en-GB" sz="1400" b="1" dirty="0"/>
              <a:t>Otherwise</a:t>
            </a:r>
          </a:p>
          <a:p>
            <a:r>
              <a:rPr lang="en-GB" sz="1400" b="1" dirty="0"/>
              <a:t>	I bring </a:t>
            </a:r>
            <a:r>
              <a:rPr lang="en-GB" sz="1400" b="1" dirty="0" smtClean="0"/>
              <a:t>sunglasses</a:t>
            </a:r>
          </a:p>
          <a:p>
            <a:endParaRPr lang="en-GB" sz="1400" b="1" dirty="0" smtClean="0"/>
          </a:p>
          <a:p>
            <a:r>
              <a:rPr lang="en-GB" sz="1400" b="1" dirty="0" smtClean="0">
                <a:solidFill>
                  <a:srgbClr val="00FF00"/>
                </a:solidFill>
              </a:rPr>
              <a:t>if condition:</a:t>
            </a:r>
          </a:p>
          <a:p>
            <a:r>
              <a:rPr lang="en-GB" sz="1400" b="1" dirty="0">
                <a:solidFill>
                  <a:srgbClr val="00FF00"/>
                </a:solidFill>
              </a:rPr>
              <a:t>	</a:t>
            </a:r>
            <a:r>
              <a:rPr lang="en-GB" sz="1400" b="1" dirty="0" smtClean="0">
                <a:solidFill>
                  <a:srgbClr val="00FF00"/>
                </a:solidFill>
              </a:rPr>
              <a:t>conditional code</a:t>
            </a:r>
          </a:p>
          <a:p>
            <a:r>
              <a:rPr lang="en-GB" sz="1400" b="1" dirty="0">
                <a:solidFill>
                  <a:srgbClr val="00FF00"/>
                </a:solidFill>
              </a:rPr>
              <a:t>e</a:t>
            </a:r>
            <a:r>
              <a:rPr lang="en-GB" sz="1400" b="1" dirty="0" smtClean="0">
                <a:solidFill>
                  <a:srgbClr val="00FF00"/>
                </a:solidFill>
              </a:rPr>
              <a:t>lse:</a:t>
            </a:r>
          </a:p>
          <a:p>
            <a:r>
              <a:rPr lang="en-GB" sz="1400" b="1" dirty="0">
                <a:solidFill>
                  <a:srgbClr val="00FF00"/>
                </a:solidFill>
              </a:rPr>
              <a:t>	</a:t>
            </a:r>
            <a:r>
              <a:rPr lang="en-GB" sz="1400" b="1" dirty="0" smtClean="0">
                <a:solidFill>
                  <a:srgbClr val="00FF00"/>
                </a:solidFill>
              </a:rPr>
              <a:t>else code</a:t>
            </a:r>
          </a:p>
          <a:p>
            <a:endParaRPr lang="en-GB" sz="1400" b="1" dirty="0"/>
          </a:p>
          <a:p>
            <a:r>
              <a:rPr lang="en-GB" sz="1400" b="1" dirty="0" smtClean="0"/>
              <a:t>If x &gt; 3 = computer: case 1</a:t>
            </a:r>
          </a:p>
          <a:p>
            <a:r>
              <a:rPr lang="en-GB" sz="1400" b="1" dirty="0" smtClean="0"/>
              <a:t>If x &lt;= 3 = computer: case 2</a:t>
            </a:r>
          </a:p>
          <a:p>
            <a:endParaRPr lang="en-GB" sz="1400" b="1" dirty="0" smtClean="0"/>
          </a:p>
          <a:p>
            <a:r>
              <a:rPr lang="en-GB" sz="1400" b="1" dirty="0" smtClean="0"/>
              <a:t>X = 1</a:t>
            </a:r>
          </a:p>
          <a:p>
            <a:endParaRPr lang="en-GB" sz="1400" b="1" dirty="0" smtClean="0"/>
          </a:p>
          <a:p>
            <a:r>
              <a:rPr lang="en-GB" sz="1400" b="1" dirty="0" smtClean="0"/>
              <a:t>If x &gt; 3:</a:t>
            </a:r>
          </a:p>
          <a:p>
            <a:r>
              <a:rPr lang="en-GB" sz="1400" b="1" dirty="0"/>
              <a:t>	</a:t>
            </a:r>
            <a:r>
              <a:rPr lang="en-GB" sz="1400" b="1" dirty="0" smtClean="0"/>
              <a:t>print(“case 1”)</a:t>
            </a:r>
          </a:p>
          <a:p>
            <a:r>
              <a:rPr lang="en-GB" sz="1400" b="1" dirty="0"/>
              <a:t>e</a:t>
            </a:r>
            <a:r>
              <a:rPr lang="en-GB" sz="1400" b="1" dirty="0" smtClean="0"/>
              <a:t>lse:</a:t>
            </a:r>
          </a:p>
          <a:p>
            <a:r>
              <a:rPr lang="en-GB" sz="1400" b="1" dirty="0" smtClean="0"/>
              <a:t>	Print (“case 2”)</a:t>
            </a:r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519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87574"/>
            <a:ext cx="4894289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I am at a Restaurant</a:t>
            </a:r>
          </a:p>
          <a:p>
            <a:r>
              <a:rPr lang="en-GB" sz="2000" b="1" dirty="0" smtClean="0"/>
              <a:t>If I want meat</a:t>
            </a:r>
          </a:p>
          <a:p>
            <a:r>
              <a:rPr lang="en-GB" sz="2000" b="1" dirty="0" smtClean="0"/>
              <a:t>	I order a steak</a:t>
            </a:r>
          </a:p>
          <a:p>
            <a:r>
              <a:rPr lang="en-GB" sz="2000" b="1" dirty="0" smtClean="0"/>
              <a:t>Otherwise if I want pasta</a:t>
            </a:r>
          </a:p>
          <a:p>
            <a:r>
              <a:rPr lang="en-GB" sz="2000" b="1" dirty="0" smtClean="0"/>
              <a:t>	I order spaghetti and meatballs</a:t>
            </a:r>
          </a:p>
          <a:p>
            <a:r>
              <a:rPr lang="en-GB" sz="2000" b="1" dirty="0" smtClean="0"/>
              <a:t>Otherwise</a:t>
            </a:r>
          </a:p>
          <a:p>
            <a:r>
              <a:rPr lang="en-GB" sz="2000" b="1" dirty="0" smtClean="0"/>
              <a:t>	I order a salad</a:t>
            </a:r>
            <a:endParaRPr lang="en-GB" sz="2000" dirty="0" smtClean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9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HP\Desktop\if statem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37" y="699542"/>
            <a:ext cx="6067425" cy="392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7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52" name="Picture 4" descr="C:\Users\HP\Desktop\if else statem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7" y="627534"/>
            <a:ext cx="6067425" cy="435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91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Conditional Statements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075" name="Picture 3" descr="C:\Users\HP\Desktop\elif 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54" y="627534"/>
            <a:ext cx="6953250" cy="43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1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34607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The </a:t>
            </a:r>
            <a:r>
              <a:rPr lang="en-GB" sz="3200" b="1" dirty="0">
                <a:solidFill>
                  <a:srgbClr val="FF0000"/>
                </a:solidFill>
              </a:rPr>
              <a:t>"equal to" </a:t>
            </a:r>
            <a:r>
              <a:rPr lang="en-GB" sz="3200" dirty="0"/>
              <a:t>operator is a comparison operator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in </a:t>
            </a:r>
            <a:r>
              <a:rPr lang="en-GB" sz="3200" dirty="0"/>
              <a:t>many programming languages. It is used to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compare </a:t>
            </a:r>
            <a:r>
              <a:rPr lang="en-GB" sz="3200" dirty="0"/>
              <a:t>two values and determine whether they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are </a:t>
            </a:r>
            <a:r>
              <a:rPr lang="en-GB" sz="3200" dirty="0"/>
              <a:t>equal to each other. The symbol used </a:t>
            </a:r>
            <a:r>
              <a:rPr lang="en-GB" sz="3200" dirty="0" smtClean="0"/>
              <a:t>for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 </a:t>
            </a:r>
            <a:r>
              <a:rPr lang="en-GB" sz="3200" dirty="0"/>
              <a:t>"equal to" varies by programming language, but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it </a:t>
            </a:r>
            <a:r>
              <a:rPr lang="en-GB" sz="3200" dirty="0"/>
              <a:t>is commonly represented as "==". For example</a:t>
            </a:r>
            <a:r>
              <a:rPr lang="en-GB" sz="3200" dirty="0" smtClean="0"/>
              <a:t>,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 </a:t>
            </a:r>
            <a:r>
              <a:rPr lang="en-GB" sz="3200" dirty="0"/>
              <a:t>in Python, you can use the "equal to" operator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like </a:t>
            </a:r>
            <a:r>
              <a:rPr lang="en-GB" sz="3200" dirty="0"/>
              <a:t>this: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Equality: the </a:t>
            </a:r>
            <a:r>
              <a:rPr lang="en-GB" b="1" i="1" dirty="0">
                <a:solidFill>
                  <a:srgbClr val="FF0000"/>
                </a:solidFill>
              </a:rPr>
              <a:t>equal to</a:t>
            </a:r>
            <a:r>
              <a:rPr lang="en-GB" b="1" dirty="0">
                <a:solidFill>
                  <a:srgbClr val="FF0000"/>
                </a:solidFill>
              </a:rPr>
              <a:t> operator (==)</a:t>
            </a:r>
          </a:p>
        </p:txBody>
      </p:sp>
    </p:spTree>
    <p:extLst>
      <p:ext uri="{BB962C8B-B14F-4D97-AF65-F5344CB8AC3E}">
        <p14:creationId xmlns:p14="http://schemas.microsoft.com/office/powerpoint/2010/main" val="65514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324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if a == b: print("a is equal to b</a:t>
            </a:r>
            <a:r>
              <a:rPr lang="en-GB" sz="3200" dirty="0" smtClean="0"/>
              <a:t>")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</a:t>
            </a:r>
            <a:r>
              <a:rPr lang="en-GB" sz="3200" dirty="0"/>
              <a:t> </a:t>
            </a:r>
            <a:r>
              <a:rPr lang="en-GB" sz="3200" b="1" dirty="0">
                <a:solidFill>
                  <a:srgbClr val="FF0000"/>
                </a:solidFill>
              </a:rPr>
              <a:t>== (equal to) </a:t>
            </a:r>
            <a:r>
              <a:rPr lang="en-GB" sz="3200" dirty="0"/>
              <a:t>operator compares the values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of </a:t>
            </a:r>
            <a:r>
              <a:rPr lang="en-GB" sz="3200" b="1" dirty="0" smtClean="0">
                <a:solidFill>
                  <a:srgbClr val="FF0000"/>
                </a:solidFill>
              </a:rPr>
              <a:t>two </a:t>
            </a:r>
            <a:r>
              <a:rPr lang="en-GB" sz="3200" b="1" dirty="0">
                <a:solidFill>
                  <a:srgbClr val="FF0000"/>
                </a:solidFill>
              </a:rPr>
              <a:t>operands</a:t>
            </a:r>
            <a:r>
              <a:rPr lang="en-GB" sz="3200" dirty="0"/>
              <a:t>. If they are equal, the result of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 comparison </a:t>
            </a:r>
            <a:r>
              <a:rPr lang="en-GB" sz="3200" dirty="0"/>
              <a:t>is </a:t>
            </a:r>
            <a:r>
              <a:rPr lang="en-GB" sz="3200" b="1" dirty="0">
                <a:solidFill>
                  <a:srgbClr val="FF0000"/>
                </a:solidFill>
              </a:rPr>
              <a:t>True</a:t>
            </a:r>
            <a:r>
              <a:rPr lang="en-GB" sz="3200" dirty="0"/>
              <a:t>. If they are not equal,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result </a:t>
            </a:r>
            <a:r>
              <a:rPr lang="en-GB" sz="3200" dirty="0"/>
              <a:t>of the comparison is </a:t>
            </a:r>
            <a:r>
              <a:rPr lang="en-GB" sz="3200" b="1" dirty="0">
                <a:solidFill>
                  <a:srgbClr val="FF0000"/>
                </a:solidFill>
              </a:rPr>
              <a:t>False</a:t>
            </a:r>
            <a:r>
              <a:rPr lang="en-GB" sz="3200" b="1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Equality: the </a:t>
            </a:r>
            <a:r>
              <a:rPr lang="en-GB" b="1" i="1" dirty="0">
                <a:solidFill>
                  <a:srgbClr val="FF0000"/>
                </a:solidFill>
              </a:rPr>
              <a:t>equal to</a:t>
            </a:r>
            <a:r>
              <a:rPr lang="en-GB" b="1" dirty="0">
                <a:solidFill>
                  <a:srgbClr val="FF0000"/>
                </a:solidFill>
              </a:rPr>
              <a:t> operator (==)</a:t>
            </a:r>
          </a:p>
        </p:txBody>
      </p:sp>
    </p:spTree>
    <p:extLst>
      <p:ext uri="{BB962C8B-B14F-4D97-AF65-F5344CB8AC3E}">
        <p14:creationId xmlns:p14="http://schemas.microsoft.com/office/powerpoint/2010/main" val="40404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18202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The </a:t>
            </a:r>
            <a:r>
              <a:rPr lang="en-GB" sz="3200" b="1" dirty="0">
                <a:solidFill>
                  <a:srgbClr val="FF0000"/>
                </a:solidFill>
              </a:rPr>
              <a:t>"not equal to" </a:t>
            </a:r>
            <a:r>
              <a:rPr lang="en-GB" sz="3200" dirty="0"/>
              <a:t>operator is a comparison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operator </a:t>
            </a:r>
            <a:r>
              <a:rPr lang="en-GB" sz="3200" dirty="0"/>
              <a:t>in many programming languages. It is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used </a:t>
            </a:r>
            <a:r>
              <a:rPr lang="en-GB" sz="3200" dirty="0"/>
              <a:t>to compare two values and determine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whether </a:t>
            </a:r>
            <a:r>
              <a:rPr lang="en-GB" sz="3200" dirty="0"/>
              <a:t>they are not equal to each other.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symbol </a:t>
            </a:r>
            <a:r>
              <a:rPr lang="en-GB" sz="3200" dirty="0"/>
              <a:t>used for "not equal to" varies by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programming </a:t>
            </a:r>
            <a:r>
              <a:rPr lang="en-GB" sz="3200" dirty="0"/>
              <a:t>language, but it is commonly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represented </a:t>
            </a:r>
            <a:r>
              <a:rPr lang="en-GB" sz="3200" dirty="0"/>
              <a:t>as "!=". For example, in Python, you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can </a:t>
            </a:r>
            <a:r>
              <a:rPr lang="en-GB" sz="3200" dirty="0"/>
              <a:t>use the "not equal to" operator like this: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Equality: </a:t>
            </a:r>
            <a:r>
              <a:rPr lang="en-GB" b="1" dirty="0" smtClean="0">
                <a:solidFill>
                  <a:srgbClr val="FF0000"/>
                </a:solidFill>
              </a:rPr>
              <a:t>not</a:t>
            </a:r>
            <a:r>
              <a:rPr lang="en-GB" b="1" dirty="0">
                <a:solidFill>
                  <a:srgbClr val="FF0000"/>
                </a:solidFill>
              </a:rPr>
              <a:t> </a:t>
            </a:r>
            <a:r>
              <a:rPr lang="en-GB" b="1" i="1" dirty="0">
                <a:solidFill>
                  <a:srgbClr val="FF0000"/>
                </a:solidFill>
              </a:rPr>
              <a:t>equal to</a:t>
            </a:r>
            <a:r>
              <a:rPr lang="en-GB" b="1" dirty="0">
                <a:solidFill>
                  <a:srgbClr val="FF0000"/>
                </a:solidFill>
              </a:rPr>
              <a:t> operator </a:t>
            </a:r>
            <a:r>
              <a:rPr lang="en-GB" b="1" dirty="0" smtClean="0">
                <a:solidFill>
                  <a:srgbClr val="FF0000"/>
                </a:solidFill>
              </a:rPr>
              <a:t>(</a:t>
            </a:r>
            <a:r>
              <a:rPr lang="en-GB" sz="4400" dirty="0">
                <a:solidFill>
                  <a:srgbClr val="FF0000"/>
                </a:solidFill>
              </a:rPr>
              <a:t>!=</a:t>
            </a:r>
            <a:r>
              <a:rPr lang="en-GB" b="1" dirty="0" smtClean="0">
                <a:solidFill>
                  <a:srgbClr val="FF0000"/>
                </a:solidFill>
              </a:rPr>
              <a:t>)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5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586005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if a != b: print("a is not equal to b</a:t>
            </a:r>
            <a:r>
              <a:rPr lang="en-GB" sz="3200" dirty="0" smtClean="0"/>
              <a:t>")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 != (not equal to) operator compares the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Values of </a:t>
            </a:r>
            <a:r>
              <a:rPr lang="en-GB" sz="3200" b="1" dirty="0">
                <a:solidFill>
                  <a:srgbClr val="FF0000"/>
                </a:solidFill>
              </a:rPr>
              <a:t>two operands</a:t>
            </a:r>
            <a:r>
              <a:rPr lang="en-GB" sz="3200" dirty="0"/>
              <a:t>, too. Here is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difference</a:t>
            </a:r>
            <a:r>
              <a:rPr lang="en-GB" sz="3200" dirty="0"/>
              <a:t>: if  </a:t>
            </a:r>
            <a:r>
              <a:rPr lang="en-GB" sz="3200" dirty="0" smtClean="0"/>
              <a:t>They are </a:t>
            </a:r>
            <a:r>
              <a:rPr lang="en-GB" sz="3200" dirty="0"/>
              <a:t>equal, the result of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comparison </a:t>
            </a:r>
            <a:r>
              <a:rPr lang="en-GB" sz="3200" dirty="0"/>
              <a:t>is </a:t>
            </a:r>
            <a:r>
              <a:rPr lang="en-GB" sz="3200" b="1" dirty="0" smtClean="0">
                <a:solidFill>
                  <a:srgbClr val="FF0000"/>
                </a:solidFill>
              </a:rPr>
              <a:t>False</a:t>
            </a:r>
            <a:r>
              <a:rPr lang="en-GB" sz="3200" dirty="0"/>
              <a:t>. If </a:t>
            </a:r>
            <a:r>
              <a:rPr lang="en-GB" sz="3200" dirty="0" smtClean="0"/>
              <a:t>they </a:t>
            </a:r>
            <a:r>
              <a:rPr lang="en-GB" sz="3200" dirty="0"/>
              <a:t>are not equal,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result </a:t>
            </a:r>
            <a:r>
              <a:rPr lang="en-GB" sz="3200" dirty="0"/>
              <a:t>of the </a:t>
            </a:r>
            <a:r>
              <a:rPr lang="en-GB" sz="3200" dirty="0" smtClean="0"/>
              <a:t>comparison </a:t>
            </a:r>
            <a:r>
              <a:rPr lang="en-GB" sz="3200" dirty="0"/>
              <a:t>is </a:t>
            </a:r>
            <a:r>
              <a:rPr lang="en-GB" sz="3200" b="1" dirty="0" smtClean="0">
                <a:solidFill>
                  <a:srgbClr val="FF0000"/>
                </a:solidFill>
              </a:rPr>
              <a:t>True</a:t>
            </a:r>
            <a:r>
              <a:rPr lang="en-GB" sz="3200" dirty="0"/>
              <a:t>.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Equality: </a:t>
            </a:r>
            <a:r>
              <a:rPr lang="en-GB" b="1" dirty="0" smtClean="0">
                <a:solidFill>
                  <a:srgbClr val="FF0000"/>
                </a:solidFill>
              </a:rPr>
              <a:t>not</a:t>
            </a:r>
            <a:r>
              <a:rPr lang="en-GB" b="1" dirty="0">
                <a:solidFill>
                  <a:srgbClr val="FF0000"/>
                </a:solidFill>
              </a:rPr>
              <a:t> </a:t>
            </a:r>
            <a:r>
              <a:rPr lang="en-GB" b="1" i="1" dirty="0">
                <a:solidFill>
                  <a:srgbClr val="FF0000"/>
                </a:solidFill>
              </a:rPr>
              <a:t>equal to</a:t>
            </a:r>
            <a:r>
              <a:rPr lang="en-GB" b="1" dirty="0">
                <a:solidFill>
                  <a:srgbClr val="FF0000"/>
                </a:solidFill>
              </a:rPr>
              <a:t> operator </a:t>
            </a:r>
            <a:r>
              <a:rPr lang="en-GB" b="1" dirty="0" smtClean="0">
                <a:solidFill>
                  <a:srgbClr val="FF0000"/>
                </a:solidFill>
              </a:rPr>
              <a:t>(</a:t>
            </a:r>
            <a:r>
              <a:rPr lang="en-GB" sz="4400" dirty="0">
                <a:solidFill>
                  <a:srgbClr val="FF0000"/>
                </a:solidFill>
              </a:rPr>
              <a:t>!=</a:t>
            </a:r>
            <a:r>
              <a:rPr lang="en-GB" b="1" dirty="0" smtClean="0">
                <a:solidFill>
                  <a:srgbClr val="FF0000"/>
                </a:solidFill>
              </a:rPr>
              <a:t>)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6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55070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The "greater than" operator is a comparison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operator </a:t>
            </a:r>
            <a:r>
              <a:rPr lang="en-GB" sz="3200" dirty="0"/>
              <a:t>in many programming languages. It is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used </a:t>
            </a:r>
            <a:r>
              <a:rPr lang="en-GB" sz="3200" dirty="0"/>
              <a:t>to compare two values and determine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whether </a:t>
            </a:r>
            <a:r>
              <a:rPr lang="en-GB" sz="3200" dirty="0"/>
              <a:t>the first value is greater than the second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value</a:t>
            </a:r>
            <a:r>
              <a:rPr lang="en-GB" sz="3200" dirty="0"/>
              <a:t>. The symbol used for "greater than" varies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by </a:t>
            </a:r>
            <a:r>
              <a:rPr lang="en-GB" sz="3200" dirty="0"/>
              <a:t>programming language, but it is commonly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represented </a:t>
            </a:r>
            <a:r>
              <a:rPr lang="en-GB" sz="3200" dirty="0"/>
              <a:t>as "&gt;". For example, in Python, you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can </a:t>
            </a:r>
            <a:r>
              <a:rPr lang="en-GB" sz="3200" dirty="0"/>
              <a:t>use the "greater than" operator like this: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Comparison Operators: greater </a:t>
            </a:r>
            <a:r>
              <a:rPr lang="en-GB" sz="3900" b="1" dirty="0">
                <a:solidFill>
                  <a:srgbClr val="FF0000"/>
                </a:solidFill>
              </a:rPr>
              <a:t>than  </a:t>
            </a:r>
          </a:p>
        </p:txBody>
      </p:sp>
    </p:spTree>
    <p:extLst>
      <p:ext uri="{BB962C8B-B14F-4D97-AF65-F5344CB8AC3E}">
        <p14:creationId xmlns:p14="http://schemas.microsoft.com/office/powerpoint/2010/main" val="31635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5667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if a &gt; b: print("a is greater than b</a:t>
            </a:r>
            <a:r>
              <a:rPr lang="en-GB" sz="3200" dirty="0" smtClean="0"/>
              <a:t>")</a:t>
            </a:r>
          </a:p>
          <a:p>
            <a:r>
              <a:rPr lang="en-GB" sz="3200" dirty="0"/>
              <a:t>This code would check if the value of a is greater </a:t>
            </a:r>
            <a:endParaRPr lang="en-GB" sz="3200" dirty="0" smtClean="0"/>
          </a:p>
          <a:p>
            <a:r>
              <a:rPr lang="en-GB" sz="3200" dirty="0" smtClean="0"/>
              <a:t>than </a:t>
            </a:r>
            <a:r>
              <a:rPr lang="en-GB" sz="3200" dirty="0"/>
              <a:t>the value of b, and if it's true, it would print </a:t>
            </a:r>
            <a:endParaRPr lang="en-GB" sz="3200" dirty="0" smtClean="0"/>
          </a:p>
          <a:p>
            <a:r>
              <a:rPr lang="en-GB" sz="3200" dirty="0" smtClean="0"/>
              <a:t>the </a:t>
            </a:r>
            <a:r>
              <a:rPr lang="en-GB" sz="3200" dirty="0"/>
              <a:t>message </a:t>
            </a:r>
            <a:r>
              <a:rPr lang="en-GB" sz="3200" b="1" dirty="0">
                <a:solidFill>
                  <a:srgbClr val="FF0000"/>
                </a:solidFill>
              </a:rPr>
              <a:t>"a is greater than b</a:t>
            </a:r>
            <a:r>
              <a:rPr lang="en-GB" sz="3200" b="1" dirty="0" smtClean="0">
                <a:solidFill>
                  <a:srgbClr val="FF0000"/>
                </a:solidFill>
              </a:rPr>
              <a:t>".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Comparison Operators: greater </a:t>
            </a:r>
            <a:r>
              <a:rPr lang="en-GB" sz="3900" b="1" dirty="0">
                <a:solidFill>
                  <a:srgbClr val="FF0000"/>
                </a:solidFill>
              </a:rPr>
              <a:t>than  </a:t>
            </a:r>
          </a:p>
        </p:txBody>
      </p:sp>
    </p:spTree>
    <p:extLst>
      <p:ext uri="{BB962C8B-B14F-4D97-AF65-F5344CB8AC3E}">
        <p14:creationId xmlns:p14="http://schemas.microsoft.com/office/powerpoint/2010/main" val="297055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7529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The comparison operator "greater than or equal </a:t>
            </a:r>
            <a:r>
              <a:rPr lang="en-GB" sz="3200" dirty="0" smtClean="0"/>
              <a:t>to</a:t>
            </a:r>
          </a:p>
          <a:p>
            <a:r>
              <a:rPr lang="en-GB" sz="3200" dirty="0" smtClean="0"/>
              <a:t>" </a:t>
            </a:r>
            <a:r>
              <a:rPr lang="en-GB" sz="3200" dirty="0"/>
              <a:t>(≥) is used to </a:t>
            </a:r>
            <a:r>
              <a:rPr lang="en-GB" sz="3200" b="1" dirty="0">
                <a:solidFill>
                  <a:srgbClr val="FF0000"/>
                </a:solidFill>
              </a:rPr>
              <a:t>compare two values and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>
                <a:solidFill>
                  <a:srgbClr val="FF0000"/>
                </a:solidFill>
              </a:rPr>
              <a:t>d</a:t>
            </a:r>
            <a:r>
              <a:rPr lang="en-GB" sz="3200" b="1" dirty="0" smtClean="0">
                <a:solidFill>
                  <a:srgbClr val="FF0000"/>
                </a:solidFill>
              </a:rPr>
              <a:t>etermine if </a:t>
            </a:r>
            <a:r>
              <a:rPr lang="en-GB" sz="3200" b="1" dirty="0">
                <a:solidFill>
                  <a:srgbClr val="FF0000"/>
                </a:solidFill>
              </a:rPr>
              <a:t>the first value is greater than or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equal </a:t>
            </a:r>
            <a:r>
              <a:rPr lang="en-GB" sz="3200" b="1" dirty="0">
                <a:solidFill>
                  <a:srgbClr val="FF0000"/>
                </a:solidFill>
              </a:rPr>
              <a:t>to the </a:t>
            </a:r>
            <a:r>
              <a:rPr lang="en-GB" sz="3200" b="1" dirty="0" smtClean="0">
                <a:solidFill>
                  <a:srgbClr val="FF0000"/>
                </a:solidFill>
              </a:rPr>
              <a:t>second </a:t>
            </a:r>
            <a:r>
              <a:rPr lang="en-GB" sz="3200" b="1" dirty="0">
                <a:solidFill>
                  <a:srgbClr val="FF0000"/>
                </a:solidFill>
              </a:rPr>
              <a:t>value.</a:t>
            </a:r>
            <a:r>
              <a:rPr lang="en-GB" sz="3200" dirty="0"/>
              <a:t> This operator is </a:t>
            </a:r>
            <a:r>
              <a:rPr lang="en-GB" sz="3200" dirty="0" smtClean="0"/>
              <a:t>often</a:t>
            </a:r>
          </a:p>
          <a:p>
            <a:r>
              <a:rPr lang="en-GB" sz="3200" dirty="0" smtClean="0"/>
              <a:t>used </a:t>
            </a:r>
            <a:r>
              <a:rPr lang="en-GB" sz="3200" dirty="0"/>
              <a:t>in </a:t>
            </a:r>
            <a:r>
              <a:rPr lang="en-GB" sz="3200" dirty="0" smtClean="0"/>
              <a:t>programming </a:t>
            </a:r>
            <a:r>
              <a:rPr lang="en-GB" sz="3200" dirty="0"/>
              <a:t>languages, mathematical </a:t>
            </a:r>
            <a:endParaRPr lang="en-GB" sz="3200" dirty="0" smtClean="0"/>
          </a:p>
          <a:p>
            <a:r>
              <a:rPr lang="en-GB" sz="3200" dirty="0" smtClean="0"/>
              <a:t>expressions</a:t>
            </a:r>
            <a:r>
              <a:rPr lang="en-GB" sz="3200" dirty="0"/>
              <a:t>, and other forms of logic and </a:t>
            </a:r>
          </a:p>
          <a:p>
            <a:r>
              <a:rPr lang="en-GB" sz="3200" dirty="0" smtClean="0"/>
              <a:t>comparison.</a:t>
            </a:r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Comparison Operators: </a:t>
            </a:r>
            <a:r>
              <a:rPr lang="en-GB" sz="3000" b="1" dirty="0">
                <a:solidFill>
                  <a:srgbClr val="FF0000"/>
                </a:solidFill>
              </a:rPr>
              <a:t>greater than or </a:t>
            </a:r>
            <a:r>
              <a:rPr lang="en-GB" sz="3000" b="1" dirty="0" smtClean="0">
                <a:solidFill>
                  <a:srgbClr val="FF0000"/>
                </a:solidFill>
              </a:rPr>
              <a:t>equal to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0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9835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a programming context, for </a:t>
            </a:r>
            <a:r>
              <a:rPr lang="en-GB" sz="3200" dirty="0" smtClean="0"/>
              <a:t>example</a:t>
            </a:r>
            <a:r>
              <a:rPr lang="en-GB" sz="3200" dirty="0"/>
              <a:t>, it can be </a:t>
            </a:r>
            <a:endParaRPr lang="en-GB" sz="3200" dirty="0" smtClean="0"/>
          </a:p>
          <a:p>
            <a:r>
              <a:rPr lang="en-GB" sz="3200" dirty="0" smtClean="0"/>
              <a:t>used </a:t>
            </a:r>
            <a:r>
              <a:rPr lang="en-GB" sz="3200" dirty="0"/>
              <a:t>in an </a:t>
            </a:r>
            <a:r>
              <a:rPr lang="en-GB" sz="3200" b="1" dirty="0">
                <a:solidFill>
                  <a:srgbClr val="FF0000"/>
                </a:solidFill>
              </a:rPr>
              <a:t>if statement to </a:t>
            </a:r>
            <a:r>
              <a:rPr lang="en-GB" sz="3200" b="1" dirty="0" smtClean="0">
                <a:solidFill>
                  <a:srgbClr val="FF0000"/>
                </a:solidFill>
              </a:rPr>
              <a:t>check if </a:t>
            </a:r>
            <a:r>
              <a:rPr lang="en-GB" sz="3200" b="1" dirty="0">
                <a:solidFill>
                  <a:srgbClr val="FF0000"/>
                </a:solidFill>
              </a:rPr>
              <a:t>a variable is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greater </a:t>
            </a:r>
            <a:r>
              <a:rPr lang="en-GB" sz="3200" b="1" dirty="0">
                <a:solidFill>
                  <a:srgbClr val="FF0000"/>
                </a:solidFill>
              </a:rPr>
              <a:t>than or equal to a certain </a:t>
            </a:r>
            <a:r>
              <a:rPr lang="en-GB" sz="3200" b="1" dirty="0" smtClean="0">
                <a:solidFill>
                  <a:srgbClr val="FF0000"/>
                </a:solidFill>
              </a:rPr>
              <a:t>value </a:t>
            </a:r>
            <a:r>
              <a:rPr lang="en-GB" sz="3200" b="1" dirty="0">
                <a:solidFill>
                  <a:srgbClr val="FF0000"/>
                </a:solidFill>
              </a:rPr>
              <a:t>and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perform </a:t>
            </a:r>
            <a:r>
              <a:rPr lang="en-GB" sz="3200" b="1" dirty="0">
                <a:solidFill>
                  <a:srgbClr val="FF0000"/>
                </a:solidFill>
              </a:rPr>
              <a:t>actions accordingly</a:t>
            </a:r>
            <a:r>
              <a:rPr lang="en-GB" sz="3200" dirty="0"/>
              <a:t>. The syntax </a:t>
            </a:r>
            <a:r>
              <a:rPr lang="en-GB" sz="3200" dirty="0" smtClean="0"/>
              <a:t>for </a:t>
            </a:r>
          </a:p>
          <a:p>
            <a:r>
              <a:rPr lang="en-GB" sz="3200" dirty="0" smtClean="0"/>
              <a:t>"</a:t>
            </a:r>
            <a:r>
              <a:rPr lang="en-GB" sz="3200" dirty="0"/>
              <a:t>greater than or equal to" comparison operator </a:t>
            </a:r>
            <a:endParaRPr lang="en-GB" sz="3200" dirty="0" smtClean="0"/>
          </a:p>
          <a:p>
            <a:r>
              <a:rPr lang="en-GB" sz="3200" dirty="0" smtClean="0"/>
              <a:t>may </a:t>
            </a:r>
            <a:r>
              <a:rPr lang="en-GB" sz="3200" dirty="0"/>
              <a:t>vary between programming languages, but </a:t>
            </a:r>
            <a:endParaRPr lang="en-GB" sz="3200" dirty="0" smtClean="0"/>
          </a:p>
          <a:p>
            <a:r>
              <a:rPr lang="en-GB" sz="3200" dirty="0" smtClean="0"/>
              <a:t>the meaning </a:t>
            </a:r>
            <a:r>
              <a:rPr lang="en-GB" sz="3200" dirty="0"/>
              <a:t>remains the </a:t>
            </a:r>
            <a:r>
              <a:rPr lang="en-GB" sz="3200" dirty="0" smtClean="0"/>
              <a:t>same.</a:t>
            </a:r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Comparison Operators: </a:t>
            </a:r>
            <a:r>
              <a:rPr lang="en-GB" sz="3000" b="1" dirty="0">
                <a:solidFill>
                  <a:srgbClr val="FF0000"/>
                </a:solidFill>
              </a:rPr>
              <a:t>greater than or </a:t>
            </a:r>
            <a:r>
              <a:rPr lang="en-GB" sz="3000" b="1" dirty="0" smtClean="0">
                <a:solidFill>
                  <a:srgbClr val="FF0000"/>
                </a:solidFill>
              </a:rPr>
              <a:t>equal to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0633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The comparison operator </a:t>
            </a:r>
            <a:r>
              <a:rPr lang="en-GB" sz="3200" b="1" dirty="0">
                <a:solidFill>
                  <a:srgbClr val="FF0000"/>
                </a:solidFill>
              </a:rPr>
              <a:t>"less than or equal to"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dirty="0" smtClean="0"/>
              <a:t>(</a:t>
            </a:r>
            <a:r>
              <a:rPr lang="en-GB" sz="3200" dirty="0"/>
              <a:t>≤) is used to compare two values and determine </a:t>
            </a:r>
            <a:endParaRPr lang="en-GB" sz="3200" dirty="0" smtClean="0"/>
          </a:p>
          <a:p>
            <a:r>
              <a:rPr lang="en-GB" sz="3200" dirty="0" smtClean="0"/>
              <a:t>if </a:t>
            </a:r>
            <a:r>
              <a:rPr lang="en-GB" sz="3200" dirty="0"/>
              <a:t>the first value is less than or equal to the </a:t>
            </a:r>
            <a:r>
              <a:rPr lang="en-GB" sz="3200" dirty="0" smtClean="0"/>
              <a:t>second</a:t>
            </a:r>
          </a:p>
          <a:p>
            <a:r>
              <a:rPr lang="en-GB" sz="3200" dirty="0" smtClean="0"/>
              <a:t>value</a:t>
            </a:r>
            <a:r>
              <a:rPr lang="en-GB" sz="3200" dirty="0"/>
              <a:t>. This operator is often used in </a:t>
            </a:r>
            <a:r>
              <a:rPr lang="en-GB" sz="3200" dirty="0" smtClean="0"/>
              <a:t>programming</a:t>
            </a:r>
          </a:p>
          <a:p>
            <a:r>
              <a:rPr lang="en-GB" sz="3200" dirty="0" smtClean="0"/>
              <a:t>languages</a:t>
            </a:r>
            <a:r>
              <a:rPr lang="en-GB" sz="3200" dirty="0"/>
              <a:t>, mathematical expressions, and </a:t>
            </a:r>
            <a:r>
              <a:rPr lang="en-GB" sz="3200" dirty="0" smtClean="0"/>
              <a:t>other</a:t>
            </a:r>
          </a:p>
          <a:p>
            <a:r>
              <a:rPr lang="en-GB" sz="3200" dirty="0" smtClean="0"/>
              <a:t>forms </a:t>
            </a:r>
            <a:r>
              <a:rPr lang="en-GB" sz="3200" dirty="0"/>
              <a:t>of logic and comparison. </a:t>
            </a:r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Comparison Operators: less </a:t>
            </a:r>
            <a:r>
              <a:rPr lang="en-GB" sz="3000" b="1" dirty="0">
                <a:solidFill>
                  <a:srgbClr val="FF0000"/>
                </a:solidFill>
              </a:rPr>
              <a:t>than or </a:t>
            </a:r>
            <a:r>
              <a:rPr lang="en-GB" sz="3000" b="1" dirty="0" smtClean="0">
                <a:solidFill>
                  <a:srgbClr val="FF0000"/>
                </a:solidFill>
              </a:rPr>
              <a:t>equal to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98352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a </a:t>
            </a:r>
            <a:r>
              <a:rPr lang="en-GB" sz="3200" dirty="0" smtClean="0"/>
              <a:t>programming context</a:t>
            </a:r>
            <a:r>
              <a:rPr lang="en-GB" sz="3200" dirty="0"/>
              <a:t>, for example, it can be </a:t>
            </a:r>
            <a:endParaRPr lang="en-GB" sz="3200" dirty="0" smtClean="0"/>
          </a:p>
          <a:p>
            <a:r>
              <a:rPr lang="en-GB" sz="3200" dirty="0" smtClean="0"/>
              <a:t>used </a:t>
            </a:r>
            <a:r>
              <a:rPr lang="en-GB" sz="3200" dirty="0"/>
              <a:t>in an </a:t>
            </a:r>
            <a:r>
              <a:rPr lang="en-GB" sz="3200" b="1" dirty="0">
                <a:solidFill>
                  <a:srgbClr val="FF0000"/>
                </a:solidFill>
              </a:rPr>
              <a:t>if </a:t>
            </a:r>
            <a:r>
              <a:rPr lang="en-GB" sz="3200" b="1" dirty="0" smtClean="0">
                <a:solidFill>
                  <a:srgbClr val="FF0000"/>
                </a:solidFill>
              </a:rPr>
              <a:t>statement </a:t>
            </a:r>
            <a:r>
              <a:rPr lang="en-GB" sz="3200" b="1" dirty="0">
                <a:solidFill>
                  <a:srgbClr val="FF0000"/>
                </a:solidFill>
              </a:rPr>
              <a:t>to check if a variable is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less </a:t>
            </a:r>
            <a:r>
              <a:rPr lang="en-GB" sz="3200" b="1" dirty="0">
                <a:solidFill>
                  <a:srgbClr val="FF0000"/>
                </a:solidFill>
              </a:rPr>
              <a:t>than or </a:t>
            </a:r>
            <a:r>
              <a:rPr lang="en-GB" sz="3200" b="1" dirty="0" smtClean="0">
                <a:solidFill>
                  <a:srgbClr val="FF0000"/>
                </a:solidFill>
              </a:rPr>
              <a:t>equal </a:t>
            </a:r>
            <a:r>
              <a:rPr lang="en-GB" sz="3200" b="1" dirty="0">
                <a:solidFill>
                  <a:srgbClr val="FF0000"/>
                </a:solidFill>
              </a:rPr>
              <a:t>to a certain value and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b="1" dirty="0" smtClean="0">
                <a:solidFill>
                  <a:srgbClr val="FF0000"/>
                </a:solidFill>
              </a:rPr>
              <a:t>perform actions accordingly</a:t>
            </a:r>
            <a:r>
              <a:rPr lang="en-GB" sz="3200" b="1" dirty="0">
                <a:solidFill>
                  <a:srgbClr val="FF0000"/>
                </a:solidFill>
              </a:rPr>
              <a:t>. </a:t>
            </a:r>
            <a:r>
              <a:rPr lang="en-GB" sz="3200" dirty="0"/>
              <a:t>The syntax for </a:t>
            </a:r>
            <a:endParaRPr lang="en-GB" sz="3200" dirty="0" smtClean="0"/>
          </a:p>
          <a:p>
            <a:r>
              <a:rPr lang="en-GB" sz="3200" dirty="0" smtClean="0"/>
              <a:t>"</a:t>
            </a:r>
            <a:r>
              <a:rPr lang="en-GB" sz="3200" dirty="0"/>
              <a:t>less than or </a:t>
            </a:r>
            <a:r>
              <a:rPr lang="en-GB" sz="3200" dirty="0" smtClean="0"/>
              <a:t>equal </a:t>
            </a:r>
            <a:r>
              <a:rPr lang="en-GB" sz="3200" dirty="0"/>
              <a:t>to" </a:t>
            </a:r>
            <a:r>
              <a:rPr lang="en-GB" sz="3200" dirty="0" smtClean="0"/>
              <a:t>comparison </a:t>
            </a:r>
            <a:r>
              <a:rPr lang="en-GB" sz="3200" dirty="0"/>
              <a:t>operator may </a:t>
            </a:r>
            <a:endParaRPr lang="en-GB" sz="3200" dirty="0" smtClean="0"/>
          </a:p>
          <a:p>
            <a:r>
              <a:rPr lang="en-GB" sz="3200" dirty="0" smtClean="0"/>
              <a:t>vary </a:t>
            </a:r>
            <a:r>
              <a:rPr lang="en-GB" sz="3200" dirty="0"/>
              <a:t>between </a:t>
            </a:r>
            <a:r>
              <a:rPr lang="en-GB" sz="3200" dirty="0" smtClean="0"/>
              <a:t>programming </a:t>
            </a:r>
            <a:r>
              <a:rPr lang="en-GB" sz="3200" dirty="0"/>
              <a:t>languages, but the </a:t>
            </a:r>
            <a:endParaRPr lang="en-GB" sz="3200" dirty="0" smtClean="0"/>
          </a:p>
          <a:p>
            <a:r>
              <a:rPr lang="en-GB" sz="3200" dirty="0" smtClean="0"/>
              <a:t>meaning </a:t>
            </a:r>
            <a:r>
              <a:rPr lang="en-GB" sz="3200" dirty="0"/>
              <a:t>remains </a:t>
            </a:r>
            <a:r>
              <a:rPr lang="en-GB" sz="3200" dirty="0" smtClean="0"/>
              <a:t>the </a:t>
            </a:r>
            <a:r>
              <a:rPr lang="en-GB" sz="3200" dirty="0"/>
              <a:t>same</a:t>
            </a:r>
            <a:r>
              <a:rPr lang="en-GB" sz="3200" dirty="0" smtClean="0"/>
              <a:t>.</a:t>
            </a:r>
          </a:p>
          <a:p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Comparison Operators: less </a:t>
            </a:r>
            <a:r>
              <a:rPr lang="en-GB" sz="3000" b="1" dirty="0">
                <a:solidFill>
                  <a:srgbClr val="FF0000"/>
                </a:solidFill>
              </a:rPr>
              <a:t>than or </a:t>
            </a:r>
            <a:r>
              <a:rPr lang="en-GB" sz="3000" b="1" dirty="0" smtClean="0">
                <a:solidFill>
                  <a:srgbClr val="FF0000"/>
                </a:solidFill>
              </a:rPr>
              <a:t>equal to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2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464444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i</a:t>
            </a:r>
            <a:r>
              <a:rPr lang="en-GB" sz="2000" dirty="0" err="1" smtClean="0"/>
              <a:t>s_male</a:t>
            </a:r>
            <a:r>
              <a:rPr lang="en-GB" sz="2000" dirty="0" smtClean="0"/>
              <a:t> = True</a:t>
            </a:r>
          </a:p>
          <a:p>
            <a:endParaRPr lang="en-GB" sz="2000" dirty="0"/>
          </a:p>
          <a:p>
            <a:r>
              <a:rPr lang="en-GB" sz="2000" dirty="0"/>
              <a:t>i</a:t>
            </a:r>
            <a:r>
              <a:rPr lang="en-GB" sz="2000" dirty="0" smtClean="0"/>
              <a:t>f </a:t>
            </a:r>
            <a:r>
              <a:rPr lang="en-GB" sz="2000" dirty="0" err="1" smtClean="0"/>
              <a:t>is_male</a:t>
            </a:r>
            <a:r>
              <a:rPr lang="en-GB" sz="2000" dirty="0" smtClean="0"/>
              <a:t>: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print(“You are a male”)</a:t>
            </a:r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err="1" smtClean="0"/>
              <a:t>is_male</a:t>
            </a:r>
            <a:r>
              <a:rPr lang="en-GB" sz="2000" dirty="0" smtClean="0"/>
              <a:t> </a:t>
            </a:r>
            <a:r>
              <a:rPr lang="en-GB" sz="2000" dirty="0"/>
              <a:t>= </a:t>
            </a:r>
            <a:r>
              <a:rPr lang="en-GB" sz="2000" dirty="0" smtClean="0"/>
              <a:t>False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 smtClean="0"/>
              <a:t>if </a:t>
            </a:r>
            <a:r>
              <a:rPr lang="en-GB" sz="2000" dirty="0" err="1"/>
              <a:t>is_male</a:t>
            </a:r>
            <a:r>
              <a:rPr lang="en-GB" sz="2000" dirty="0"/>
              <a:t>:</a:t>
            </a:r>
          </a:p>
          <a:p>
            <a:r>
              <a:rPr lang="en-GB" sz="2000" dirty="0"/>
              <a:t>	print</a:t>
            </a:r>
            <a:r>
              <a:rPr lang="en-GB" sz="2000" dirty="0" smtClean="0"/>
              <a:t>(“You </a:t>
            </a:r>
            <a:r>
              <a:rPr lang="en-GB" sz="2000" dirty="0"/>
              <a:t>are a male”)</a:t>
            </a:r>
          </a:p>
          <a:p>
            <a:endParaRPr lang="en-GB" sz="3200" dirty="0" smtClean="0"/>
          </a:p>
          <a:p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More Example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339502"/>
            <a:ext cx="42839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 smtClean="0"/>
          </a:p>
          <a:p>
            <a:r>
              <a:rPr lang="en-GB" sz="2000" dirty="0" err="1"/>
              <a:t>i</a:t>
            </a:r>
            <a:r>
              <a:rPr lang="en-GB" sz="2000" dirty="0" err="1" smtClean="0"/>
              <a:t>s_male</a:t>
            </a:r>
            <a:r>
              <a:rPr lang="en-GB" sz="2000" dirty="0" smtClean="0"/>
              <a:t> = True</a:t>
            </a:r>
          </a:p>
          <a:p>
            <a:endParaRPr lang="en-GB" sz="2000" dirty="0"/>
          </a:p>
          <a:p>
            <a:r>
              <a:rPr lang="en-GB" sz="2000" dirty="0"/>
              <a:t>i</a:t>
            </a:r>
            <a:r>
              <a:rPr lang="en-GB" sz="2000" dirty="0" smtClean="0"/>
              <a:t>f </a:t>
            </a:r>
            <a:r>
              <a:rPr lang="en-GB" sz="2000" dirty="0" err="1" smtClean="0"/>
              <a:t>is_male</a:t>
            </a:r>
            <a:r>
              <a:rPr lang="en-GB" sz="2000" dirty="0" smtClean="0"/>
              <a:t>: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print(“You are a male”)</a:t>
            </a:r>
          </a:p>
          <a:p>
            <a:r>
              <a:rPr lang="en-GB" sz="2000" dirty="0"/>
              <a:t>e</a:t>
            </a:r>
            <a:r>
              <a:rPr lang="en-GB" sz="2000" dirty="0" smtClean="0"/>
              <a:t>lse:</a:t>
            </a:r>
          </a:p>
          <a:p>
            <a:r>
              <a:rPr lang="en-GB" sz="2000" dirty="0"/>
              <a:t>	</a:t>
            </a:r>
            <a:r>
              <a:rPr lang="en-GB" sz="2000" dirty="0" smtClean="0"/>
              <a:t>print(“You are not a male”)</a:t>
            </a:r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24182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89291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i</a:t>
            </a:r>
            <a:r>
              <a:rPr lang="en-GB" sz="2800" dirty="0" err="1" smtClean="0"/>
              <a:t>s_male</a:t>
            </a:r>
            <a:r>
              <a:rPr lang="en-GB" sz="2800" dirty="0" smtClean="0"/>
              <a:t> = True</a:t>
            </a:r>
          </a:p>
          <a:p>
            <a:r>
              <a:rPr lang="en-GB" sz="2800" dirty="0" err="1"/>
              <a:t>i</a:t>
            </a:r>
            <a:r>
              <a:rPr lang="en-GB" sz="2800" dirty="0" err="1" smtClean="0"/>
              <a:t>s_tall</a:t>
            </a:r>
            <a:r>
              <a:rPr lang="en-GB" sz="2800" dirty="0" smtClean="0"/>
              <a:t> = True</a:t>
            </a:r>
          </a:p>
          <a:p>
            <a:endParaRPr lang="en-GB" sz="2800" dirty="0"/>
          </a:p>
          <a:p>
            <a:r>
              <a:rPr lang="en-GB" sz="2800" dirty="0" smtClean="0"/>
              <a:t>If </a:t>
            </a:r>
            <a:r>
              <a:rPr lang="en-GB" sz="2800" dirty="0" err="1" smtClean="0"/>
              <a:t>is_male</a:t>
            </a:r>
            <a:r>
              <a:rPr lang="en-GB" sz="2800" dirty="0" smtClean="0"/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or</a:t>
            </a:r>
            <a:r>
              <a:rPr lang="en-GB" sz="2800" dirty="0" smtClean="0"/>
              <a:t> </a:t>
            </a:r>
            <a:r>
              <a:rPr lang="en-GB" sz="2800" dirty="0" err="1" smtClean="0"/>
              <a:t>is_tall</a:t>
            </a:r>
            <a:r>
              <a:rPr lang="en-GB" sz="2800" dirty="0" smtClean="0"/>
              <a:t>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print(“You are a male or tall or both”) </a:t>
            </a:r>
          </a:p>
          <a:p>
            <a:r>
              <a:rPr lang="en-GB" sz="2800" dirty="0"/>
              <a:t>e</a:t>
            </a:r>
            <a:r>
              <a:rPr lang="en-GB" sz="2800" dirty="0" smtClean="0"/>
              <a:t>lse: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print(“You neither male nor tall”)</a:t>
            </a:r>
            <a:endParaRPr lang="en-GB" sz="2800" dirty="0"/>
          </a:p>
          <a:p>
            <a:endParaRPr lang="en-GB" sz="3200" dirty="0" smtClean="0"/>
          </a:p>
          <a:p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More Example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0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96492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i</a:t>
            </a:r>
            <a:r>
              <a:rPr lang="en-GB" sz="2800" dirty="0" err="1" smtClean="0"/>
              <a:t>s_male</a:t>
            </a:r>
            <a:r>
              <a:rPr lang="en-GB" sz="2800" dirty="0" smtClean="0"/>
              <a:t> = True</a:t>
            </a:r>
          </a:p>
          <a:p>
            <a:r>
              <a:rPr lang="en-GB" sz="2800" dirty="0" err="1"/>
              <a:t>i</a:t>
            </a:r>
            <a:r>
              <a:rPr lang="en-GB" sz="2800" dirty="0" err="1" smtClean="0"/>
              <a:t>s_tall</a:t>
            </a:r>
            <a:r>
              <a:rPr lang="en-GB" sz="2800" dirty="0" smtClean="0"/>
              <a:t> = True</a:t>
            </a:r>
          </a:p>
          <a:p>
            <a:endParaRPr lang="en-GB" sz="2800" dirty="0"/>
          </a:p>
          <a:p>
            <a:r>
              <a:rPr lang="en-GB" sz="2800" dirty="0" smtClean="0"/>
              <a:t>If </a:t>
            </a:r>
            <a:r>
              <a:rPr lang="en-GB" sz="2800" dirty="0" err="1" smtClean="0"/>
              <a:t>is_male</a:t>
            </a:r>
            <a:r>
              <a:rPr lang="en-GB" sz="2800" dirty="0" smtClean="0"/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and</a:t>
            </a:r>
            <a:r>
              <a:rPr lang="en-GB" sz="2800" dirty="0" smtClean="0"/>
              <a:t> </a:t>
            </a:r>
            <a:r>
              <a:rPr lang="en-GB" sz="2800" dirty="0" err="1" smtClean="0"/>
              <a:t>is_tall</a:t>
            </a:r>
            <a:r>
              <a:rPr lang="en-GB" sz="2800" dirty="0" smtClean="0"/>
              <a:t>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print(“You are a tall male”) </a:t>
            </a:r>
          </a:p>
          <a:p>
            <a:r>
              <a:rPr lang="en-GB" sz="2800" dirty="0"/>
              <a:t>e</a:t>
            </a:r>
            <a:r>
              <a:rPr lang="en-GB" sz="2800" dirty="0" smtClean="0"/>
              <a:t>lse: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print(“You are either not male or not tall or both”)</a:t>
            </a:r>
            <a:endParaRPr lang="en-GB" sz="2800" dirty="0"/>
          </a:p>
          <a:p>
            <a:endParaRPr lang="en-GB" sz="3200" dirty="0" smtClean="0"/>
          </a:p>
          <a:p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More Example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" y="555526"/>
            <a:ext cx="896492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err="1"/>
              <a:t>i</a:t>
            </a:r>
            <a:r>
              <a:rPr lang="en-GB" sz="2600" dirty="0" err="1" smtClean="0"/>
              <a:t>s_male</a:t>
            </a:r>
            <a:r>
              <a:rPr lang="en-GB" sz="2600" dirty="0" smtClean="0"/>
              <a:t> = True</a:t>
            </a:r>
          </a:p>
          <a:p>
            <a:r>
              <a:rPr lang="en-GB" sz="2600" dirty="0" err="1"/>
              <a:t>i</a:t>
            </a:r>
            <a:r>
              <a:rPr lang="en-GB" sz="2600" dirty="0" err="1" smtClean="0"/>
              <a:t>s_tall</a:t>
            </a:r>
            <a:r>
              <a:rPr lang="en-GB" sz="2600" dirty="0" smtClean="0"/>
              <a:t> = True</a:t>
            </a:r>
          </a:p>
          <a:p>
            <a:endParaRPr lang="en-GB" sz="2600" dirty="0"/>
          </a:p>
          <a:p>
            <a:r>
              <a:rPr lang="en-GB" sz="2600" dirty="0" smtClean="0"/>
              <a:t>If </a:t>
            </a:r>
            <a:r>
              <a:rPr lang="en-GB" sz="2600" dirty="0" err="1" smtClean="0"/>
              <a:t>is_male</a:t>
            </a:r>
            <a:r>
              <a:rPr lang="en-GB" sz="2600" dirty="0" smtClean="0"/>
              <a:t> and </a:t>
            </a:r>
            <a:r>
              <a:rPr lang="en-GB" sz="2600" dirty="0" err="1" smtClean="0"/>
              <a:t>is_tall</a:t>
            </a:r>
            <a:r>
              <a:rPr lang="en-GB" sz="2600" dirty="0" smtClean="0"/>
              <a:t>:</a:t>
            </a:r>
          </a:p>
          <a:p>
            <a:r>
              <a:rPr lang="en-GB" sz="2600" dirty="0"/>
              <a:t>	</a:t>
            </a:r>
            <a:r>
              <a:rPr lang="en-GB" sz="2600" dirty="0" smtClean="0"/>
              <a:t>print(“You are a tall male”) </a:t>
            </a:r>
          </a:p>
          <a:p>
            <a:r>
              <a:rPr lang="en-GB" sz="2600" dirty="0" err="1" smtClean="0"/>
              <a:t>elif</a:t>
            </a:r>
            <a:r>
              <a:rPr lang="en-GB" sz="2600" dirty="0" smtClean="0"/>
              <a:t>:	</a:t>
            </a:r>
            <a:r>
              <a:rPr lang="en-GB" sz="2600" dirty="0" err="1" smtClean="0"/>
              <a:t>is_male</a:t>
            </a:r>
            <a:r>
              <a:rPr lang="en-GB" sz="2600" dirty="0" smtClean="0"/>
              <a:t> and not (</a:t>
            </a:r>
            <a:r>
              <a:rPr lang="en-GB" sz="2600" dirty="0" err="1" smtClean="0"/>
              <a:t>is_tall</a:t>
            </a:r>
            <a:r>
              <a:rPr lang="en-GB" sz="2600" dirty="0" smtClean="0"/>
              <a:t>):</a:t>
            </a:r>
          </a:p>
          <a:p>
            <a:r>
              <a:rPr lang="en-GB" sz="2600" dirty="0"/>
              <a:t>	</a:t>
            </a:r>
            <a:r>
              <a:rPr lang="en-GB" sz="2600" dirty="0" smtClean="0"/>
              <a:t>print(“You are a short male”)</a:t>
            </a:r>
          </a:p>
          <a:p>
            <a:r>
              <a:rPr lang="en-GB" sz="2600" dirty="0" err="1"/>
              <a:t>elif</a:t>
            </a:r>
            <a:r>
              <a:rPr lang="en-GB" sz="2600" dirty="0"/>
              <a:t>:	</a:t>
            </a:r>
            <a:r>
              <a:rPr lang="en-GB" sz="2600" dirty="0" smtClean="0"/>
              <a:t>not (</a:t>
            </a:r>
            <a:r>
              <a:rPr lang="en-GB" sz="2600" dirty="0" err="1" smtClean="0"/>
              <a:t>is_male</a:t>
            </a:r>
            <a:r>
              <a:rPr lang="en-GB" sz="2600" dirty="0" smtClean="0"/>
              <a:t>) </a:t>
            </a:r>
            <a:r>
              <a:rPr lang="en-GB" sz="2600" dirty="0"/>
              <a:t>and </a:t>
            </a:r>
            <a:r>
              <a:rPr lang="en-GB" sz="2600" dirty="0" err="1" smtClean="0"/>
              <a:t>is_tall</a:t>
            </a:r>
            <a:r>
              <a:rPr lang="en-GB" sz="2600" dirty="0" smtClean="0"/>
              <a:t>:</a:t>
            </a:r>
            <a:endParaRPr lang="en-GB" sz="2600" dirty="0"/>
          </a:p>
          <a:p>
            <a:r>
              <a:rPr lang="en-GB" sz="2600" dirty="0"/>
              <a:t>	print(“You are </a:t>
            </a:r>
            <a:r>
              <a:rPr lang="en-GB" sz="2600" dirty="0" smtClean="0"/>
              <a:t>not a  male but are tall”)</a:t>
            </a:r>
            <a:endParaRPr lang="en-GB" sz="2600" dirty="0"/>
          </a:p>
          <a:p>
            <a:r>
              <a:rPr lang="en-GB" sz="2600" dirty="0"/>
              <a:t>e</a:t>
            </a:r>
            <a:r>
              <a:rPr lang="en-GB" sz="2600" dirty="0" smtClean="0"/>
              <a:t>lse:</a:t>
            </a:r>
          </a:p>
          <a:p>
            <a:r>
              <a:rPr lang="en-GB" sz="2600" dirty="0"/>
              <a:t>	</a:t>
            </a:r>
            <a:r>
              <a:rPr lang="en-GB" sz="2600" dirty="0" smtClean="0"/>
              <a:t>print(“You are either not male or not tall or both”)</a:t>
            </a:r>
            <a:endParaRPr lang="en-GB" sz="2600" dirty="0"/>
          </a:p>
          <a:p>
            <a:endParaRPr lang="en-GB" sz="3200" dirty="0" smtClean="0"/>
          </a:p>
          <a:p>
            <a:endParaRPr lang="en-GB" sz="3200" b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More Example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07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292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Using one of the comparison operators in Python, </a:t>
            </a:r>
            <a:endParaRPr lang="en-GB" sz="3200" dirty="0" smtClean="0"/>
          </a:p>
          <a:p>
            <a:r>
              <a:rPr lang="en-GB" sz="3200" dirty="0" smtClean="0"/>
              <a:t>write </a:t>
            </a:r>
            <a:r>
              <a:rPr lang="en-GB" sz="3200" dirty="0"/>
              <a:t>a simple two-line program that takes the </a:t>
            </a:r>
            <a:endParaRPr lang="en-GB" sz="3200" dirty="0" smtClean="0"/>
          </a:p>
          <a:p>
            <a:r>
              <a:rPr lang="en-GB" sz="3200" dirty="0" smtClean="0"/>
              <a:t>parameter</a:t>
            </a:r>
            <a:r>
              <a:rPr lang="en-GB" sz="3200" dirty="0"/>
              <a:t> n as input, which is an integer, and </a:t>
            </a:r>
            <a:endParaRPr lang="en-GB" sz="3200" dirty="0" smtClean="0"/>
          </a:p>
          <a:p>
            <a:r>
              <a:rPr lang="en-GB" sz="3200" dirty="0" smtClean="0"/>
              <a:t>prints</a:t>
            </a:r>
            <a:r>
              <a:rPr lang="en-GB" sz="3200" dirty="0"/>
              <a:t> False if n is less than 100, and True if n is </a:t>
            </a:r>
            <a:endParaRPr lang="en-GB" sz="3200" dirty="0" smtClean="0"/>
          </a:p>
          <a:p>
            <a:r>
              <a:rPr lang="en-GB" sz="3200" dirty="0" smtClean="0"/>
              <a:t>greater </a:t>
            </a:r>
            <a:r>
              <a:rPr lang="en-GB" sz="3200" dirty="0"/>
              <a:t>than or equal to 100</a:t>
            </a:r>
            <a:r>
              <a:rPr lang="en-GB" sz="3200" dirty="0" smtClean="0"/>
              <a:t>.</a:t>
            </a:r>
          </a:p>
          <a:p>
            <a:r>
              <a:rPr lang="en-GB" sz="3200" b="1" dirty="0" smtClean="0"/>
              <a:t>Test Data</a:t>
            </a:r>
          </a:p>
          <a:p>
            <a:r>
              <a:rPr lang="en-GB" sz="3200" dirty="0" smtClean="0"/>
              <a:t>Sample input</a:t>
            </a:r>
          </a:p>
          <a:p>
            <a:r>
              <a:rPr lang="en-GB" sz="3200" dirty="0" smtClean="0"/>
              <a:t>55, 99, 100, 101, -5, +123</a:t>
            </a:r>
            <a:endParaRPr lang="en-GB" sz="32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-1" y="92609"/>
            <a:ext cx="9132189" cy="543185"/>
          </a:xfrm>
        </p:spPr>
        <p:txBody>
          <a:bodyPr/>
          <a:lstStyle/>
          <a:p>
            <a:endParaRPr lang="en-GB" sz="3000" b="1" dirty="0" smtClean="0">
              <a:solidFill>
                <a:srgbClr val="FF0000"/>
              </a:solidFill>
            </a:endParaRPr>
          </a:p>
          <a:p>
            <a:r>
              <a:rPr lang="en-GB" sz="3000" b="1" dirty="0" smtClean="0">
                <a:solidFill>
                  <a:srgbClr val="FF0000"/>
                </a:solidFill>
              </a:rPr>
              <a:t>Lab</a:t>
            </a:r>
          </a:p>
          <a:p>
            <a:r>
              <a:rPr lang="en-GB" sz="3900" b="1" dirty="0" smtClean="0">
                <a:solidFill>
                  <a:srgbClr val="FF0000"/>
                </a:solidFill>
              </a:rPr>
              <a:t> 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Looping your code with while</a:t>
            </a:r>
          </a:p>
          <a:p>
            <a:r>
              <a:rPr lang="en-GB" sz="2600" dirty="0"/>
              <a:t>Do you agree with the statement presented below</a:t>
            </a:r>
            <a:r>
              <a:rPr lang="en-GB" sz="2600" dirty="0" smtClean="0"/>
              <a:t>?</a:t>
            </a:r>
          </a:p>
          <a:p>
            <a:endParaRPr lang="en-GB" sz="2600" dirty="0" smtClean="0"/>
          </a:p>
          <a:p>
            <a:r>
              <a:rPr lang="en-GB" sz="2600" b="1" dirty="0">
                <a:solidFill>
                  <a:srgbClr val="FF0000"/>
                </a:solidFill>
              </a:rPr>
              <a:t>while there is something to </a:t>
            </a:r>
            <a:r>
              <a:rPr lang="en-GB" sz="2600" b="1" dirty="0" smtClean="0">
                <a:solidFill>
                  <a:srgbClr val="FF0000"/>
                </a:solidFill>
              </a:rPr>
              <a:t>do</a:t>
            </a:r>
          </a:p>
          <a:p>
            <a:r>
              <a:rPr lang="en-GB" sz="2600" b="1" dirty="0">
                <a:solidFill>
                  <a:srgbClr val="FF0000"/>
                </a:solidFill>
              </a:rPr>
              <a:t>	</a:t>
            </a:r>
            <a:r>
              <a:rPr lang="en-GB" sz="2600" b="1" dirty="0" smtClean="0">
                <a:solidFill>
                  <a:srgbClr val="FF0000"/>
                </a:solidFill>
              </a:rPr>
              <a:t> </a:t>
            </a:r>
            <a:r>
              <a:rPr lang="en-GB" sz="2600" b="1" dirty="0">
                <a:solidFill>
                  <a:srgbClr val="FF0000"/>
                </a:solidFill>
              </a:rPr>
              <a:t>do </a:t>
            </a:r>
            <a:r>
              <a:rPr lang="en-GB" sz="2600" b="1" dirty="0" smtClean="0">
                <a:solidFill>
                  <a:srgbClr val="FF0000"/>
                </a:solidFill>
              </a:rPr>
              <a:t>it</a:t>
            </a:r>
          </a:p>
          <a:p>
            <a:endParaRPr lang="en-GB" sz="2600" dirty="0" smtClean="0"/>
          </a:p>
          <a:p>
            <a:r>
              <a:rPr lang="en-GB" sz="2600" b="1" dirty="0">
                <a:solidFill>
                  <a:srgbClr val="00FF00"/>
                </a:solidFill>
              </a:rPr>
              <a:t>Note that this record also declares that if there is </a:t>
            </a:r>
            <a:endParaRPr lang="en-GB" sz="2600" b="1" dirty="0" smtClean="0">
              <a:solidFill>
                <a:srgbClr val="00FF00"/>
              </a:solidFill>
            </a:endParaRPr>
          </a:p>
          <a:p>
            <a:r>
              <a:rPr lang="en-GB" sz="2600" b="1" dirty="0" smtClean="0">
                <a:solidFill>
                  <a:srgbClr val="00FF00"/>
                </a:solidFill>
              </a:rPr>
              <a:t>nothing </a:t>
            </a:r>
            <a:r>
              <a:rPr lang="en-GB" sz="2600" b="1" dirty="0">
                <a:solidFill>
                  <a:srgbClr val="00FF00"/>
                </a:solidFill>
              </a:rPr>
              <a:t>to </a:t>
            </a:r>
            <a:r>
              <a:rPr lang="en-GB" sz="2600" b="1" dirty="0" smtClean="0">
                <a:solidFill>
                  <a:srgbClr val="00FF00"/>
                </a:solidFill>
              </a:rPr>
              <a:t>do</a:t>
            </a:r>
            <a:r>
              <a:rPr lang="en-GB" sz="2600" b="1" dirty="0">
                <a:solidFill>
                  <a:srgbClr val="00FF00"/>
                </a:solidFill>
              </a:rPr>
              <a:t>, nothing at all will happen</a:t>
            </a:r>
            <a:r>
              <a:rPr lang="en-GB" sz="2600" b="1" dirty="0" smtClean="0">
                <a:solidFill>
                  <a:srgbClr val="00FF00"/>
                </a:solidFill>
              </a:rPr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b="1" dirty="0">
              <a:solidFill>
                <a:srgbClr val="00FF00"/>
              </a:solidFill>
            </a:endParaRP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Loops in Python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"while" loop in Python is a control flow structure that repeatedly executes a block of code as long as a given </a:t>
            </a:r>
            <a:endParaRPr lang="en-GB" sz="2800" dirty="0" smtClean="0"/>
          </a:p>
          <a:p>
            <a:r>
              <a:rPr lang="en-GB" sz="2800" dirty="0" smtClean="0"/>
              <a:t>condition </a:t>
            </a:r>
            <a:r>
              <a:rPr lang="en-GB" sz="2800" dirty="0"/>
              <a:t>is </a:t>
            </a:r>
            <a:r>
              <a:rPr lang="en-GB" sz="2800" b="1" dirty="0">
                <a:solidFill>
                  <a:srgbClr val="FF0000"/>
                </a:solidFill>
              </a:rPr>
              <a:t>true.</a:t>
            </a:r>
          </a:p>
          <a:p>
            <a:r>
              <a:rPr lang="en-GB" sz="2800" dirty="0"/>
              <a:t>The </a:t>
            </a:r>
            <a:r>
              <a:rPr lang="en-GB" sz="2800" b="1" dirty="0">
                <a:solidFill>
                  <a:srgbClr val="FF0000"/>
                </a:solidFill>
              </a:rPr>
              <a:t>"else" </a:t>
            </a:r>
            <a:r>
              <a:rPr lang="en-GB" sz="2800" dirty="0"/>
              <a:t>branch in a while loop is optional, and it is </a:t>
            </a:r>
            <a:endParaRPr lang="en-GB" sz="2800" dirty="0" smtClean="0"/>
          </a:p>
          <a:p>
            <a:r>
              <a:rPr lang="en-GB" sz="2800" dirty="0" smtClean="0"/>
              <a:t>executed </a:t>
            </a:r>
            <a:r>
              <a:rPr lang="en-GB" sz="2800" b="1" dirty="0">
                <a:solidFill>
                  <a:srgbClr val="FF0000"/>
                </a:solidFill>
              </a:rPr>
              <a:t>if and only if the condition in the while loop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evaluates </a:t>
            </a:r>
            <a:r>
              <a:rPr lang="en-GB" sz="2800" b="1" dirty="0">
                <a:solidFill>
                  <a:srgbClr val="FF0000"/>
                </a:solidFill>
              </a:rPr>
              <a:t>to False</a:t>
            </a:r>
            <a:r>
              <a:rPr lang="en-GB" sz="2800" dirty="0"/>
              <a:t>. This means that the else branch is </a:t>
            </a:r>
            <a:endParaRPr lang="en-GB" sz="2800" dirty="0" smtClean="0"/>
          </a:p>
          <a:p>
            <a:r>
              <a:rPr lang="en-GB" sz="2800" dirty="0" smtClean="0"/>
              <a:t>executed </a:t>
            </a:r>
            <a:r>
              <a:rPr lang="en-GB" sz="2800" dirty="0"/>
              <a:t>after the loop has finished executing, but only </a:t>
            </a:r>
            <a:endParaRPr lang="en-GB" sz="2800" dirty="0" smtClean="0"/>
          </a:p>
          <a:p>
            <a:r>
              <a:rPr lang="en-GB" sz="2800" dirty="0" smtClean="0"/>
              <a:t>if </a:t>
            </a:r>
            <a:r>
              <a:rPr lang="en-GB" sz="2800" dirty="0"/>
              <a:t>the loop was not terminated by a </a:t>
            </a:r>
            <a:r>
              <a:rPr lang="en-GB" sz="2800" b="1" dirty="0">
                <a:solidFill>
                  <a:srgbClr val="FF0000"/>
                </a:solidFill>
              </a:rPr>
              <a:t>"break" </a:t>
            </a:r>
            <a:r>
              <a:rPr lang="en-GB" sz="2800" dirty="0"/>
              <a:t>statement.</a:t>
            </a:r>
          </a:p>
          <a:p>
            <a:r>
              <a:rPr lang="en-GB" sz="2800" dirty="0"/>
              <a:t>Here's an example to demonstrate the use of a while </a:t>
            </a:r>
            <a:endParaRPr lang="en-GB" sz="2800" dirty="0" smtClean="0"/>
          </a:p>
          <a:p>
            <a:r>
              <a:rPr lang="en-GB" sz="2800" dirty="0" smtClean="0"/>
              <a:t>loop </a:t>
            </a:r>
            <a:r>
              <a:rPr lang="en-GB" sz="2800" dirty="0"/>
              <a:t>with an else branch: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"while" loop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7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/>
              <a:t>In general, in Python, a loop can be represented as follows: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while </a:t>
            </a:r>
            <a:r>
              <a:rPr lang="en-GB" sz="2800" b="1" dirty="0" err="1">
                <a:solidFill>
                  <a:srgbClr val="FF0000"/>
                </a:solidFill>
              </a:rPr>
              <a:t>conditional_expression</a:t>
            </a:r>
            <a:r>
              <a:rPr lang="en-GB" sz="2800" b="1" dirty="0">
                <a:solidFill>
                  <a:srgbClr val="FF0000"/>
                </a:solidFill>
              </a:rPr>
              <a:t>: 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</a:rPr>
              <a:t>instruction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Or </a:t>
            </a:r>
          </a:p>
          <a:p>
            <a:r>
              <a:rPr lang="en-GB" sz="2800" dirty="0"/>
              <a:t>while </a:t>
            </a:r>
            <a:r>
              <a:rPr lang="en-GB" sz="2800" dirty="0" err="1"/>
              <a:t>conditional_expression</a:t>
            </a:r>
            <a:r>
              <a:rPr lang="en-GB" sz="2800" dirty="0"/>
              <a:t>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err="1" smtClean="0"/>
              <a:t>instruction_one</a:t>
            </a:r>
            <a:r>
              <a:rPr lang="en-GB" sz="2800" dirty="0" smtClean="0"/>
              <a:t> </a:t>
            </a:r>
          </a:p>
          <a:p>
            <a:r>
              <a:rPr lang="en-GB" sz="2800" dirty="0"/>
              <a:t>	</a:t>
            </a:r>
            <a:r>
              <a:rPr lang="en-GB" sz="2800" dirty="0" err="1" smtClean="0"/>
              <a:t>instruction_two</a:t>
            </a:r>
            <a:r>
              <a:rPr lang="en-GB" sz="2800" dirty="0" smtClean="0"/>
              <a:t> </a:t>
            </a:r>
          </a:p>
          <a:p>
            <a:r>
              <a:rPr lang="en-GB" sz="2800" dirty="0"/>
              <a:t>	</a:t>
            </a:r>
            <a:r>
              <a:rPr lang="en-GB" sz="2800" dirty="0" err="1" smtClean="0"/>
              <a:t>instruction_three</a:t>
            </a:r>
            <a:r>
              <a:rPr lang="en-GB" sz="2800" dirty="0" smtClean="0"/>
              <a:t> </a:t>
            </a:r>
            <a:r>
              <a:rPr lang="en-GB" sz="2800" dirty="0"/>
              <a:t>: 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err="1" smtClean="0"/>
              <a:t>instruction_n</a:t>
            </a:r>
            <a:endParaRPr lang="en-GB" sz="2800" b="1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000" dirty="0">
                <a:solidFill>
                  <a:srgbClr val="FF0000"/>
                </a:solidFill>
              </a:rPr>
              <a:t>"while" loop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30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 = 0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while </a:t>
            </a:r>
            <a:r>
              <a:rPr lang="en-GB" sz="2800" dirty="0"/>
              <a:t>i &lt; 5: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print(i</a:t>
            </a:r>
            <a:r>
              <a:rPr lang="en-GB" sz="2800" dirty="0"/>
              <a:t>) i += 1 </a:t>
            </a:r>
            <a:endParaRPr lang="en-GB" sz="2800" dirty="0" smtClean="0"/>
          </a:p>
          <a:p>
            <a:r>
              <a:rPr lang="en-GB" sz="2800" dirty="0" smtClean="0"/>
              <a:t>else</a:t>
            </a:r>
            <a:r>
              <a:rPr lang="en-GB" sz="2800" dirty="0"/>
              <a:t>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</a:t>
            </a:r>
            <a:r>
              <a:rPr lang="en-GB" sz="2800" dirty="0"/>
              <a:t>("The loop has finished executing</a:t>
            </a:r>
            <a:r>
              <a:rPr lang="en-GB" sz="2800" dirty="0" smtClean="0"/>
              <a:t>")</a:t>
            </a:r>
          </a:p>
          <a:p>
            <a:endParaRPr lang="en-GB" sz="2800" dirty="0" smtClean="0"/>
          </a:p>
          <a:p>
            <a:r>
              <a:rPr lang="en-GB" sz="2800" dirty="0" smtClean="0"/>
              <a:t>Output: 0 </a:t>
            </a:r>
            <a:r>
              <a:rPr lang="en-GB" sz="2800" dirty="0"/>
              <a:t>1 2 3 4 The loop has finished executing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"while" loop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6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for loop and the range() function are used in Python to repeat a certain block of code a specified number of </a:t>
            </a:r>
            <a:endParaRPr lang="en-GB" sz="2800" dirty="0" smtClean="0"/>
          </a:p>
          <a:p>
            <a:r>
              <a:rPr lang="en-GB" sz="2800" dirty="0" smtClean="0"/>
              <a:t>times</a:t>
            </a:r>
            <a:r>
              <a:rPr lang="en-GB" sz="2800" dirty="0"/>
              <a:t>. The range() function generates a sequence of </a:t>
            </a:r>
            <a:endParaRPr lang="en-GB" sz="2800" dirty="0" smtClean="0"/>
          </a:p>
          <a:p>
            <a:r>
              <a:rPr lang="en-GB" sz="2800" dirty="0" smtClean="0"/>
              <a:t>numbers</a:t>
            </a:r>
            <a:r>
              <a:rPr lang="en-GB" sz="2800" dirty="0"/>
              <a:t>, which is then used as the loop variable in the </a:t>
            </a:r>
            <a:endParaRPr lang="en-GB" sz="2800" dirty="0" smtClean="0"/>
          </a:p>
          <a:p>
            <a:r>
              <a:rPr lang="en-GB" sz="2800" dirty="0" smtClean="0"/>
              <a:t>for </a:t>
            </a:r>
            <a:r>
              <a:rPr lang="en-GB" sz="2800" dirty="0"/>
              <a:t>loop. Here's a basic example</a:t>
            </a:r>
            <a:r>
              <a:rPr lang="en-GB" sz="2800" dirty="0" smtClean="0"/>
              <a:t>: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for i in range(5):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</a:rPr>
              <a:t>print(i)</a:t>
            </a:r>
          </a:p>
          <a:p>
            <a:r>
              <a:rPr lang="en-GB" sz="2000" dirty="0"/>
              <a:t>This code will print the numbers 0, 1, 2, 3, and 4. The range() function takes in one, two, or three arguments:</a:t>
            </a:r>
            <a:endParaRPr lang="en-GB" sz="2000" b="1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For Loop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8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range(stop</a:t>
            </a:r>
            <a:r>
              <a:rPr lang="en-GB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>
                <a:solidFill>
                  <a:srgbClr val="FF0000"/>
                </a:solidFill>
              </a:rPr>
              <a:t>range(start, stop) </a:t>
            </a:r>
            <a:endParaRPr lang="en-GB" sz="2000" b="1" dirty="0" smtClean="0">
              <a:solidFill>
                <a:srgbClr val="FF0000"/>
              </a:solidFill>
            </a:endParaRPr>
          </a:p>
          <a:p>
            <a:r>
              <a:rPr lang="en-GB" sz="2000" b="1" dirty="0" smtClean="0">
                <a:solidFill>
                  <a:srgbClr val="FF0000"/>
                </a:solidFill>
              </a:rPr>
              <a:t>range(start</a:t>
            </a:r>
            <a:r>
              <a:rPr lang="en-GB" sz="2000" b="1" dirty="0">
                <a:solidFill>
                  <a:srgbClr val="FF0000"/>
                </a:solidFill>
              </a:rPr>
              <a:t>, stop, step</a:t>
            </a:r>
            <a:r>
              <a:rPr lang="en-GB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en-GB" sz="2800" dirty="0" smtClean="0"/>
          </a:p>
          <a:p>
            <a:r>
              <a:rPr lang="en-GB" sz="2800" dirty="0"/>
              <a:t>The </a:t>
            </a:r>
            <a:r>
              <a:rPr lang="en-GB" sz="2800" b="1" dirty="0">
                <a:solidFill>
                  <a:srgbClr val="FF0000"/>
                </a:solidFill>
              </a:rPr>
              <a:t>stop</a:t>
            </a:r>
            <a:r>
              <a:rPr lang="en-GB" sz="2800" dirty="0"/>
              <a:t> argument specifies the upper bound of the </a:t>
            </a:r>
            <a:endParaRPr lang="en-GB" sz="2800" dirty="0" smtClean="0"/>
          </a:p>
          <a:p>
            <a:r>
              <a:rPr lang="en-GB" sz="2800" dirty="0" smtClean="0"/>
              <a:t>range </a:t>
            </a:r>
            <a:r>
              <a:rPr lang="en-GB" sz="2800" dirty="0"/>
              <a:t>and is required. The </a:t>
            </a:r>
            <a:r>
              <a:rPr lang="en-GB" sz="2800" b="1" dirty="0">
                <a:solidFill>
                  <a:srgbClr val="FF0000"/>
                </a:solidFill>
              </a:rPr>
              <a:t>start</a:t>
            </a:r>
            <a:r>
              <a:rPr lang="en-GB" sz="2800" dirty="0"/>
              <a:t> argument is the starting value of the range, and </a:t>
            </a:r>
            <a:r>
              <a:rPr lang="en-GB" sz="2800" b="1" dirty="0">
                <a:solidFill>
                  <a:srgbClr val="FF0000"/>
                </a:solidFill>
              </a:rPr>
              <a:t>step </a:t>
            </a:r>
            <a:r>
              <a:rPr lang="en-GB" sz="2800" dirty="0"/>
              <a:t>is the difference between </a:t>
            </a:r>
            <a:endParaRPr lang="en-GB" sz="2800" dirty="0" smtClean="0"/>
          </a:p>
          <a:p>
            <a:r>
              <a:rPr lang="en-GB" sz="2800" dirty="0" smtClean="0"/>
              <a:t>each </a:t>
            </a:r>
            <a:r>
              <a:rPr lang="en-GB" sz="2800" dirty="0"/>
              <a:t>consecutive number in the sequence. If </a:t>
            </a:r>
            <a:r>
              <a:rPr lang="en-GB" sz="2800" b="1" dirty="0">
                <a:solidFill>
                  <a:srgbClr val="FF0000"/>
                </a:solidFill>
              </a:rPr>
              <a:t>start</a:t>
            </a:r>
            <a:r>
              <a:rPr lang="en-GB" sz="2800" dirty="0"/>
              <a:t> is not specified, it </a:t>
            </a:r>
            <a:r>
              <a:rPr lang="en-GB" sz="2800" b="1" dirty="0">
                <a:solidFill>
                  <a:srgbClr val="FF0000"/>
                </a:solidFill>
              </a:rPr>
              <a:t>defaults to 0</a:t>
            </a:r>
            <a:r>
              <a:rPr lang="en-GB" sz="2800" dirty="0"/>
              <a:t>. If </a:t>
            </a:r>
            <a:r>
              <a:rPr lang="en-GB" sz="2800" b="1" dirty="0">
                <a:solidFill>
                  <a:srgbClr val="FF0000"/>
                </a:solidFill>
              </a:rPr>
              <a:t>step</a:t>
            </a:r>
            <a:r>
              <a:rPr lang="en-GB" sz="2800" dirty="0"/>
              <a:t> is not specified, it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defaults </a:t>
            </a:r>
            <a:r>
              <a:rPr lang="en-GB" sz="2800" b="1" dirty="0">
                <a:solidFill>
                  <a:srgbClr val="FF0000"/>
                </a:solidFill>
              </a:rPr>
              <a:t>to 1</a:t>
            </a:r>
            <a:r>
              <a:rPr lang="en-GB" sz="2800" dirty="0"/>
              <a:t>.</a:t>
            </a: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For Loop </a:t>
            </a:r>
          </a:p>
        </p:txBody>
      </p:sp>
    </p:spTree>
    <p:extLst>
      <p:ext uri="{BB962C8B-B14F-4D97-AF65-F5344CB8AC3E}">
        <p14:creationId xmlns:p14="http://schemas.microsoft.com/office/powerpoint/2010/main" val="19714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"break" and "continue" </a:t>
            </a:r>
            <a:r>
              <a:rPr lang="en-GB" sz="2800" dirty="0"/>
              <a:t>are control flow statements </a:t>
            </a:r>
            <a:endParaRPr lang="en-GB" sz="2800" dirty="0" smtClean="0"/>
          </a:p>
          <a:p>
            <a:r>
              <a:rPr lang="en-GB" sz="2800" dirty="0" smtClean="0"/>
              <a:t>used in </a:t>
            </a:r>
            <a:r>
              <a:rPr lang="en-GB" sz="2800" dirty="0"/>
              <a:t>programming languages</a:t>
            </a:r>
            <a:r>
              <a:rPr lang="en-GB" sz="2800" b="1" dirty="0" smtClean="0">
                <a:solidFill>
                  <a:srgbClr val="FF0000"/>
                </a:solidFill>
              </a:rPr>
              <a:t>. "</a:t>
            </a:r>
            <a:r>
              <a:rPr lang="en-GB" sz="2800" b="1" dirty="0">
                <a:solidFill>
                  <a:srgbClr val="FF0000"/>
                </a:solidFill>
              </a:rPr>
              <a:t>break" </a:t>
            </a:r>
            <a:r>
              <a:rPr lang="en-GB" sz="2800" dirty="0"/>
              <a:t>is used to exit a loop prematurely. When a </a:t>
            </a:r>
            <a:r>
              <a:rPr lang="en-GB" sz="2800" dirty="0" smtClean="0"/>
              <a:t>"</a:t>
            </a:r>
            <a:r>
              <a:rPr lang="en-GB" sz="2800" dirty="0"/>
              <a:t>break" statement is </a:t>
            </a:r>
            <a:endParaRPr lang="en-GB" sz="2800" dirty="0" smtClean="0"/>
          </a:p>
          <a:p>
            <a:r>
              <a:rPr lang="en-GB" sz="2800" dirty="0" smtClean="0"/>
              <a:t>encountered </a:t>
            </a:r>
            <a:r>
              <a:rPr lang="en-GB" sz="2800" dirty="0"/>
              <a:t>within a loop, the loop is terminated </a:t>
            </a:r>
            <a:endParaRPr lang="en-GB" sz="2800" dirty="0" smtClean="0"/>
          </a:p>
          <a:p>
            <a:r>
              <a:rPr lang="en-GB" sz="2800" dirty="0" smtClean="0"/>
              <a:t>immediately </a:t>
            </a:r>
            <a:r>
              <a:rPr lang="en-GB" sz="2800" dirty="0"/>
              <a:t>and the program continues </a:t>
            </a:r>
            <a:r>
              <a:rPr lang="en-GB" sz="2800" dirty="0" smtClean="0"/>
              <a:t>with </a:t>
            </a:r>
            <a:r>
              <a:rPr lang="en-GB" sz="2800" dirty="0"/>
              <a:t>the next </a:t>
            </a:r>
            <a:endParaRPr lang="en-GB" sz="2800" dirty="0" smtClean="0"/>
          </a:p>
          <a:p>
            <a:r>
              <a:rPr lang="en-GB" sz="2800" dirty="0" smtClean="0"/>
              <a:t>statement </a:t>
            </a:r>
            <a:r>
              <a:rPr lang="en-GB" sz="2800" dirty="0"/>
              <a:t>after the loop.</a:t>
            </a:r>
          </a:p>
          <a:p>
            <a:endParaRPr lang="en-GB" sz="28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"break" and "continue"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9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"continue" </a:t>
            </a:r>
            <a:r>
              <a:rPr lang="en-GB" sz="2800" dirty="0"/>
              <a:t>is used to </a:t>
            </a:r>
            <a:r>
              <a:rPr lang="en-GB" sz="2800" b="1" dirty="0">
                <a:solidFill>
                  <a:srgbClr val="FF0000"/>
                </a:solidFill>
              </a:rPr>
              <a:t>skip</a:t>
            </a:r>
            <a:r>
              <a:rPr lang="en-GB" sz="2800" dirty="0"/>
              <a:t> the current iteration of a loop </a:t>
            </a:r>
            <a:endParaRPr lang="en-GB" sz="2800" dirty="0" smtClean="0"/>
          </a:p>
          <a:p>
            <a:r>
              <a:rPr lang="en-GB" sz="2800" dirty="0" smtClean="0"/>
              <a:t>and </a:t>
            </a:r>
            <a:r>
              <a:rPr lang="en-GB" sz="2800" dirty="0"/>
              <a:t>move on to the </a:t>
            </a:r>
            <a:r>
              <a:rPr lang="en-GB" sz="2800" b="1" dirty="0">
                <a:solidFill>
                  <a:srgbClr val="FF0000"/>
                </a:solidFill>
              </a:rPr>
              <a:t>next one</a:t>
            </a:r>
            <a:r>
              <a:rPr lang="en-GB" sz="2800" dirty="0"/>
              <a:t>. When a </a:t>
            </a:r>
            <a:r>
              <a:rPr lang="en-GB" sz="2800" b="1" dirty="0">
                <a:solidFill>
                  <a:srgbClr val="FF0000"/>
                </a:solidFill>
              </a:rPr>
              <a:t>"continue"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statement </a:t>
            </a:r>
            <a:r>
              <a:rPr lang="en-GB" sz="2800" dirty="0"/>
              <a:t>is encountered within a loop, the program </a:t>
            </a:r>
            <a:endParaRPr lang="en-GB" sz="2800" dirty="0" smtClean="0"/>
          </a:p>
          <a:p>
            <a:r>
              <a:rPr lang="en-GB" sz="2800" dirty="0" smtClean="0"/>
              <a:t>skips </a:t>
            </a:r>
            <a:r>
              <a:rPr lang="en-GB" sz="2800" dirty="0"/>
              <a:t>the current iteration and continues with the next </a:t>
            </a:r>
            <a:endParaRPr lang="en-GB" sz="2800" dirty="0" smtClean="0"/>
          </a:p>
          <a:p>
            <a:r>
              <a:rPr lang="en-GB" sz="2800" dirty="0" smtClean="0"/>
              <a:t>iteration </a:t>
            </a:r>
            <a:r>
              <a:rPr lang="en-GB" sz="2800" dirty="0"/>
              <a:t>of the loop</a:t>
            </a:r>
            <a:r>
              <a:rPr lang="en-GB" sz="2800" dirty="0" smtClean="0"/>
              <a:t>.</a:t>
            </a:r>
          </a:p>
          <a:p>
            <a:r>
              <a:rPr lang="en-GB" sz="2800" dirty="0">
                <a:solidFill>
                  <a:srgbClr val="FF0000"/>
                </a:solidFill>
              </a:rPr>
              <a:t>for i in range(10):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>
                <a:solidFill>
                  <a:srgbClr val="FF0000"/>
                </a:solidFill>
              </a:rPr>
              <a:t>	</a:t>
            </a:r>
            <a:r>
              <a:rPr lang="en-GB" sz="2800" dirty="0" smtClean="0">
                <a:solidFill>
                  <a:srgbClr val="FF0000"/>
                </a:solidFill>
              </a:rPr>
              <a:t>if </a:t>
            </a:r>
            <a:r>
              <a:rPr lang="en-GB" sz="2800" dirty="0">
                <a:solidFill>
                  <a:srgbClr val="FF0000"/>
                </a:solidFill>
              </a:rPr>
              <a:t>i == 5: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>
                <a:solidFill>
                  <a:srgbClr val="FF0000"/>
                </a:solidFill>
              </a:rPr>
              <a:t>	</a:t>
            </a:r>
            <a:r>
              <a:rPr lang="en-GB" sz="2800" dirty="0" smtClean="0">
                <a:solidFill>
                  <a:srgbClr val="FF0000"/>
                </a:solidFill>
              </a:rPr>
              <a:t>	break </a:t>
            </a:r>
          </a:p>
          <a:p>
            <a:r>
              <a:rPr lang="en-GB" sz="2800" dirty="0">
                <a:solidFill>
                  <a:srgbClr val="FF0000"/>
                </a:solidFill>
              </a:rPr>
              <a:t>	</a:t>
            </a:r>
            <a:r>
              <a:rPr lang="en-GB" sz="2800" dirty="0" smtClean="0">
                <a:solidFill>
                  <a:srgbClr val="FF0000"/>
                </a:solidFill>
              </a:rPr>
              <a:t>print(i)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Output: </a:t>
            </a:r>
            <a:r>
              <a:rPr lang="en-US" sz="2800" dirty="0"/>
              <a:t>0 1 2 3 4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"break" and "continue"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0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for i in range(10):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>
                <a:solidFill>
                  <a:srgbClr val="FF0000"/>
                </a:solidFill>
              </a:rPr>
              <a:t>	if </a:t>
            </a:r>
            <a:r>
              <a:rPr lang="en-GB" sz="2800" dirty="0">
                <a:solidFill>
                  <a:srgbClr val="FF0000"/>
                </a:solidFill>
              </a:rPr>
              <a:t>i == 5: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>
                <a:solidFill>
                  <a:srgbClr val="FF0000"/>
                </a:solidFill>
              </a:rPr>
              <a:t>	</a:t>
            </a:r>
            <a:r>
              <a:rPr lang="en-GB" sz="2800" dirty="0" smtClean="0">
                <a:solidFill>
                  <a:srgbClr val="FF0000"/>
                </a:solidFill>
              </a:rPr>
              <a:t>	continue 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	print(i)</a:t>
            </a:r>
          </a:p>
          <a:p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Output: 0 1 2 3 4 </a:t>
            </a:r>
            <a:r>
              <a:rPr lang="en-US" sz="2800" dirty="0"/>
              <a:t>6 7 8 9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"break" and "continue"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2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800" dirty="0" smtClean="0"/>
              <a:t>Create </a:t>
            </a:r>
            <a:r>
              <a:rPr lang="en-GB" sz="2800" dirty="0"/>
              <a:t>a for loop that counts from 0 to 10, and prints </a:t>
            </a:r>
            <a:endParaRPr lang="en-GB" sz="2800" dirty="0" smtClean="0"/>
          </a:p>
          <a:p>
            <a:r>
              <a:rPr lang="en-GB" sz="2800" dirty="0" smtClean="0"/>
              <a:t>odd </a:t>
            </a:r>
            <a:r>
              <a:rPr lang="en-GB" sz="2800" dirty="0"/>
              <a:t>numbers to the screen. Use the skeleton below</a:t>
            </a:r>
            <a:r>
              <a:rPr lang="en-GB" sz="2800" dirty="0" smtClean="0"/>
              <a:t>:</a:t>
            </a:r>
          </a:p>
          <a:p>
            <a:endParaRPr lang="en-GB" sz="2800" dirty="0"/>
          </a:p>
          <a:p>
            <a:r>
              <a:rPr lang="en-GB" sz="2800" dirty="0"/>
              <a:t>for i in range(1, 11):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	# </a:t>
            </a:r>
            <a:r>
              <a:rPr lang="en-GB" sz="2800" dirty="0"/>
              <a:t>Line of code.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2. Create </a:t>
            </a:r>
            <a:r>
              <a:rPr lang="en-GB" sz="2800" dirty="0"/>
              <a:t>a while loop that counts from 0 to 10, and prints odd numbers to the screen. Use the skeleton below</a:t>
            </a:r>
            <a:r>
              <a:rPr lang="en-GB" sz="2800" dirty="0" smtClean="0"/>
              <a:t>:</a:t>
            </a:r>
          </a:p>
          <a:p>
            <a:endParaRPr lang="en-GB" sz="2800" dirty="0"/>
          </a:p>
          <a:p>
            <a:r>
              <a:rPr lang="en-GB" sz="2800" dirty="0"/>
              <a:t>x = 1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while </a:t>
            </a:r>
            <a:r>
              <a:rPr lang="en-GB" sz="2800" dirty="0"/>
              <a:t>x &lt; 11: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	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# </a:t>
            </a:r>
            <a:r>
              <a:rPr lang="en-GB" sz="2800" dirty="0"/>
              <a:t>Line of code.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0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3. Create </a:t>
            </a:r>
            <a:r>
              <a:rPr lang="en-GB" sz="2800" dirty="0"/>
              <a:t>a program with a for loop and a break </a:t>
            </a:r>
            <a:endParaRPr lang="en-GB" sz="2800" dirty="0" smtClean="0"/>
          </a:p>
          <a:p>
            <a:r>
              <a:rPr lang="en-GB" sz="2800" dirty="0" smtClean="0"/>
              <a:t>statement</a:t>
            </a:r>
            <a:r>
              <a:rPr lang="en-GB" sz="2800" dirty="0"/>
              <a:t>. The program should iterate over characters </a:t>
            </a:r>
            <a:endParaRPr lang="en-GB" sz="2800" dirty="0" smtClean="0"/>
          </a:p>
          <a:p>
            <a:r>
              <a:rPr lang="en-GB" sz="2800" dirty="0" smtClean="0"/>
              <a:t>in </a:t>
            </a:r>
            <a:r>
              <a:rPr lang="en-GB" sz="2800" dirty="0"/>
              <a:t>an email address, exit the loop when it reaches </a:t>
            </a:r>
            <a:endParaRPr lang="en-GB" sz="2800" dirty="0" smtClean="0"/>
          </a:p>
          <a:p>
            <a:r>
              <a:rPr lang="en-GB" sz="2800" dirty="0" smtClean="0"/>
              <a:t>the</a:t>
            </a:r>
            <a:r>
              <a:rPr lang="en-GB" sz="2800" dirty="0"/>
              <a:t> @ symbol, and print the part before @ on one line. </a:t>
            </a:r>
            <a:endParaRPr lang="en-GB" sz="2800" dirty="0" smtClean="0"/>
          </a:p>
          <a:p>
            <a:r>
              <a:rPr lang="en-GB" sz="2800" dirty="0" smtClean="0"/>
              <a:t>Use </a:t>
            </a:r>
            <a:r>
              <a:rPr lang="en-GB" sz="2800" dirty="0"/>
              <a:t>the skeleton </a:t>
            </a:r>
            <a:r>
              <a:rPr lang="en-GB" sz="2800" dirty="0" smtClean="0"/>
              <a:t>below:</a:t>
            </a:r>
          </a:p>
          <a:p>
            <a:endParaRPr lang="en-GB" sz="2800" dirty="0"/>
          </a:p>
          <a:p>
            <a:r>
              <a:rPr lang="en-GB" sz="2800" dirty="0"/>
              <a:t>for </a:t>
            </a:r>
            <a:r>
              <a:rPr lang="en-GB" sz="2800" dirty="0" err="1"/>
              <a:t>ch</a:t>
            </a:r>
            <a:r>
              <a:rPr lang="en-GB" sz="2800" dirty="0"/>
              <a:t> in "john.smith@pythoninstitute.org": </a:t>
            </a:r>
            <a:endParaRPr lang="en-GB" sz="2800" dirty="0" smtClean="0"/>
          </a:p>
          <a:p>
            <a:r>
              <a:rPr lang="en-GB" sz="2800" dirty="0" smtClean="0"/>
              <a:t>	if </a:t>
            </a:r>
            <a:r>
              <a:rPr lang="en-GB" sz="2800" dirty="0" err="1"/>
              <a:t>ch</a:t>
            </a:r>
            <a:r>
              <a:rPr lang="en-GB" sz="2800" dirty="0"/>
              <a:t> == "@":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	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# </a:t>
            </a:r>
            <a:r>
              <a:rPr lang="en-GB" sz="2800" dirty="0"/>
              <a:t>Line of code.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13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4. Create </a:t>
            </a:r>
            <a:r>
              <a:rPr lang="en-GB" sz="2800" dirty="0"/>
              <a:t>a program with a for loop and a continue statement. The program should iterate over a string of digits, replace each 0 with x, and print the modified string to the screen. Use the skeleton below</a:t>
            </a:r>
            <a:r>
              <a:rPr lang="en-GB" sz="2800" dirty="0" smtClean="0"/>
              <a:t>:</a:t>
            </a:r>
          </a:p>
          <a:p>
            <a:endParaRPr lang="en-GB" sz="2800" dirty="0"/>
          </a:p>
          <a:p>
            <a:r>
              <a:rPr lang="en-GB" sz="2800" dirty="0"/>
              <a:t>for digit in "0165031806510":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if </a:t>
            </a:r>
            <a:r>
              <a:rPr lang="en-GB" sz="2800" dirty="0"/>
              <a:t>digit == "0":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	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	# </a:t>
            </a:r>
            <a:r>
              <a:rPr lang="en-GB" sz="2800" dirty="0"/>
              <a:t>Line of code.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# </a:t>
            </a:r>
            <a:r>
              <a:rPr lang="en-GB" sz="2800" dirty="0"/>
              <a:t>Line of code.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5. What </a:t>
            </a:r>
            <a:r>
              <a:rPr lang="en-GB" sz="2800" dirty="0"/>
              <a:t>is the output of the following code</a:t>
            </a:r>
            <a:r>
              <a:rPr lang="en-GB" sz="2800" dirty="0" smtClean="0"/>
              <a:t>?</a:t>
            </a:r>
          </a:p>
          <a:p>
            <a:endParaRPr lang="en-GB" sz="2800" dirty="0"/>
          </a:p>
          <a:p>
            <a:r>
              <a:rPr lang="en-GB" sz="2800" dirty="0"/>
              <a:t>n = 3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while </a:t>
            </a:r>
            <a:r>
              <a:rPr lang="en-GB" sz="2800" dirty="0"/>
              <a:t>n &gt; 0: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print(n </a:t>
            </a:r>
            <a:r>
              <a:rPr lang="en-GB" sz="2800" dirty="0"/>
              <a:t>+ 1)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n </a:t>
            </a:r>
            <a:r>
              <a:rPr lang="en-GB" sz="2800" dirty="0"/>
              <a:t>-= 1 </a:t>
            </a:r>
            <a:endParaRPr lang="en-GB" sz="2800" dirty="0" smtClean="0"/>
          </a:p>
          <a:p>
            <a:r>
              <a:rPr lang="en-GB" sz="2800" dirty="0" smtClean="0"/>
              <a:t>else</a:t>
            </a:r>
            <a:r>
              <a:rPr lang="en-GB" sz="2800" dirty="0"/>
              <a:t>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print(n</a:t>
            </a:r>
            <a:r>
              <a:rPr lang="en-GB" sz="2800" dirty="0"/>
              <a:t>) 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8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6. What </a:t>
            </a:r>
            <a:r>
              <a:rPr lang="en-GB" sz="2800" dirty="0"/>
              <a:t>is the output of the following code</a:t>
            </a:r>
            <a:r>
              <a:rPr lang="en-GB" sz="2800" dirty="0" smtClean="0"/>
              <a:t>?</a:t>
            </a:r>
          </a:p>
          <a:p>
            <a:endParaRPr lang="en-GB" sz="2800" dirty="0"/>
          </a:p>
          <a:p>
            <a:r>
              <a:rPr lang="en-GB" sz="2800" dirty="0"/>
              <a:t>n = range(4)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for </a:t>
            </a:r>
            <a:r>
              <a:rPr lang="en-GB" sz="2800" dirty="0" err="1"/>
              <a:t>num</a:t>
            </a:r>
            <a:r>
              <a:rPr lang="en-GB" sz="2800" dirty="0"/>
              <a:t> in n: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</a:t>
            </a:r>
            <a:r>
              <a:rPr lang="en-GB" sz="2800" dirty="0" err="1" smtClean="0"/>
              <a:t>num</a:t>
            </a:r>
            <a:r>
              <a:rPr lang="en-GB" sz="2800" dirty="0" smtClean="0"/>
              <a:t> </a:t>
            </a:r>
            <a:r>
              <a:rPr lang="en-GB" sz="2800" dirty="0"/>
              <a:t>- 1) </a:t>
            </a:r>
            <a:endParaRPr lang="en-GB" sz="2800" dirty="0" smtClean="0"/>
          </a:p>
          <a:p>
            <a:r>
              <a:rPr lang="en-GB" sz="2800" dirty="0" smtClean="0"/>
              <a:t>else</a:t>
            </a:r>
            <a:r>
              <a:rPr lang="en-GB" sz="2800" dirty="0"/>
              <a:t>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</a:t>
            </a:r>
            <a:r>
              <a:rPr lang="en-GB" sz="2800" dirty="0" err="1" smtClean="0"/>
              <a:t>num</a:t>
            </a:r>
            <a:r>
              <a:rPr lang="en-GB" sz="2800" dirty="0"/>
              <a:t>)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7. What </a:t>
            </a:r>
            <a:r>
              <a:rPr lang="en-GB" sz="2800" dirty="0"/>
              <a:t>is the output of the following code</a:t>
            </a:r>
            <a:r>
              <a:rPr lang="en-GB" sz="2800" dirty="0" smtClean="0"/>
              <a:t>?</a:t>
            </a:r>
          </a:p>
          <a:p>
            <a:endParaRPr lang="en-GB" sz="2800" dirty="0"/>
          </a:p>
          <a:p>
            <a:r>
              <a:rPr lang="en-GB" sz="2800" dirty="0"/>
              <a:t>for i in range(0, 6, 3): </a:t>
            </a:r>
            <a:endParaRPr lang="en-GB" sz="2800" dirty="0" smtClean="0"/>
          </a:p>
          <a:p>
            <a:r>
              <a:rPr lang="en-GB" sz="2800" dirty="0"/>
              <a:t>	</a:t>
            </a:r>
            <a:r>
              <a:rPr lang="en-GB" sz="2800" dirty="0" smtClean="0"/>
              <a:t>print(i</a:t>
            </a:r>
            <a:r>
              <a:rPr lang="en-GB" sz="2800" dirty="0"/>
              <a:t>)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 smtClean="0">
                <a:solidFill>
                  <a:srgbClr val="FF0000"/>
                </a:solidFill>
              </a:rPr>
              <a:t>Quiz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7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SzPts val="3200"/>
            </a:pPr>
            <a:r>
              <a:rPr lang="en-GB" sz="2800" dirty="0"/>
              <a:t>Computer logic refers to the systematic methods and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dirty="0" smtClean="0"/>
              <a:t>principles </a:t>
            </a:r>
            <a:r>
              <a:rPr lang="en-GB" sz="2800" dirty="0"/>
              <a:t>used by computers to </a:t>
            </a:r>
            <a:r>
              <a:rPr lang="en-GB" sz="2800" b="1" dirty="0">
                <a:solidFill>
                  <a:srgbClr val="FF0000"/>
                </a:solidFill>
              </a:rPr>
              <a:t>process</a:t>
            </a:r>
            <a:r>
              <a:rPr lang="en-GB" sz="2800" dirty="0"/>
              <a:t>, </a:t>
            </a:r>
            <a:r>
              <a:rPr lang="en-GB" sz="2800" b="1" dirty="0">
                <a:solidFill>
                  <a:srgbClr val="FF0000"/>
                </a:solidFill>
              </a:rPr>
              <a:t>store,</a:t>
            </a:r>
            <a:r>
              <a:rPr lang="en-GB" sz="2800" dirty="0"/>
              <a:t> and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b="1" dirty="0" smtClean="0">
                <a:solidFill>
                  <a:srgbClr val="FF0000"/>
                </a:solidFill>
              </a:rPr>
              <a:t>retrieve</a:t>
            </a:r>
            <a:r>
              <a:rPr lang="en-GB" sz="2800" dirty="0" smtClean="0"/>
              <a:t> </a:t>
            </a:r>
            <a:r>
              <a:rPr lang="en-GB" sz="2800" dirty="0"/>
              <a:t>information, </a:t>
            </a:r>
            <a:r>
              <a:rPr lang="en-GB" sz="2800" b="1" dirty="0">
                <a:solidFill>
                  <a:srgbClr val="FF0000"/>
                </a:solidFill>
              </a:rPr>
              <a:t>make decisions</a:t>
            </a:r>
            <a:r>
              <a:rPr lang="en-GB" sz="2800" dirty="0"/>
              <a:t>, and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b="1" dirty="0" smtClean="0">
                <a:solidFill>
                  <a:srgbClr val="FF0000"/>
                </a:solidFill>
              </a:rPr>
              <a:t>perform </a:t>
            </a:r>
            <a:r>
              <a:rPr lang="en-GB" sz="2800" b="1" dirty="0">
                <a:solidFill>
                  <a:srgbClr val="FF0000"/>
                </a:solidFill>
              </a:rPr>
              <a:t>tasks</a:t>
            </a:r>
            <a:r>
              <a:rPr lang="en-GB" sz="2800" dirty="0"/>
              <a:t>. It encompasses the principles of mathematical logic, </a:t>
            </a:r>
            <a:r>
              <a:rPr lang="en-GB" sz="2800" dirty="0" smtClean="0"/>
              <a:t>circuit </a:t>
            </a:r>
            <a:r>
              <a:rPr lang="en-GB" sz="2800" dirty="0"/>
              <a:t>design, and computer science that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dirty="0" smtClean="0"/>
              <a:t>form </a:t>
            </a:r>
            <a:r>
              <a:rPr lang="en-GB" sz="2800" dirty="0"/>
              <a:t>the basis of how computers operate.</a:t>
            </a:r>
          </a:p>
          <a:p>
            <a:pPr>
              <a:spcAft>
                <a:spcPts val="600"/>
              </a:spcAft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Computer logic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3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SzPts val="3200"/>
            </a:pPr>
            <a:r>
              <a:rPr lang="en-GB" sz="2800" dirty="0"/>
              <a:t>In computer logic, logical operations such as </a:t>
            </a:r>
            <a:r>
              <a:rPr lang="en-GB" sz="2800" b="1" dirty="0">
                <a:solidFill>
                  <a:srgbClr val="FF0000"/>
                </a:solidFill>
              </a:rPr>
              <a:t>AND, OR, NOT, NAND, and NOR</a:t>
            </a:r>
            <a:r>
              <a:rPr lang="en-GB" sz="2800" dirty="0"/>
              <a:t> are used to manipulate binary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dirty="0" smtClean="0"/>
              <a:t>data </a:t>
            </a:r>
            <a:r>
              <a:rPr lang="en-GB" sz="2800" dirty="0"/>
              <a:t>(i.e., data represented as </a:t>
            </a:r>
            <a:r>
              <a:rPr lang="en-GB" sz="2800" b="1" dirty="0">
                <a:solidFill>
                  <a:srgbClr val="FF0000"/>
                </a:solidFill>
              </a:rPr>
              <a:t>1s and 0s</a:t>
            </a:r>
            <a:r>
              <a:rPr lang="en-GB" sz="2800" dirty="0"/>
              <a:t>). These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dirty="0" smtClean="0"/>
              <a:t>operations </a:t>
            </a:r>
            <a:r>
              <a:rPr lang="en-GB" sz="2800" dirty="0"/>
              <a:t>allow computers to make decisions, store </a:t>
            </a:r>
            <a:endParaRPr lang="en-GB" sz="28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800" dirty="0" smtClean="0"/>
              <a:t>and </a:t>
            </a:r>
            <a:r>
              <a:rPr lang="en-GB" sz="2800" dirty="0"/>
              <a:t>retrieve information, and perform tasks.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Computer logic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3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/>
              <a:t>If we have some free time, </a:t>
            </a:r>
            <a:r>
              <a:rPr lang="en-GB" sz="2800" b="1" i="1" dirty="0">
                <a:solidFill>
                  <a:srgbClr val="FF0000"/>
                </a:solidFill>
              </a:rPr>
              <a:t>and</a:t>
            </a:r>
            <a:r>
              <a:rPr lang="en-GB" sz="2800" i="1" dirty="0"/>
              <a:t> the weather is good, we will go for a walk</a:t>
            </a:r>
            <a:r>
              <a:rPr lang="en-GB" sz="2800" i="1" dirty="0" smtClean="0"/>
              <a:t>. </a:t>
            </a:r>
          </a:p>
          <a:p>
            <a:endParaRPr lang="en-GB" sz="2800" i="1" dirty="0" smtClean="0"/>
          </a:p>
          <a:p>
            <a:r>
              <a:rPr lang="en-GB" sz="2800" dirty="0"/>
              <a:t>We've used the conjunction </a:t>
            </a:r>
            <a:r>
              <a:rPr lang="en-GB" sz="2800" b="1" dirty="0">
                <a:solidFill>
                  <a:srgbClr val="FF0000"/>
                </a:solidFill>
              </a:rPr>
              <a:t>and</a:t>
            </a:r>
            <a:r>
              <a:rPr lang="en-GB" sz="2800" dirty="0"/>
              <a:t>, which means that </a:t>
            </a:r>
            <a:endParaRPr lang="en-GB" sz="2800" dirty="0" smtClean="0"/>
          </a:p>
          <a:p>
            <a:r>
              <a:rPr lang="en-GB" sz="2800" dirty="0" smtClean="0"/>
              <a:t>going </a:t>
            </a:r>
            <a:r>
              <a:rPr lang="en-GB" sz="2800" dirty="0"/>
              <a:t>for a walk depends on the simultaneous fulfilment of these two conditions. In the language of logic, such a connection of conditions is called a </a:t>
            </a:r>
            <a:r>
              <a:rPr lang="en-GB" sz="2800" b="1" dirty="0">
                <a:solidFill>
                  <a:srgbClr val="FF0000"/>
                </a:solidFill>
              </a:rPr>
              <a:t>conjunction</a:t>
            </a:r>
            <a:r>
              <a:rPr lang="en-GB" sz="2800" dirty="0"/>
              <a:t>. </a:t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Computer logic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3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/>
              <a:t>If you are in the mall </a:t>
            </a:r>
            <a:r>
              <a:rPr lang="en-GB" sz="2600" b="1" i="1" dirty="0">
                <a:solidFill>
                  <a:srgbClr val="FF0000"/>
                </a:solidFill>
              </a:rPr>
              <a:t>or</a:t>
            </a:r>
            <a:r>
              <a:rPr lang="en-GB" sz="2600" i="1" dirty="0"/>
              <a:t> I am in the mall, one of us will buy a gift for Mom.</a:t>
            </a:r>
            <a:endParaRPr lang="en-GB" sz="2600" dirty="0"/>
          </a:p>
          <a:p>
            <a:r>
              <a:rPr lang="en-GB" sz="2600" dirty="0"/>
              <a:t/>
            </a:r>
            <a:br>
              <a:rPr lang="en-GB" sz="2600" dirty="0"/>
            </a:br>
            <a:r>
              <a:rPr lang="en-GB" sz="2600" dirty="0"/>
              <a:t>The appearance of the word or means that the purchase </a:t>
            </a:r>
            <a:endParaRPr lang="en-GB" sz="2600" dirty="0" smtClean="0"/>
          </a:p>
          <a:p>
            <a:r>
              <a:rPr lang="en-GB" sz="2600" dirty="0" smtClean="0"/>
              <a:t>depends </a:t>
            </a:r>
            <a:r>
              <a:rPr lang="en-GB" sz="2600" dirty="0"/>
              <a:t>on at least one of these conditions. In logic, </a:t>
            </a:r>
            <a:r>
              <a:rPr lang="en-GB" sz="2600" dirty="0" smtClean="0"/>
              <a:t>such </a:t>
            </a:r>
            <a:r>
              <a:rPr lang="en-GB" sz="2600" dirty="0"/>
              <a:t>a compound is called a </a:t>
            </a:r>
            <a:r>
              <a:rPr lang="en-GB" sz="2600" b="1" dirty="0">
                <a:solidFill>
                  <a:srgbClr val="FF0000"/>
                </a:solidFill>
              </a:rPr>
              <a:t>disjunction</a:t>
            </a:r>
            <a:r>
              <a:rPr lang="en-GB" sz="2600" dirty="0" smtClean="0">
                <a:solidFill>
                  <a:srgbClr val="FF0000"/>
                </a:solidFill>
              </a:rPr>
              <a:t>.</a:t>
            </a:r>
          </a:p>
          <a:p>
            <a:endParaRPr lang="en-GB" sz="2600" dirty="0" smtClean="0"/>
          </a:p>
          <a:p>
            <a:r>
              <a:rPr lang="en-GB" sz="2600" dirty="0"/>
              <a:t>It's clear that Python must have operators to build </a:t>
            </a:r>
            <a:endParaRPr lang="en-GB" sz="2600" dirty="0" smtClean="0"/>
          </a:p>
          <a:p>
            <a:r>
              <a:rPr lang="en-GB" sz="2600" b="1" dirty="0" smtClean="0">
                <a:solidFill>
                  <a:srgbClr val="FF0000"/>
                </a:solidFill>
              </a:rPr>
              <a:t>conjunctions </a:t>
            </a:r>
            <a:r>
              <a:rPr lang="en-GB" sz="2600" b="1" dirty="0">
                <a:solidFill>
                  <a:srgbClr val="FF0000"/>
                </a:solidFill>
              </a:rPr>
              <a:t>and disjunctions</a:t>
            </a:r>
            <a:r>
              <a:rPr lang="en-GB" sz="2600" dirty="0"/>
              <a:t>. Without them, the </a:t>
            </a:r>
            <a:endParaRPr lang="en-GB" sz="2600" dirty="0" smtClean="0"/>
          </a:p>
          <a:p>
            <a:r>
              <a:rPr lang="en-GB" sz="2600" dirty="0" smtClean="0"/>
              <a:t>expressive </a:t>
            </a:r>
            <a:r>
              <a:rPr lang="en-GB" sz="2600" dirty="0"/>
              <a:t>power of </a:t>
            </a:r>
            <a:r>
              <a:rPr lang="en-GB" sz="2600" dirty="0" smtClean="0"/>
              <a:t>the </a:t>
            </a:r>
            <a:r>
              <a:rPr lang="en-GB" sz="2600" dirty="0"/>
              <a:t>language would be substantially </a:t>
            </a:r>
            <a:endParaRPr lang="en-GB" sz="2600" dirty="0" smtClean="0"/>
          </a:p>
          <a:p>
            <a:r>
              <a:rPr lang="en-GB" sz="2600" dirty="0" err="1" smtClean="0"/>
              <a:t>weakened.They're</a:t>
            </a:r>
            <a:r>
              <a:rPr lang="en-GB" sz="2600" dirty="0" smtClean="0"/>
              <a:t> called</a:t>
            </a:r>
            <a:r>
              <a:rPr lang="en-GB" sz="2600" dirty="0"/>
              <a:t> </a:t>
            </a:r>
            <a:r>
              <a:rPr lang="en-GB" sz="2600" b="1" dirty="0">
                <a:solidFill>
                  <a:srgbClr val="FF0000"/>
                </a:solidFill>
              </a:rPr>
              <a:t>logical operators</a:t>
            </a:r>
            <a:r>
              <a:rPr lang="en-GB" sz="2600" dirty="0">
                <a:solidFill>
                  <a:srgbClr val="FF0000"/>
                </a:solidFill>
              </a:rPr>
              <a:t>.</a:t>
            </a:r>
          </a:p>
          <a:p>
            <a:r>
              <a:rPr lang="en-GB" sz="2600" dirty="0"/>
              <a:t/>
            </a:r>
            <a:br>
              <a:rPr lang="en-GB" sz="2600" dirty="0"/>
            </a:br>
            <a:endParaRPr lang="en-GB" sz="26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Computer logic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and</a:t>
            </a:r>
          </a:p>
          <a:p>
            <a:r>
              <a:rPr lang="en-GB" sz="2800" dirty="0"/>
              <a:t>One logical conjunction operator in Python is the word </a:t>
            </a:r>
            <a:endParaRPr lang="en-GB" sz="2800" dirty="0" smtClean="0"/>
          </a:p>
          <a:p>
            <a:r>
              <a:rPr lang="en-GB" sz="2800" b="1" i="1" dirty="0" smtClean="0">
                <a:solidFill>
                  <a:srgbClr val="FF0000"/>
                </a:solidFill>
              </a:rPr>
              <a:t>and</a:t>
            </a:r>
            <a:r>
              <a:rPr lang="en-GB" sz="2800" dirty="0"/>
              <a:t>. It's a </a:t>
            </a:r>
            <a:r>
              <a:rPr lang="en-GB" sz="2800" b="1" dirty="0">
                <a:solidFill>
                  <a:srgbClr val="00FF00"/>
                </a:solidFill>
              </a:rPr>
              <a:t>binary operator with a priority that is lower than the one expressed by the comparison </a:t>
            </a:r>
            <a:endParaRPr lang="en-GB" sz="2800" b="1" dirty="0" smtClean="0">
              <a:solidFill>
                <a:srgbClr val="00FF00"/>
              </a:solidFill>
            </a:endParaRPr>
          </a:p>
          <a:p>
            <a:r>
              <a:rPr lang="en-GB" sz="2800" b="1" dirty="0" smtClean="0">
                <a:solidFill>
                  <a:srgbClr val="00FF00"/>
                </a:solidFill>
              </a:rPr>
              <a:t>operators</a:t>
            </a:r>
            <a:r>
              <a:rPr lang="en-GB" sz="2800" dirty="0">
                <a:solidFill>
                  <a:srgbClr val="00FF00"/>
                </a:solidFill>
              </a:rPr>
              <a:t>.</a:t>
            </a:r>
            <a:r>
              <a:rPr lang="en-GB" sz="2800" dirty="0"/>
              <a:t> It allows us to code complex conditions </a:t>
            </a:r>
            <a:endParaRPr lang="en-GB" sz="2800" dirty="0" smtClean="0"/>
          </a:p>
          <a:p>
            <a:r>
              <a:rPr lang="en-GB" sz="2800" dirty="0" smtClean="0"/>
              <a:t>without </a:t>
            </a:r>
            <a:r>
              <a:rPr lang="en-GB" sz="2800" dirty="0"/>
              <a:t>the use of parentheses like this one:</a:t>
            </a:r>
          </a:p>
          <a:p>
            <a:r>
              <a:rPr lang="en-GB" sz="2800" dirty="0"/>
              <a:t>counter &gt; 0 and value == 100 </a:t>
            </a:r>
            <a:br>
              <a:rPr lang="en-GB" sz="2800" dirty="0"/>
            </a:br>
            <a:r>
              <a:rPr lang="en-GB" sz="2800" dirty="0"/>
              <a:t>The result provided by the and operator can be </a:t>
            </a:r>
            <a:endParaRPr lang="en-GB" sz="2800" dirty="0" smtClean="0"/>
          </a:p>
          <a:p>
            <a:r>
              <a:rPr lang="en-GB" sz="2800" dirty="0" smtClean="0"/>
              <a:t>determined </a:t>
            </a:r>
            <a:r>
              <a:rPr lang="en-GB" sz="2800" dirty="0"/>
              <a:t>on the basis of the </a:t>
            </a:r>
            <a:r>
              <a:rPr lang="en-GB" sz="2800" b="1" dirty="0"/>
              <a:t>truth table</a:t>
            </a:r>
            <a:r>
              <a:rPr lang="en-GB" sz="2800" dirty="0"/>
              <a:t>.</a:t>
            </a:r>
          </a:p>
          <a:p>
            <a:r>
              <a:rPr lang="en-GB" sz="2600" dirty="0"/>
              <a:t/>
            </a:r>
            <a:br>
              <a:rPr lang="en-GB" sz="2600" dirty="0"/>
            </a:br>
            <a:endParaRPr lang="en-GB" sz="26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logical conjunction operator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1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If we consider the conjunction of A and B, the set of </a:t>
            </a:r>
            <a:endParaRPr lang="en-GB" sz="2800" dirty="0" smtClean="0"/>
          </a:p>
          <a:p>
            <a:r>
              <a:rPr lang="en-GB" sz="2800" dirty="0" smtClean="0"/>
              <a:t>possible </a:t>
            </a:r>
            <a:r>
              <a:rPr lang="en-GB" sz="2800" dirty="0"/>
              <a:t>values of arguments and corresponding values of the conjunction looks as follows:</a:t>
            </a:r>
            <a:r>
              <a:rPr lang="en-GB" sz="2600" dirty="0"/>
              <a:t/>
            </a:r>
            <a:br>
              <a:rPr lang="en-GB" sz="2600" dirty="0"/>
            </a:br>
            <a:endParaRPr lang="en-GB" sz="26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logical conjunction operator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83718"/>
            <a:ext cx="514350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6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or</a:t>
            </a:r>
          </a:p>
          <a:p>
            <a:r>
              <a:rPr lang="en-GB" sz="2800" dirty="0"/>
              <a:t>A disjunction operator is the word or. It's a </a:t>
            </a:r>
            <a:r>
              <a:rPr lang="en-GB" sz="2800" b="1" dirty="0">
                <a:solidFill>
                  <a:srgbClr val="FF0000"/>
                </a:solidFill>
              </a:rPr>
              <a:t>binary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operator </a:t>
            </a:r>
            <a:r>
              <a:rPr lang="en-GB" sz="2800" b="1" dirty="0">
                <a:solidFill>
                  <a:srgbClr val="FF0000"/>
                </a:solidFill>
              </a:rPr>
              <a:t>with a lower priority than and</a:t>
            </a:r>
            <a:r>
              <a:rPr lang="en-GB" sz="2800" dirty="0"/>
              <a:t> (just like + compared to *). Its truth table is as follows: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logical conjunction operator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9742"/>
            <a:ext cx="712879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55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not</a:t>
            </a:r>
          </a:p>
          <a:p>
            <a:r>
              <a:rPr lang="en-GB" sz="2800" dirty="0"/>
              <a:t>In addition, there's another operator that can be applied </a:t>
            </a:r>
            <a:endParaRPr lang="en-GB" sz="2800" dirty="0" smtClean="0"/>
          </a:p>
          <a:p>
            <a:r>
              <a:rPr lang="en-GB" sz="2800" dirty="0" smtClean="0"/>
              <a:t>for </a:t>
            </a:r>
            <a:r>
              <a:rPr lang="en-GB" sz="2800" dirty="0"/>
              <a:t>constructing conditions. It's a </a:t>
            </a:r>
            <a:r>
              <a:rPr lang="en-GB" sz="2800" b="1" dirty="0">
                <a:solidFill>
                  <a:srgbClr val="FF0000"/>
                </a:solidFill>
              </a:rPr>
              <a:t>unary operator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performing </a:t>
            </a:r>
            <a:r>
              <a:rPr lang="en-GB" sz="2800" b="1" dirty="0">
                <a:solidFill>
                  <a:srgbClr val="FF0000"/>
                </a:solidFill>
              </a:rPr>
              <a:t>a logical negation</a:t>
            </a:r>
            <a:r>
              <a:rPr lang="en-GB" sz="2800" dirty="0">
                <a:solidFill>
                  <a:srgbClr val="FF0000"/>
                </a:solidFill>
              </a:rPr>
              <a:t>.</a:t>
            </a:r>
            <a:r>
              <a:rPr lang="en-GB" sz="2800" dirty="0"/>
              <a:t> Its operation is simple: </a:t>
            </a:r>
            <a:endParaRPr lang="en-GB" sz="2800" dirty="0" smtClean="0"/>
          </a:p>
          <a:p>
            <a:r>
              <a:rPr lang="en-GB" sz="2800" dirty="0" smtClean="0"/>
              <a:t>it </a:t>
            </a:r>
            <a:r>
              <a:rPr lang="en-GB" sz="2800" dirty="0"/>
              <a:t>turns </a:t>
            </a:r>
            <a:r>
              <a:rPr lang="en-GB" sz="2800" b="1" dirty="0">
                <a:solidFill>
                  <a:srgbClr val="FF0000"/>
                </a:solidFill>
              </a:rPr>
              <a:t>truth into falsehood and falsehood into truth</a:t>
            </a:r>
            <a:r>
              <a:rPr lang="en-GB" sz="2800" b="1" dirty="0" smtClean="0">
                <a:solidFill>
                  <a:srgbClr val="FF0000"/>
                </a:solidFill>
              </a:rPr>
              <a:t>.</a:t>
            </a:r>
          </a:p>
          <a:p>
            <a:endParaRPr lang="en-GB" sz="2800" dirty="0"/>
          </a:p>
          <a:p>
            <a:r>
              <a:rPr lang="en-GB" sz="2800" dirty="0"/>
              <a:t>This operator is written as the word not, and its </a:t>
            </a:r>
            <a:r>
              <a:rPr lang="en-GB" sz="2800" b="1" dirty="0">
                <a:solidFill>
                  <a:srgbClr val="FF0000"/>
                </a:solidFill>
              </a:rPr>
              <a:t>priority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is </a:t>
            </a:r>
            <a:r>
              <a:rPr lang="en-GB" sz="2800" b="1" dirty="0">
                <a:solidFill>
                  <a:srgbClr val="FF0000"/>
                </a:solidFill>
              </a:rPr>
              <a:t>very high: the same as the unary + and -</a:t>
            </a:r>
            <a:r>
              <a:rPr lang="en-GB" sz="2800" dirty="0">
                <a:solidFill>
                  <a:srgbClr val="FF0000"/>
                </a:solidFill>
              </a:rPr>
              <a:t>.</a:t>
            </a:r>
            <a:r>
              <a:rPr lang="en-GB" sz="2800" dirty="0"/>
              <a:t> Its truth </a:t>
            </a:r>
            <a:endParaRPr lang="en-GB" sz="2800" dirty="0" smtClean="0"/>
          </a:p>
          <a:p>
            <a:r>
              <a:rPr lang="en-GB" sz="2800" dirty="0" smtClean="0"/>
              <a:t>table </a:t>
            </a:r>
            <a:r>
              <a:rPr lang="en-GB" sz="2800" dirty="0"/>
              <a:t>is simple: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logical conjunction operator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sz="4400" dirty="0">
                <a:solidFill>
                  <a:srgbClr val="FF0000"/>
                </a:solidFill>
              </a:rPr>
              <a:t>logical conjunction operator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03598"/>
            <a:ext cx="604867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21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57663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/>
              <a:t>A logical expression is a statement that can be </a:t>
            </a:r>
            <a:r>
              <a:rPr lang="en-GB" sz="2600" b="1" dirty="0">
                <a:solidFill>
                  <a:srgbClr val="FF0000"/>
                </a:solidFill>
              </a:rPr>
              <a:t>either </a:t>
            </a:r>
            <a:r>
              <a:rPr lang="en-GB" sz="2600" b="1" dirty="0" smtClean="0">
                <a:solidFill>
                  <a:srgbClr val="FF0000"/>
                </a:solidFill>
              </a:rPr>
              <a:t>true</a:t>
            </a:r>
          </a:p>
          <a:p>
            <a:r>
              <a:rPr lang="en-GB" sz="2600" b="1" dirty="0" smtClean="0">
                <a:solidFill>
                  <a:srgbClr val="FF0000"/>
                </a:solidFill>
              </a:rPr>
              <a:t>or </a:t>
            </a:r>
            <a:r>
              <a:rPr lang="en-GB" sz="2600" b="1" dirty="0">
                <a:solidFill>
                  <a:srgbClr val="FF0000"/>
                </a:solidFill>
              </a:rPr>
              <a:t>false.</a:t>
            </a:r>
            <a:r>
              <a:rPr lang="en-GB" sz="2600" dirty="0"/>
              <a:t> In computer programming, logical expressions </a:t>
            </a:r>
            <a:endParaRPr lang="en-GB" sz="2600" dirty="0" smtClean="0"/>
          </a:p>
          <a:p>
            <a:r>
              <a:rPr lang="en-GB" sz="2600" dirty="0" smtClean="0"/>
              <a:t>are </a:t>
            </a:r>
            <a:r>
              <a:rPr lang="en-GB" sz="2600" dirty="0"/>
              <a:t>used to </a:t>
            </a:r>
            <a:r>
              <a:rPr lang="en-GB" sz="2600" b="1" dirty="0">
                <a:solidFill>
                  <a:srgbClr val="FF0000"/>
                </a:solidFill>
              </a:rPr>
              <a:t>make decisions, control the flow of execution</a:t>
            </a:r>
            <a:r>
              <a:rPr lang="en-GB" sz="2600" b="1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GB" sz="2600" b="1" dirty="0" smtClean="0">
                <a:solidFill>
                  <a:srgbClr val="FF0000"/>
                </a:solidFill>
              </a:rPr>
              <a:t>and </a:t>
            </a:r>
            <a:r>
              <a:rPr lang="en-GB" sz="2600" b="1" dirty="0">
                <a:solidFill>
                  <a:srgbClr val="FF0000"/>
                </a:solidFill>
              </a:rPr>
              <a:t>perform operations based on conditions</a:t>
            </a:r>
            <a:r>
              <a:rPr lang="en-GB" sz="2600" b="1" dirty="0" smtClean="0">
                <a:solidFill>
                  <a:srgbClr val="FF0000"/>
                </a:solidFill>
              </a:rPr>
              <a:t>.</a:t>
            </a:r>
          </a:p>
          <a:p>
            <a:endParaRPr lang="en-GB" sz="2600" dirty="0"/>
          </a:p>
          <a:p>
            <a:r>
              <a:rPr lang="en-GB" sz="2600" dirty="0"/>
              <a:t>Logical expressions can be constructed using logical </a:t>
            </a:r>
            <a:endParaRPr lang="en-GB" sz="2600" dirty="0" smtClean="0"/>
          </a:p>
          <a:p>
            <a:r>
              <a:rPr lang="en-GB" sz="2600" dirty="0" smtClean="0"/>
              <a:t>operators </a:t>
            </a:r>
            <a:r>
              <a:rPr lang="en-GB" sz="2600" dirty="0"/>
              <a:t>such as </a:t>
            </a:r>
            <a:r>
              <a:rPr lang="en-GB" sz="2600" b="1" dirty="0">
                <a:solidFill>
                  <a:srgbClr val="FF0000"/>
                </a:solidFill>
              </a:rPr>
              <a:t>AND, OR, NOT, XOR, NAND</a:t>
            </a:r>
            <a:r>
              <a:rPr lang="en-GB" sz="2600" dirty="0"/>
              <a:t>, and </a:t>
            </a:r>
            <a:endParaRPr lang="en-GB" sz="2600" dirty="0" smtClean="0"/>
          </a:p>
          <a:p>
            <a:r>
              <a:rPr lang="en-GB" sz="2600" b="1" dirty="0" smtClean="0">
                <a:solidFill>
                  <a:srgbClr val="FF0000"/>
                </a:solidFill>
              </a:rPr>
              <a:t>NOR</a:t>
            </a:r>
            <a:r>
              <a:rPr lang="en-GB" sz="2600" dirty="0"/>
              <a:t>. These operators work on binary values </a:t>
            </a:r>
            <a:endParaRPr lang="en-GB" sz="2600" dirty="0" smtClean="0"/>
          </a:p>
          <a:p>
            <a:r>
              <a:rPr lang="en-GB" sz="2600" dirty="0" smtClean="0"/>
              <a:t>(</a:t>
            </a:r>
            <a:r>
              <a:rPr lang="en-GB" sz="2600" dirty="0"/>
              <a:t>i.e., </a:t>
            </a:r>
            <a:r>
              <a:rPr lang="en-GB" sz="2600" b="1" dirty="0">
                <a:solidFill>
                  <a:srgbClr val="FF0000"/>
                </a:solidFill>
              </a:rPr>
              <a:t>True or False</a:t>
            </a:r>
            <a:r>
              <a:rPr lang="en-GB" sz="2600" dirty="0"/>
              <a:t>) and return a result that is also a </a:t>
            </a:r>
            <a:endParaRPr lang="en-GB" sz="2600" dirty="0" smtClean="0"/>
          </a:p>
          <a:p>
            <a:r>
              <a:rPr lang="en-GB" sz="2600" dirty="0" smtClean="0"/>
              <a:t>binary value. 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 smtClean="0">
                <a:solidFill>
                  <a:srgbClr val="FF0000"/>
                </a:solidFill>
              </a:rPr>
              <a:t>Logical </a:t>
            </a:r>
            <a:r>
              <a:rPr lang="en-GB" sz="4000" dirty="0">
                <a:solidFill>
                  <a:srgbClr val="FF0000"/>
                </a:solidFill>
              </a:rPr>
              <a:t>expression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6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111516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Here are some examples of logical </a:t>
            </a:r>
            <a:r>
              <a:rPr lang="en-GB" sz="2400" dirty="0" smtClean="0"/>
              <a:t>expressions </a:t>
            </a:r>
            <a:r>
              <a:rPr lang="en-GB" sz="2400" dirty="0"/>
              <a:t>in Python</a:t>
            </a:r>
            <a:r>
              <a:rPr lang="en-GB" sz="2400" dirty="0" smtClean="0"/>
              <a:t>:</a:t>
            </a:r>
          </a:p>
          <a:p>
            <a:r>
              <a:rPr lang="en-GB" sz="2400" dirty="0"/>
              <a:t>a = True </a:t>
            </a:r>
            <a:endParaRPr lang="en-GB" sz="2400" dirty="0" smtClean="0"/>
          </a:p>
          <a:p>
            <a:r>
              <a:rPr lang="en-GB" sz="2400" dirty="0" smtClean="0"/>
              <a:t>b </a:t>
            </a:r>
            <a:r>
              <a:rPr lang="en-GB" sz="2400" dirty="0"/>
              <a:t>= False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# </a:t>
            </a:r>
            <a:r>
              <a:rPr lang="en-GB" sz="2400" dirty="0"/>
              <a:t>using AND operator </a:t>
            </a:r>
            <a:endParaRPr lang="en-GB" sz="2400" dirty="0" smtClean="0"/>
          </a:p>
          <a:p>
            <a:r>
              <a:rPr lang="en-GB" sz="2400" dirty="0" smtClean="0"/>
              <a:t>print(a </a:t>
            </a:r>
            <a:r>
              <a:rPr lang="en-GB" sz="2400" dirty="0"/>
              <a:t>and b) # False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# </a:t>
            </a:r>
            <a:r>
              <a:rPr lang="en-GB" sz="2400" dirty="0"/>
              <a:t>using OR operator </a:t>
            </a:r>
            <a:endParaRPr lang="en-GB" sz="2400" dirty="0" smtClean="0"/>
          </a:p>
          <a:p>
            <a:r>
              <a:rPr lang="en-GB" sz="2400" dirty="0" smtClean="0"/>
              <a:t>print(a </a:t>
            </a:r>
            <a:r>
              <a:rPr lang="en-GB" sz="2400" dirty="0"/>
              <a:t>or b) # True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# </a:t>
            </a:r>
            <a:r>
              <a:rPr lang="en-GB" sz="2400" dirty="0"/>
              <a:t>using NOT operator </a:t>
            </a:r>
            <a:endParaRPr lang="en-GB" sz="2400" dirty="0" smtClean="0"/>
          </a:p>
          <a:p>
            <a:r>
              <a:rPr lang="en-GB" sz="2400" dirty="0" smtClean="0"/>
              <a:t>print(not </a:t>
            </a:r>
            <a:r>
              <a:rPr lang="en-GB" sz="2400" dirty="0"/>
              <a:t>a) # False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 smtClean="0">
                <a:solidFill>
                  <a:srgbClr val="FF0000"/>
                </a:solidFill>
              </a:rPr>
              <a:t>Logical </a:t>
            </a:r>
            <a:r>
              <a:rPr lang="en-GB" sz="4000" dirty="0">
                <a:solidFill>
                  <a:srgbClr val="FF0000"/>
                </a:solidFill>
              </a:rPr>
              <a:t>expression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05728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/>
            </a:r>
            <a:br>
              <a:rPr lang="en-GB" sz="2400" dirty="0"/>
            </a:br>
            <a:r>
              <a:rPr lang="en-GB" sz="2800" dirty="0"/>
              <a:t>Logical expressions are widely used in computer </a:t>
            </a:r>
            <a:endParaRPr lang="en-GB" sz="2800" dirty="0" smtClean="0"/>
          </a:p>
          <a:p>
            <a:r>
              <a:rPr lang="en-GB" sz="2800" dirty="0" smtClean="0"/>
              <a:t>programming </a:t>
            </a:r>
            <a:r>
              <a:rPr lang="en-GB" sz="2800" dirty="0"/>
              <a:t>to </a:t>
            </a:r>
            <a:r>
              <a:rPr lang="en-GB" sz="2800" dirty="0" smtClean="0"/>
              <a:t>make </a:t>
            </a:r>
            <a:r>
              <a:rPr lang="en-GB" sz="2800" b="1" dirty="0">
                <a:solidFill>
                  <a:srgbClr val="FF0000"/>
                </a:solidFill>
              </a:rPr>
              <a:t>decisions and control the flow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of execution </a:t>
            </a:r>
            <a:r>
              <a:rPr lang="en-GB" sz="2800" b="1" dirty="0">
                <a:solidFill>
                  <a:srgbClr val="FF0000"/>
                </a:solidFill>
              </a:rPr>
              <a:t>in programs.</a:t>
            </a:r>
            <a:r>
              <a:rPr lang="en-GB" sz="2800" dirty="0"/>
              <a:t> </a:t>
            </a:r>
            <a:r>
              <a:rPr lang="en-GB" sz="2800" dirty="0" smtClean="0"/>
              <a:t>For </a:t>
            </a:r>
            <a:r>
              <a:rPr lang="en-GB" sz="2800" dirty="0"/>
              <a:t>example, in an if </a:t>
            </a:r>
            <a:endParaRPr lang="en-GB" sz="2800" dirty="0" smtClean="0"/>
          </a:p>
          <a:p>
            <a:r>
              <a:rPr lang="en-GB" sz="2800" dirty="0" smtClean="0"/>
              <a:t>statement</a:t>
            </a:r>
            <a:r>
              <a:rPr lang="en-GB" sz="2800" dirty="0"/>
              <a:t>, </a:t>
            </a:r>
            <a:r>
              <a:rPr lang="en-GB" sz="2800" dirty="0" smtClean="0"/>
              <a:t>a </a:t>
            </a:r>
            <a:r>
              <a:rPr lang="en-GB" sz="2800" dirty="0"/>
              <a:t>logical expression is used to </a:t>
            </a:r>
            <a:r>
              <a:rPr lang="en-GB" sz="2800" dirty="0" smtClean="0"/>
              <a:t>determine </a:t>
            </a:r>
          </a:p>
          <a:p>
            <a:r>
              <a:rPr lang="en-GB" sz="2800" dirty="0" smtClean="0"/>
              <a:t>whether </a:t>
            </a:r>
            <a:r>
              <a:rPr lang="en-GB" sz="2800" dirty="0"/>
              <a:t>a </a:t>
            </a:r>
            <a:r>
              <a:rPr lang="en-GB" sz="2800" dirty="0" err="1" smtClean="0"/>
              <a:t>blockof</a:t>
            </a:r>
            <a:r>
              <a:rPr lang="en-GB" sz="2800" dirty="0" smtClean="0"/>
              <a:t> </a:t>
            </a:r>
            <a:r>
              <a:rPr lang="en-GB" sz="2800" dirty="0"/>
              <a:t>code should be </a:t>
            </a:r>
            <a:r>
              <a:rPr lang="en-GB" sz="2800" b="1" dirty="0">
                <a:solidFill>
                  <a:srgbClr val="FF0000"/>
                </a:solidFill>
              </a:rPr>
              <a:t>executed or not.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 smtClean="0">
                <a:solidFill>
                  <a:srgbClr val="FF0000"/>
                </a:solidFill>
              </a:rPr>
              <a:t>Logical </a:t>
            </a:r>
            <a:r>
              <a:rPr lang="en-GB" sz="4000" dirty="0">
                <a:solidFill>
                  <a:srgbClr val="FF0000"/>
                </a:solidFill>
              </a:rPr>
              <a:t>expression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7465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/>
            </a:r>
            <a:br>
              <a:rPr lang="en-GB" sz="2400" dirty="0"/>
            </a:br>
            <a:r>
              <a:rPr lang="en-GB" sz="2800" dirty="0"/>
              <a:t>Bitwise operators in computer programming are </a:t>
            </a:r>
            <a:endParaRPr lang="en-GB" sz="2800" dirty="0" smtClean="0"/>
          </a:p>
          <a:p>
            <a:r>
              <a:rPr lang="en-GB" sz="2800" dirty="0" smtClean="0"/>
              <a:t>operations </a:t>
            </a:r>
            <a:r>
              <a:rPr lang="en-GB" sz="2800" dirty="0"/>
              <a:t>that manipulate </a:t>
            </a:r>
            <a:r>
              <a:rPr lang="en-GB" sz="2800" b="1" dirty="0">
                <a:solidFill>
                  <a:srgbClr val="FF0000"/>
                </a:solidFill>
              </a:rPr>
              <a:t>individual bits in a binary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number</a:t>
            </a:r>
            <a:r>
              <a:rPr lang="en-GB" sz="2800" b="1" dirty="0">
                <a:solidFill>
                  <a:srgbClr val="FF0000"/>
                </a:solidFill>
              </a:rPr>
              <a:t>.</a:t>
            </a:r>
            <a:r>
              <a:rPr lang="en-GB" sz="2800" dirty="0"/>
              <a:t> These operators are commonly used to </a:t>
            </a:r>
            <a:r>
              <a:rPr lang="en-GB" sz="2800" dirty="0" smtClean="0"/>
              <a:t>perform</a:t>
            </a:r>
          </a:p>
          <a:p>
            <a:r>
              <a:rPr lang="en-GB" sz="2800" dirty="0" smtClean="0"/>
              <a:t>low-level </a:t>
            </a:r>
            <a:r>
              <a:rPr lang="en-GB" sz="2800" dirty="0"/>
              <a:t>operations such as </a:t>
            </a:r>
            <a:r>
              <a:rPr lang="en-GB" sz="2800" b="1" dirty="0">
                <a:solidFill>
                  <a:srgbClr val="FF0000"/>
                </a:solidFill>
              </a:rPr>
              <a:t>testing the value of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individual </a:t>
            </a:r>
            <a:r>
              <a:rPr lang="en-GB" sz="2800" b="1" dirty="0">
                <a:solidFill>
                  <a:srgbClr val="FF0000"/>
                </a:solidFill>
              </a:rPr>
              <a:t>bits, setting or clearing bits, or shifting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bits </a:t>
            </a:r>
            <a:r>
              <a:rPr lang="en-GB" sz="2800" b="1" dirty="0">
                <a:solidFill>
                  <a:srgbClr val="FF0000"/>
                </a:solidFill>
              </a:rPr>
              <a:t>left </a:t>
            </a:r>
            <a:r>
              <a:rPr lang="en-GB" sz="2800" b="1" dirty="0" smtClean="0">
                <a:solidFill>
                  <a:srgbClr val="FF0000"/>
                </a:solidFill>
              </a:rPr>
              <a:t>or </a:t>
            </a:r>
            <a:r>
              <a:rPr lang="en-GB" sz="2800" b="1" dirty="0">
                <a:solidFill>
                  <a:srgbClr val="FF0000"/>
                </a:solidFill>
              </a:rPr>
              <a:t>right.</a:t>
            </a:r>
            <a:endParaRPr lang="en-US" sz="2800" b="1" dirty="0">
              <a:solidFill>
                <a:srgbClr val="FF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>
                <a:solidFill>
                  <a:srgbClr val="FF0000"/>
                </a:solidFill>
              </a:rPr>
              <a:t>Bitwise operators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7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600356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&amp;</a:t>
            </a:r>
            <a:r>
              <a:rPr lang="en-GB" sz="2800" dirty="0"/>
              <a:t> (ampersand) - bitwise conjunction;</a:t>
            </a:r>
          </a:p>
          <a:p>
            <a:r>
              <a:rPr lang="en-GB" sz="2800" dirty="0"/>
              <a:t>| (bar) - bitwise disjunction;</a:t>
            </a:r>
          </a:p>
          <a:p>
            <a:r>
              <a:rPr lang="en-GB" sz="2800" dirty="0"/>
              <a:t>~ (tilde) - bitwise negation;</a:t>
            </a:r>
          </a:p>
          <a:p>
            <a:r>
              <a:rPr lang="en-GB" sz="2800" dirty="0"/>
              <a:t>^ (caret) - bitwise exclusive or (</a:t>
            </a:r>
            <a:r>
              <a:rPr lang="en-GB" sz="2800" dirty="0" err="1"/>
              <a:t>xor</a:t>
            </a:r>
            <a:r>
              <a:rPr lang="en-GB" sz="2800" dirty="0" smtClean="0"/>
              <a:t>).</a:t>
            </a:r>
          </a:p>
          <a:p>
            <a:r>
              <a:rPr lang="en-US" sz="2800" b="1" dirty="0"/>
              <a:t>Bitwise operations (</a:t>
            </a:r>
            <a:r>
              <a:rPr lang="en-US" sz="2800" dirty="0"/>
              <a:t>&amp;</a:t>
            </a:r>
            <a:r>
              <a:rPr lang="en-US" sz="2800" b="1" dirty="0"/>
              <a:t>, </a:t>
            </a:r>
            <a:r>
              <a:rPr lang="en-US" sz="2800" dirty="0"/>
              <a:t>|</a:t>
            </a:r>
            <a:r>
              <a:rPr lang="en-US" sz="2800" b="1" dirty="0"/>
              <a:t>, and </a:t>
            </a:r>
            <a:r>
              <a:rPr lang="en-US" sz="2800" dirty="0"/>
              <a:t>^</a:t>
            </a:r>
            <a:r>
              <a:rPr lang="en-US" sz="2800" b="1" dirty="0"/>
              <a:t>)</a:t>
            </a:r>
            <a:endParaRPr lang="en-GB" sz="2800" dirty="0"/>
          </a:p>
          <a:p>
            <a:endParaRPr lang="en-US" sz="24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>
                <a:solidFill>
                  <a:srgbClr val="FF0000"/>
                </a:solidFill>
              </a:rPr>
              <a:t>Bitwise operators</a:t>
            </a:r>
            <a:endParaRPr lang="en-GB" sz="39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9782"/>
            <a:ext cx="754380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53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31830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Bitwise operations </a:t>
            </a:r>
            <a:r>
              <a:rPr lang="en-US" sz="2800" b="1" dirty="0" smtClean="0"/>
              <a:t>(~) negation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endParaRPr lang="en-US" sz="2800" b="1" dirty="0"/>
          </a:p>
          <a:p>
            <a:endParaRPr lang="en-GB" sz="2800" dirty="0" smtClean="0"/>
          </a:p>
          <a:p>
            <a:r>
              <a:rPr lang="en-GB" sz="2800" dirty="0" smtClean="0"/>
              <a:t>Let's </a:t>
            </a:r>
            <a:r>
              <a:rPr lang="en-GB" sz="2800" dirty="0"/>
              <a:t>make it easier:</a:t>
            </a:r>
          </a:p>
          <a:p>
            <a:r>
              <a:rPr lang="en-GB" sz="2800" dirty="0"/>
              <a:t>&amp; requires exactly two 1s to provide 1 as the result;</a:t>
            </a:r>
          </a:p>
          <a:p>
            <a:r>
              <a:rPr lang="en-GB" sz="2800" dirty="0"/>
              <a:t>| requires at least one 1 to provide 1 as the result;</a:t>
            </a:r>
          </a:p>
          <a:p>
            <a:r>
              <a:rPr lang="en-GB" sz="2800" dirty="0"/>
              <a:t>^ requires exactly one 1 to provide 1 as the result.</a:t>
            </a:r>
          </a:p>
          <a:p>
            <a:endParaRPr lang="en-GB" sz="2800" dirty="0" smtClean="0"/>
          </a:p>
          <a:p>
            <a:endParaRPr lang="en-US" sz="24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>
                <a:solidFill>
                  <a:srgbClr val="FF0000"/>
                </a:solidFill>
              </a:rPr>
              <a:t>Bitwise operators</a:t>
            </a:r>
            <a:endParaRPr lang="en-GB" sz="39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5" y="1275606"/>
            <a:ext cx="34575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11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2018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Note that bitwise operations are </a:t>
            </a:r>
            <a:r>
              <a:rPr lang="en-GB" sz="2800" b="1" dirty="0">
                <a:solidFill>
                  <a:srgbClr val="FF0000"/>
                </a:solidFill>
              </a:rPr>
              <a:t>faster than arithmetic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operations </a:t>
            </a:r>
            <a:r>
              <a:rPr lang="en-GB" sz="2800" dirty="0"/>
              <a:t>and are often </a:t>
            </a:r>
            <a:r>
              <a:rPr lang="en-GB" sz="2800" dirty="0" smtClean="0"/>
              <a:t>used </a:t>
            </a:r>
            <a:r>
              <a:rPr lang="en-GB" sz="2800" dirty="0"/>
              <a:t>in computer systems and </a:t>
            </a:r>
            <a:endParaRPr lang="en-GB" sz="2800" dirty="0" smtClean="0"/>
          </a:p>
          <a:p>
            <a:r>
              <a:rPr lang="en-GB" sz="2800" dirty="0" smtClean="0"/>
              <a:t>embedded </a:t>
            </a:r>
            <a:r>
              <a:rPr lang="en-GB" sz="2800" dirty="0"/>
              <a:t>devices where performance is critical. </a:t>
            </a:r>
            <a:endParaRPr lang="en-GB" sz="2800" dirty="0" smtClean="0"/>
          </a:p>
          <a:p>
            <a:r>
              <a:rPr lang="en-GB" sz="2800" dirty="0" smtClean="0"/>
              <a:t>However</a:t>
            </a:r>
            <a:r>
              <a:rPr lang="en-GB" sz="2800" dirty="0"/>
              <a:t>, they can also be more difficult to understand </a:t>
            </a:r>
            <a:endParaRPr lang="en-GB" sz="2800" dirty="0" smtClean="0"/>
          </a:p>
          <a:p>
            <a:r>
              <a:rPr lang="en-GB" sz="2800" dirty="0" smtClean="0"/>
              <a:t>and </a:t>
            </a:r>
            <a:r>
              <a:rPr lang="en-GB" sz="2800" dirty="0"/>
              <a:t>debug, so they </a:t>
            </a:r>
            <a:r>
              <a:rPr lang="en-GB" sz="2800" dirty="0" smtClean="0"/>
              <a:t>should </a:t>
            </a:r>
            <a:r>
              <a:rPr lang="en-GB" sz="2800" dirty="0"/>
              <a:t>be used with care.</a:t>
            </a:r>
          </a:p>
          <a:p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US"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endParaRPr lang="en-GB" sz="20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dirty="0">
                <a:solidFill>
                  <a:srgbClr val="FF0000"/>
                </a:solidFill>
              </a:rPr>
              <a:t>Bitwise operators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1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7523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Python </a:t>
            </a:r>
            <a:r>
              <a:rPr lang="en-GB" sz="2800" dirty="0"/>
              <a:t>offers yet another operation relating to single bits</a:t>
            </a:r>
            <a:r>
              <a:rPr lang="en-GB" sz="2800" dirty="0" smtClean="0"/>
              <a:t>:</a:t>
            </a:r>
          </a:p>
          <a:p>
            <a:r>
              <a:rPr lang="en-GB" sz="2800" dirty="0"/>
              <a:t> </a:t>
            </a:r>
            <a:r>
              <a:rPr lang="en-GB" sz="2800" b="1" dirty="0">
                <a:solidFill>
                  <a:srgbClr val="FF0000"/>
                </a:solidFill>
              </a:rPr>
              <a:t>shifting</a:t>
            </a:r>
            <a:r>
              <a:rPr lang="en-GB" sz="2800" dirty="0"/>
              <a:t>. This is applied only to </a:t>
            </a:r>
            <a:r>
              <a:rPr lang="en-GB" sz="2800" b="1" dirty="0">
                <a:solidFill>
                  <a:srgbClr val="FF0000"/>
                </a:solidFill>
              </a:rPr>
              <a:t>integer</a:t>
            </a:r>
            <a:r>
              <a:rPr lang="en-GB" sz="2800" dirty="0"/>
              <a:t> values, and you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mustn't</a:t>
            </a:r>
            <a:r>
              <a:rPr lang="en-GB" sz="2800" dirty="0" smtClean="0"/>
              <a:t> </a:t>
            </a:r>
            <a:r>
              <a:rPr lang="en-GB" sz="2800" dirty="0"/>
              <a:t>use </a:t>
            </a:r>
            <a:r>
              <a:rPr lang="en-GB" sz="2800" b="1" dirty="0">
                <a:solidFill>
                  <a:srgbClr val="FF0000"/>
                </a:solidFill>
              </a:rPr>
              <a:t>floats as arguments </a:t>
            </a:r>
            <a:r>
              <a:rPr lang="en-GB" sz="2800" dirty="0"/>
              <a:t>for it.</a:t>
            </a:r>
          </a:p>
          <a:p>
            <a:r>
              <a:rPr lang="en-GB" sz="2800" dirty="0"/>
              <a:t>You already apply this operation very often and quite </a:t>
            </a:r>
            <a:endParaRPr lang="en-GB" sz="2800" dirty="0" smtClean="0"/>
          </a:p>
          <a:p>
            <a:r>
              <a:rPr lang="en-GB" sz="2800" dirty="0" smtClean="0"/>
              <a:t>unconsciously</a:t>
            </a:r>
            <a:r>
              <a:rPr lang="en-GB" sz="2800" dirty="0"/>
              <a:t>. How do you multiply any number by ten? </a:t>
            </a:r>
            <a:endParaRPr lang="en-GB" sz="2800" dirty="0" smtClean="0"/>
          </a:p>
          <a:p>
            <a:r>
              <a:rPr lang="en-GB" sz="2800" dirty="0" smtClean="0"/>
              <a:t>Take </a:t>
            </a:r>
            <a:r>
              <a:rPr lang="en-GB" sz="2800" dirty="0"/>
              <a:t>a look:</a:t>
            </a:r>
          </a:p>
          <a:p>
            <a:r>
              <a:rPr lang="en-GB" sz="2800" dirty="0"/>
              <a:t>12345 × 10 = 123450</a:t>
            </a:r>
          </a:p>
          <a:p>
            <a:r>
              <a:rPr lang="en-GB" sz="2800" dirty="0" smtClean="0"/>
              <a:t>As </a:t>
            </a:r>
            <a:r>
              <a:rPr lang="en-GB" sz="2800" dirty="0"/>
              <a:t>you can see,</a:t>
            </a:r>
            <a:r>
              <a:rPr lang="en-GB" sz="2800" dirty="0">
                <a:solidFill>
                  <a:srgbClr val="FF0000"/>
                </a:solidFill>
              </a:rPr>
              <a:t> </a:t>
            </a:r>
            <a:r>
              <a:rPr lang="en-GB" sz="2800" b="1" dirty="0">
                <a:solidFill>
                  <a:srgbClr val="FF0000"/>
                </a:solidFill>
              </a:rPr>
              <a:t>multiplying by ten is in fact a shift</a:t>
            </a:r>
            <a:r>
              <a:rPr lang="en-GB" sz="2800" dirty="0"/>
              <a:t> of </a:t>
            </a:r>
            <a:endParaRPr lang="en-GB" sz="2800" dirty="0" smtClean="0"/>
          </a:p>
          <a:p>
            <a:r>
              <a:rPr lang="en-GB" sz="2800" dirty="0" smtClean="0"/>
              <a:t>all </a:t>
            </a:r>
            <a:r>
              <a:rPr lang="en-GB" sz="2800" dirty="0"/>
              <a:t>the digits to the left and filling the resulting gap with </a:t>
            </a:r>
            <a:endParaRPr lang="en-GB" sz="2800" dirty="0" smtClean="0"/>
          </a:p>
          <a:p>
            <a:r>
              <a:rPr lang="en-GB" sz="2800" dirty="0" smtClean="0"/>
              <a:t>zero</a:t>
            </a:r>
            <a:r>
              <a:rPr lang="en-GB" sz="2800" dirty="0"/>
              <a:t>.</a:t>
            </a:r>
          </a:p>
          <a:p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US"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endParaRPr lang="en-GB" sz="20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Binary left shift and binary right shift</a:t>
            </a:r>
          </a:p>
        </p:txBody>
      </p:sp>
    </p:spTree>
    <p:extLst>
      <p:ext uri="{BB962C8B-B14F-4D97-AF65-F5344CB8AC3E}">
        <p14:creationId xmlns:p14="http://schemas.microsoft.com/office/powerpoint/2010/main" val="10760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45964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Division by ten? Take a look:</a:t>
            </a:r>
          </a:p>
          <a:p>
            <a:r>
              <a:rPr lang="en-GB" sz="2700" dirty="0"/>
              <a:t>12340 ÷ 10 = 1234</a:t>
            </a:r>
          </a:p>
          <a:p>
            <a:r>
              <a:rPr lang="en-GB" sz="2700" dirty="0"/>
              <a:t/>
            </a:r>
            <a:br>
              <a:rPr lang="en-GB" sz="2700" dirty="0"/>
            </a:br>
            <a:r>
              <a:rPr lang="en-GB" sz="2700" dirty="0"/>
              <a:t>Dividing by ten is nothing but shifting the digits to the right.</a:t>
            </a:r>
          </a:p>
          <a:p>
            <a:r>
              <a:rPr lang="en-GB" sz="2700" dirty="0"/>
              <a:t>The same kind of operation is performed by the computer</a:t>
            </a:r>
            <a:r>
              <a:rPr lang="en-GB" sz="2700" dirty="0" smtClean="0"/>
              <a:t>,</a:t>
            </a:r>
          </a:p>
          <a:p>
            <a:r>
              <a:rPr lang="en-GB" sz="2700" dirty="0" smtClean="0"/>
              <a:t>but </a:t>
            </a:r>
            <a:r>
              <a:rPr lang="en-GB" sz="2700" dirty="0"/>
              <a:t>with one difference: as two is the base for binary </a:t>
            </a:r>
            <a:endParaRPr lang="en-GB" sz="2700" dirty="0" smtClean="0"/>
          </a:p>
          <a:p>
            <a:r>
              <a:rPr lang="en-GB" sz="2700" dirty="0" smtClean="0"/>
              <a:t>numbers </a:t>
            </a:r>
            <a:r>
              <a:rPr lang="en-GB" sz="2700" dirty="0"/>
              <a:t>(not 10), </a:t>
            </a:r>
            <a:r>
              <a:rPr lang="en-GB" sz="2700" b="1" dirty="0">
                <a:solidFill>
                  <a:srgbClr val="FF0000"/>
                </a:solidFill>
              </a:rPr>
              <a:t>shifting a value one bit to the left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thus </a:t>
            </a:r>
            <a:r>
              <a:rPr lang="en-GB" sz="2700" b="1" dirty="0">
                <a:solidFill>
                  <a:srgbClr val="FF0000"/>
                </a:solidFill>
              </a:rPr>
              <a:t>corresponds to multiplying it by two</a:t>
            </a:r>
            <a:r>
              <a:rPr lang="en-GB" sz="2700" dirty="0"/>
              <a:t>; respectively</a:t>
            </a:r>
            <a:r>
              <a:rPr lang="en-GB" sz="2700" dirty="0" smtClean="0"/>
              <a:t>,</a:t>
            </a:r>
          </a:p>
          <a:p>
            <a:r>
              <a:rPr lang="en-GB" sz="2700" b="1" dirty="0" smtClean="0">
                <a:solidFill>
                  <a:srgbClr val="FF0000"/>
                </a:solidFill>
              </a:rPr>
              <a:t>shifting </a:t>
            </a:r>
            <a:r>
              <a:rPr lang="en-GB" sz="2700" b="1" dirty="0">
                <a:solidFill>
                  <a:srgbClr val="FF0000"/>
                </a:solidFill>
              </a:rPr>
              <a:t>one bit to the right is like dividing by two</a:t>
            </a:r>
            <a:r>
              <a:rPr lang="en-GB" sz="2700" dirty="0">
                <a:solidFill>
                  <a:srgbClr val="FF0000"/>
                </a:solidFill>
              </a:rPr>
              <a:t> </a:t>
            </a:r>
            <a:endParaRPr lang="en-GB" sz="2700" dirty="0" smtClean="0">
              <a:solidFill>
                <a:srgbClr val="FF0000"/>
              </a:solidFill>
            </a:endParaRPr>
          </a:p>
          <a:p>
            <a:r>
              <a:rPr lang="en-GB" sz="2700" dirty="0" smtClean="0"/>
              <a:t>(</a:t>
            </a:r>
            <a:r>
              <a:rPr lang="en-GB" sz="2700" dirty="0"/>
              <a:t>notice that the rightmost bit is lost).</a:t>
            </a:r>
          </a:p>
          <a:p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US"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endParaRPr lang="en-GB" sz="20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Binary left shift and binary right shift</a:t>
            </a:r>
          </a:p>
        </p:txBody>
      </p:sp>
    </p:spTree>
    <p:extLst>
      <p:ext uri="{BB962C8B-B14F-4D97-AF65-F5344CB8AC3E}">
        <p14:creationId xmlns:p14="http://schemas.microsoft.com/office/powerpoint/2010/main" val="177743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20794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The </a:t>
            </a:r>
            <a:r>
              <a:rPr lang="en-GB" sz="2800" b="1" dirty="0"/>
              <a:t>shift operators</a:t>
            </a:r>
            <a:r>
              <a:rPr lang="en-GB" sz="2800" dirty="0"/>
              <a:t> in Python are a pair of </a:t>
            </a:r>
            <a:r>
              <a:rPr lang="en-GB" sz="2800" b="1" dirty="0">
                <a:solidFill>
                  <a:srgbClr val="FF0000"/>
                </a:solidFill>
              </a:rPr>
              <a:t>digraphs</a:t>
            </a:r>
            <a:r>
              <a:rPr lang="en-GB" sz="2800" dirty="0">
                <a:solidFill>
                  <a:srgbClr val="FF0000"/>
                </a:solidFill>
              </a:rPr>
              <a:t>:</a:t>
            </a:r>
            <a:r>
              <a:rPr lang="en-GB" sz="2800" dirty="0"/>
              <a:t> </a:t>
            </a:r>
            <a:endParaRPr lang="en-GB" sz="2800" dirty="0" smtClean="0"/>
          </a:p>
          <a:p>
            <a:r>
              <a:rPr lang="en-GB" sz="2800" dirty="0" smtClean="0"/>
              <a:t>&lt;&lt;</a:t>
            </a:r>
            <a:r>
              <a:rPr lang="en-GB" sz="2800" dirty="0"/>
              <a:t> and &gt;&gt;, clearly suggesting in which direction the shift </a:t>
            </a:r>
            <a:endParaRPr lang="en-GB" sz="2800" dirty="0" smtClean="0"/>
          </a:p>
          <a:p>
            <a:r>
              <a:rPr lang="en-GB" sz="2800" dirty="0" smtClean="0"/>
              <a:t>will </a:t>
            </a:r>
            <a:r>
              <a:rPr lang="en-GB" sz="2800" dirty="0"/>
              <a:t>act.</a:t>
            </a:r>
          </a:p>
          <a:p>
            <a:r>
              <a:rPr lang="en-GB" sz="2800" dirty="0"/>
              <a:t>value &lt;&lt; bits </a:t>
            </a:r>
          </a:p>
          <a:p>
            <a:r>
              <a:rPr lang="en-GB" sz="2800" dirty="0"/>
              <a:t>value &gt;&gt; bits 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>
                <a:solidFill>
                  <a:srgbClr val="FF0000"/>
                </a:solidFill>
              </a:rPr>
              <a:t>The left argument of these operators is an integer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value </a:t>
            </a:r>
            <a:r>
              <a:rPr lang="en-GB" sz="2800" b="1" dirty="0">
                <a:solidFill>
                  <a:srgbClr val="FF0000"/>
                </a:solidFill>
              </a:rPr>
              <a:t>whose bits are shifted. The right argument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determines </a:t>
            </a:r>
            <a:r>
              <a:rPr lang="en-GB" sz="2800" b="1" dirty="0">
                <a:solidFill>
                  <a:srgbClr val="FF0000"/>
                </a:solidFill>
              </a:rPr>
              <a:t>the size of the shift.</a:t>
            </a:r>
            <a:endParaRPr lang="en-GB" sz="2800" dirty="0">
              <a:solidFill>
                <a:srgbClr val="FF0000"/>
              </a:solidFill>
            </a:endParaRPr>
          </a:p>
          <a:p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US" sz="20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endParaRPr lang="en-GB" sz="20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Binary left shift and binary right shift</a:t>
            </a:r>
          </a:p>
        </p:txBody>
      </p:sp>
    </p:spTree>
    <p:extLst>
      <p:ext uri="{BB962C8B-B14F-4D97-AF65-F5344CB8AC3E}">
        <p14:creationId xmlns:p14="http://schemas.microsoft.com/office/powerpoint/2010/main" val="234135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46442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var = 17</a:t>
            </a:r>
          </a:p>
          <a:p>
            <a:r>
              <a:rPr lang="en-GB" sz="2000" b="1" dirty="0" err="1">
                <a:solidFill>
                  <a:srgbClr val="FF0000"/>
                </a:solidFill>
              </a:rPr>
              <a:t>var_right</a:t>
            </a:r>
            <a:r>
              <a:rPr lang="en-GB" sz="2000" b="1" dirty="0">
                <a:solidFill>
                  <a:srgbClr val="FF0000"/>
                </a:solidFill>
              </a:rPr>
              <a:t> = var &gt;&gt; 1</a:t>
            </a:r>
          </a:p>
          <a:p>
            <a:r>
              <a:rPr lang="en-GB" sz="2000" b="1" dirty="0" err="1">
                <a:solidFill>
                  <a:srgbClr val="FF0000"/>
                </a:solidFill>
              </a:rPr>
              <a:t>var_left</a:t>
            </a:r>
            <a:r>
              <a:rPr lang="en-GB" sz="2000" b="1" dirty="0">
                <a:solidFill>
                  <a:srgbClr val="FF0000"/>
                </a:solidFill>
              </a:rPr>
              <a:t> = var &lt;&lt; 2</a:t>
            </a:r>
          </a:p>
          <a:p>
            <a:r>
              <a:rPr lang="en-GB" sz="2000" b="1" dirty="0">
                <a:solidFill>
                  <a:srgbClr val="FF0000"/>
                </a:solidFill>
              </a:rPr>
              <a:t>print(</a:t>
            </a:r>
            <a:r>
              <a:rPr lang="en-GB" sz="2000" b="1" dirty="0" err="1">
                <a:solidFill>
                  <a:srgbClr val="FF0000"/>
                </a:solidFill>
              </a:rPr>
              <a:t>var</a:t>
            </a:r>
            <a:r>
              <a:rPr lang="en-GB" sz="2000" b="1" dirty="0">
                <a:solidFill>
                  <a:srgbClr val="FF0000"/>
                </a:solidFill>
              </a:rPr>
              <a:t>, </a:t>
            </a:r>
            <a:r>
              <a:rPr lang="en-GB" sz="2000" b="1" dirty="0" err="1">
                <a:solidFill>
                  <a:srgbClr val="FF0000"/>
                </a:solidFill>
              </a:rPr>
              <a:t>var_left</a:t>
            </a:r>
            <a:r>
              <a:rPr lang="en-GB" sz="2000" b="1" dirty="0">
                <a:solidFill>
                  <a:srgbClr val="FF0000"/>
                </a:solidFill>
              </a:rPr>
              <a:t>, </a:t>
            </a:r>
            <a:r>
              <a:rPr lang="en-GB" sz="2000" b="1" dirty="0" err="1">
                <a:solidFill>
                  <a:srgbClr val="FF0000"/>
                </a:solidFill>
              </a:rPr>
              <a:t>var_right</a:t>
            </a:r>
            <a:r>
              <a:rPr lang="en-GB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en-GB" sz="2000" dirty="0"/>
          </a:p>
          <a:p>
            <a:r>
              <a:rPr lang="en-GB" sz="2000" dirty="0"/>
              <a:t>The final print() invocation produces the following output</a:t>
            </a:r>
            <a:r>
              <a:rPr lang="en-GB" sz="2000" dirty="0" smtClean="0"/>
              <a:t>:</a:t>
            </a:r>
          </a:p>
          <a:p>
            <a:r>
              <a:rPr lang="en-GB" sz="2000" dirty="0" smtClean="0"/>
              <a:t>17 </a:t>
            </a:r>
            <a:r>
              <a:rPr lang="en-GB" sz="2000" dirty="0"/>
              <a:t>68 </a:t>
            </a:r>
            <a:r>
              <a:rPr lang="en-GB" sz="2000" dirty="0" smtClean="0"/>
              <a:t>8</a:t>
            </a:r>
          </a:p>
          <a:p>
            <a:r>
              <a:rPr lang="en-GB" sz="2000" b="1" dirty="0">
                <a:solidFill>
                  <a:srgbClr val="FF0000"/>
                </a:solidFill>
              </a:rPr>
              <a:t>Note:</a:t>
            </a:r>
          </a:p>
          <a:p>
            <a:r>
              <a:rPr lang="en-GB" sz="2000" dirty="0"/>
              <a:t>17 &gt;&gt; 1 → 17 // 2 (</a:t>
            </a:r>
            <a:r>
              <a:rPr lang="en-GB" sz="2000" b="1" dirty="0"/>
              <a:t>17</a:t>
            </a:r>
            <a:r>
              <a:rPr lang="en-GB" sz="2000" dirty="0"/>
              <a:t> floor-divided by </a:t>
            </a:r>
            <a:r>
              <a:rPr lang="en-GB" sz="2000" b="1" dirty="0"/>
              <a:t>2 to the power </a:t>
            </a:r>
            <a:r>
              <a:rPr lang="en-GB" sz="2000" b="1" dirty="0" smtClean="0"/>
              <a:t>of1</a:t>
            </a:r>
            <a:r>
              <a:rPr lang="en-GB" sz="2000" dirty="0"/>
              <a:t>) → 8 (shifting to the </a:t>
            </a:r>
            <a:endParaRPr lang="en-GB" sz="2000" dirty="0" smtClean="0"/>
          </a:p>
          <a:p>
            <a:r>
              <a:rPr lang="en-GB" sz="2000" dirty="0" smtClean="0"/>
              <a:t>right </a:t>
            </a:r>
            <a:r>
              <a:rPr lang="en-GB" sz="2000" dirty="0"/>
              <a:t>by one bit is the same as </a:t>
            </a:r>
            <a:r>
              <a:rPr lang="en-GB" sz="2000" dirty="0" smtClean="0"/>
              <a:t>integer </a:t>
            </a:r>
            <a:r>
              <a:rPr lang="en-GB" sz="2000" dirty="0"/>
              <a:t>division by two</a:t>
            </a:r>
            <a:r>
              <a:rPr lang="en-GB" sz="2000" dirty="0" smtClean="0"/>
              <a:t>)</a:t>
            </a:r>
          </a:p>
          <a:p>
            <a:endParaRPr lang="en-GB" sz="2000" dirty="0"/>
          </a:p>
          <a:p>
            <a:r>
              <a:rPr lang="en-GB" sz="2000" dirty="0"/>
              <a:t>17 &lt;&lt; 2 → 17 * 4 (</a:t>
            </a:r>
            <a:r>
              <a:rPr lang="en-GB" sz="2000" b="1" dirty="0"/>
              <a:t>17</a:t>
            </a:r>
            <a:r>
              <a:rPr lang="en-GB" sz="2000" dirty="0"/>
              <a:t> multiplied by </a:t>
            </a:r>
            <a:r>
              <a:rPr lang="en-GB" sz="2000" b="1" dirty="0"/>
              <a:t>2 to the power of 2</a:t>
            </a:r>
            <a:r>
              <a:rPr lang="en-GB" sz="2000" dirty="0"/>
              <a:t>) → 68 </a:t>
            </a:r>
            <a:r>
              <a:rPr lang="en-GB" sz="2000" dirty="0" smtClean="0"/>
              <a:t>(</a:t>
            </a:r>
            <a:r>
              <a:rPr lang="en-GB" sz="2000" dirty="0"/>
              <a:t>shifting to the </a:t>
            </a:r>
            <a:r>
              <a:rPr lang="en-GB" sz="2000" dirty="0" smtClean="0"/>
              <a:t>left</a:t>
            </a:r>
          </a:p>
          <a:p>
            <a:r>
              <a:rPr lang="en-GB" sz="2000" dirty="0" smtClean="0"/>
              <a:t> </a:t>
            </a:r>
            <a:r>
              <a:rPr lang="en-GB" sz="2000" dirty="0"/>
              <a:t>by two bits is the same as integer multiplication </a:t>
            </a:r>
            <a:endParaRPr lang="en-GB" sz="2000" dirty="0" smtClean="0"/>
          </a:p>
          <a:p>
            <a:r>
              <a:rPr lang="en-GB" sz="2000" dirty="0" smtClean="0"/>
              <a:t>by </a:t>
            </a:r>
            <a:r>
              <a:rPr lang="en-GB" sz="2000" dirty="0"/>
              <a:t>four)</a:t>
            </a:r>
          </a:p>
          <a:p>
            <a:endParaRPr lang="en-GB" sz="2400" dirty="0"/>
          </a:p>
          <a:p>
            <a:r>
              <a:rPr lang="en-GB" sz="2400" dirty="0"/>
              <a:t/>
            </a:r>
            <a:br>
              <a:rPr lang="en-GB" sz="2400" dirty="0"/>
            </a:br>
            <a:endParaRPr lang="en-US" sz="2400" b="1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endParaRPr lang="en-GB" sz="2400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</a:rPr>
              <a:t>Binary left shift and binary right shift</a:t>
            </a:r>
          </a:p>
        </p:txBody>
      </p:sp>
    </p:spTree>
    <p:extLst>
      <p:ext uri="{BB962C8B-B14F-4D97-AF65-F5344CB8AC3E}">
        <p14:creationId xmlns:p14="http://schemas.microsoft.com/office/powerpoint/2010/main" val="28447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Updated Priority Table</a:t>
            </a:r>
            <a:endParaRPr lang="en-GB" sz="4000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9542"/>
            <a:ext cx="6336703" cy="417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54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743985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1. What </a:t>
            </a:r>
            <a:r>
              <a:rPr lang="en-GB" sz="2800" dirty="0"/>
              <a:t>is the output of the following snippet</a:t>
            </a:r>
            <a:r>
              <a:rPr lang="en-GB" sz="2800" dirty="0" smtClean="0"/>
              <a:t>?</a:t>
            </a:r>
          </a:p>
          <a:p>
            <a:endParaRPr lang="en-GB" sz="2800" dirty="0"/>
          </a:p>
          <a:p>
            <a:r>
              <a:rPr lang="en-GB" sz="2800" dirty="0"/>
              <a:t>x = 1 </a:t>
            </a:r>
            <a:endParaRPr lang="en-GB" sz="2800" dirty="0" smtClean="0"/>
          </a:p>
          <a:p>
            <a:r>
              <a:rPr lang="en-GB" sz="2800" dirty="0" smtClean="0"/>
              <a:t>y </a:t>
            </a:r>
            <a:r>
              <a:rPr lang="en-GB" sz="2800" dirty="0"/>
              <a:t>= 0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z </a:t>
            </a:r>
            <a:r>
              <a:rPr lang="en-GB" sz="2800" dirty="0"/>
              <a:t>= ((x == y) and (x == y)) or not(x == y) </a:t>
            </a:r>
            <a:endParaRPr lang="en-GB" sz="2800" dirty="0" smtClean="0"/>
          </a:p>
          <a:p>
            <a:r>
              <a:rPr lang="en-GB" sz="2800" dirty="0" smtClean="0"/>
              <a:t>print(not(z</a:t>
            </a:r>
            <a:r>
              <a:rPr lang="en-GB" sz="2800" dirty="0"/>
              <a:t>))</a:t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Quiz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555526"/>
            <a:ext cx="639630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2. What </a:t>
            </a:r>
            <a:r>
              <a:rPr lang="en-GB" sz="2400" dirty="0"/>
              <a:t>is the output of the following snippet</a:t>
            </a:r>
            <a:r>
              <a:rPr lang="en-GB" sz="2400" dirty="0" smtClean="0"/>
              <a:t>?</a:t>
            </a:r>
          </a:p>
          <a:p>
            <a:endParaRPr lang="en-GB" sz="2400" dirty="0"/>
          </a:p>
          <a:p>
            <a:r>
              <a:rPr lang="en-GB" sz="2400" dirty="0"/>
              <a:t>x = 4 </a:t>
            </a:r>
            <a:endParaRPr lang="en-GB" sz="2400" dirty="0" smtClean="0"/>
          </a:p>
          <a:p>
            <a:r>
              <a:rPr lang="en-GB" sz="2400" dirty="0" smtClean="0"/>
              <a:t>y </a:t>
            </a:r>
            <a:r>
              <a:rPr lang="en-GB" sz="2400" dirty="0"/>
              <a:t>= 1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a </a:t>
            </a:r>
            <a:r>
              <a:rPr lang="en-GB" sz="2400" dirty="0"/>
              <a:t>= x &amp; y </a:t>
            </a:r>
            <a:endParaRPr lang="en-GB" sz="2400" dirty="0" smtClean="0"/>
          </a:p>
          <a:p>
            <a:r>
              <a:rPr lang="en-GB" sz="2400" dirty="0" smtClean="0"/>
              <a:t>b </a:t>
            </a:r>
            <a:r>
              <a:rPr lang="en-GB" sz="2400" dirty="0"/>
              <a:t>= x | y </a:t>
            </a:r>
            <a:endParaRPr lang="en-GB" sz="2400" dirty="0" smtClean="0"/>
          </a:p>
          <a:p>
            <a:r>
              <a:rPr lang="en-GB" sz="2400" dirty="0" smtClean="0"/>
              <a:t>c </a:t>
            </a:r>
            <a:r>
              <a:rPr lang="en-GB" sz="2400" dirty="0"/>
              <a:t>= ~x # tricky! </a:t>
            </a:r>
            <a:endParaRPr lang="en-GB" sz="2400" dirty="0" smtClean="0"/>
          </a:p>
          <a:p>
            <a:r>
              <a:rPr lang="en-GB" sz="2400" dirty="0" smtClean="0"/>
              <a:t>d </a:t>
            </a:r>
            <a:r>
              <a:rPr lang="en-GB" sz="2400" dirty="0"/>
              <a:t>= x ^ 5 </a:t>
            </a:r>
            <a:endParaRPr lang="en-GB" sz="2400" dirty="0" smtClean="0"/>
          </a:p>
          <a:p>
            <a:r>
              <a:rPr lang="en-GB" sz="2400" dirty="0" smtClean="0"/>
              <a:t>e </a:t>
            </a:r>
            <a:r>
              <a:rPr lang="en-GB" sz="2400" dirty="0"/>
              <a:t>= x &gt;&gt; 2 </a:t>
            </a:r>
            <a:endParaRPr lang="en-GB" sz="2400" dirty="0" smtClean="0"/>
          </a:p>
          <a:p>
            <a:r>
              <a:rPr lang="en-GB" sz="2400" dirty="0" smtClean="0"/>
              <a:t>f </a:t>
            </a:r>
            <a:r>
              <a:rPr lang="en-GB" sz="2400" dirty="0"/>
              <a:t>= x &lt;&lt; 2 </a:t>
            </a:r>
            <a:endParaRPr lang="en-GB" sz="2400" dirty="0" smtClean="0"/>
          </a:p>
          <a:p>
            <a:r>
              <a:rPr lang="en-GB" sz="2400" dirty="0" smtClean="0"/>
              <a:t>print(a</a:t>
            </a:r>
            <a:r>
              <a:rPr lang="en-GB" sz="2400" dirty="0"/>
              <a:t>, b, c, d, e, f)</a:t>
            </a:r>
            <a:endParaRPr lang="en-US" sz="24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Quiz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9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557425" cy="717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 function in Python is a block of code that can be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executed</a:t>
            </a:r>
            <a:r>
              <a:rPr lang="en-GB" sz="2800" dirty="0" smtClean="0"/>
              <a:t> </a:t>
            </a:r>
            <a:r>
              <a:rPr lang="en-GB" sz="2800" dirty="0"/>
              <a:t>whenever it is </a:t>
            </a:r>
            <a:r>
              <a:rPr lang="en-GB" sz="2800" b="1" dirty="0">
                <a:solidFill>
                  <a:srgbClr val="FF0000"/>
                </a:solidFill>
              </a:rPr>
              <a:t>called.</a:t>
            </a:r>
            <a:r>
              <a:rPr lang="en-GB" sz="2800" dirty="0"/>
              <a:t> Functions help break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down </a:t>
            </a:r>
            <a:r>
              <a:rPr lang="en-GB" sz="2800" b="1" dirty="0">
                <a:solidFill>
                  <a:srgbClr val="FF0000"/>
                </a:solidFill>
              </a:rPr>
              <a:t>large, complex code into smaller, more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Manageable pieces</a:t>
            </a:r>
            <a:r>
              <a:rPr lang="en-GB" sz="2800" b="1" dirty="0">
                <a:solidFill>
                  <a:srgbClr val="FF0000"/>
                </a:solidFill>
              </a:rPr>
              <a:t>, making it easier to understand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and </a:t>
            </a:r>
            <a:r>
              <a:rPr lang="en-GB" sz="2800" b="1" dirty="0">
                <a:solidFill>
                  <a:srgbClr val="FF0000"/>
                </a:solidFill>
              </a:rPr>
              <a:t>maintain. </a:t>
            </a:r>
            <a:r>
              <a:rPr lang="en-GB" sz="2800" dirty="0" smtClean="0"/>
              <a:t>Functions </a:t>
            </a:r>
            <a:r>
              <a:rPr lang="en-GB" sz="2800" dirty="0"/>
              <a:t>also allow for reusability of code. </a:t>
            </a:r>
            <a:endParaRPr lang="en-GB" sz="2800" dirty="0" smtClean="0"/>
          </a:p>
          <a:p>
            <a:r>
              <a:rPr lang="en-GB" sz="2800" dirty="0" smtClean="0"/>
              <a:t>In </a:t>
            </a:r>
            <a:r>
              <a:rPr lang="en-GB" sz="2800" dirty="0"/>
              <a:t>Python, </a:t>
            </a:r>
            <a:r>
              <a:rPr lang="en-GB" sz="2800" dirty="0" smtClean="0"/>
              <a:t>you </a:t>
            </a:r>
            <a:r>
              <a:rPr lang="en-GB" sz="2800" dirty="0"/>
              <a:t>can define a function using the </a:t>
            </a:r>
            <a:r>
              <a:rPr lang="en-GB" sz="2800" b="1" dirty="0" err="1">
                <a:solidFill>
                  <a:srgbClr val="FF0000"/>
                </a:solidFill>
              </a:rPr>
              <a:t>def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keyword</a:t>
            </a:r>
            <a:r>
              <a:rPr lang="en-GB" sz="2800" dirty="0"/>
              <a:t>, </a:t>
            </a:r>
            <a:r>
              <a:rPr lang="en-GB" sz="2800" dirty="0" smtClean="0"/>
              <a:t>followed by </a:t>
            </a:r>
            <a:r>
              <a:rPr lang="en-GB" sz="2800" dirty="0"/>
              <a:t>the function name, any arguments </a:t>
            </a:r>
            <a:r>
              <a:rPr lang="en-GB" sz="2800" dirty="0" smtClean="0"/>
              <a:t>it</a:t>
            </a:r>
          </a:p>
          <a:p>
            <a:r>
              <a:rPr lang="en-GB" sz="2800" dirty="0" smtClean="0"/>
              <a:t>may </a:t>
            </a:r>
            <a:r>
              <a:rPr lang="en-GB" sz="2800" dirty="0"/>
              <a:t>take in </a:t>
            </a:r>
            <a:r>
              <a:rPr lang="en-GB" sz="2800" dirty="0" smtClean="0"/>
              <a:t>parentheses</a:t>
            </a:r>
            <a:r>
              <a:rPr lang="en-GB" sz="2800" dirty="0"/>
              <a:t>, and a colon. The code inside </a:t>
            </a:r>
            <a:endParaRPr lang="en-GB" sz="2800" dirty="0" smtClean="0"/>
          </a:p>
          <a:p>
            <a:r>
              <a:rPr lang="en-GB" sz="2800" dirty="0" smtClean="0"/>
              <a:t>the </a:t>
            </a:r>
            <a:r>
              <a:rPr lang="en-GB" sz="2800" dirty="0"/>
              <a:t>function </a:t>
            </a:r>
            <a:r>
              <a:rPr lang="en-GB" sz="2800" dirty="0" smtClean="0"/>
              <a:t>must </a:t>
            </a:r>
            <a:r>
              <a:rPr lang="en-GB" sz="2800" dirty="0"/>
              <a:t>be </a:t>
            </a:r>
            <a:r>
              <a:rPr lang="en-GB" sz="2800" b="1" dirty="0">
                <a:solidFill>
                  <a:srgbClr val="FF0000"/>
                </a:solidFill>
              </a:rPr>
              <a:t>indented</a:t>
            </a:r>
            <a:r>
              <a:rPr lang="en-GB" sz="2800" dirty="0"/>
              <a:t>. The function can return a </a:t>
            </a:r>
            <a:endParaRPr lang="en-GB" sz="2800" dirty="0" smtClean="0"/>
          </a:p>
          <a:p>
            <a:r>
              <a:rPr lang="en-GB" sz="2800" dirty="0" smtClean="0"/>
              <a:t>value </a:t>
            </a:r>
            <a:r>
              <a:rPr lang="en-GB" sz="2800" dirty="0"/>
              <a:t>using </a:t>
            </a:r>
            <a:r>
              <a:rPr lang="en-GB" sz="2800" dirty="0" smtClean="0"/>
              <a:t>the </a:t>
            </a:r>
            <a:r>
              <a:rPr lang="en-GB" sz="2800" dirty="0"/>
              <a:t>return keyword. 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Function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6813019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>
                <a:solidFill>
                  <a:srgbClr val="FF0000"/>
                </a:solidFill>
              </a:rPr>
              <a:t>d</a:t>
            </a:r>
            <a:r>
              <a:rPr lang="en-GB" sz="2800" b="1" dirty="0" err="1" smtClean="0">
                <a:solidFill>
                  <a:srgbClr val="FF0000"/>
                </a:solidFill>
              </a:rPr>
              <a:t>ef</a:t>
            </a:r>
            <a:r>
              <a:rPr lang="en-GB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</a:rPr>
              <a:t>function_name</a:t>
            </a:r>
            <a:r>
              <a:rPr lang="en-GB" sz="2800" b="1" dirty="0" smtClean="0">
                <a:solidFill>
                  <a:srgbClr val="FF0000"/>
                </a:solidFill>
              </a:rPr>
              <a:t> (parameters):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</a:rPr>
              <a:t>function body</a:t>
            </a:r>
          </a:p>
          <a:p>
            <a:endParaRPr lang="en-GB" sz="2800" dirty="0" smtClean="0"/>
          </a:p>
          <a:p>
            <a:r>
              <a:rPr lang="en-GB" sz="2800" dirty="0" err="1"/>
              <a:t>d</a:t>
            </a:r>
            <a:r>
              <a:rPr lang="en-GB" sz="2800" dirty="0" err="1" smtClean="0"/>
              <a:t>ef</a:t>
            </a:r>
            <a:r>
              <a:rPr lang="en-GB" sz="2800" dirty="0" smtClean="0"/>
              <a:t> simple():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print (“My First Function”)</a:t>
            </a:r>
          </a:p>
          <a:p>
            <a:endParaRPr lang="en-GB" sz="2800" dirty="0"/>
          </a:p>
          <a:p>
            <a:r>
              <a:rPr lang="en-GB" sz="2800" dirty="0" smtClean="0"/>
              <a:t>We must call a function by typing simple()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Defining a Function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6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3158237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/>
              <a:t>d</a:t>
            </a:r>
            <a:r>
              <a:rPr lang="en-GB" sz="2800" dirty="0" err="1" smtClean="0"/>
              <a:t>ef</a:t>
            </a:r>
            <a:r>
              <a:rPr lang="en-GB" sz="2800" dirty="0" smtClean="0"/>
              <a:t> </a:t>
            </a:r>
            <a:r>
              <a:rPr lang="en-GB" sz="2800" dirty="0" err="1" smtClean="0"/>
              <a:t>plus_ten</a:t>
            </a:r>
            <a:r>
              <a:rPr lang="en-GB" sz="2800" dirty="0" smtClean="0"/>
              <a:t>(a):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return a + 10</a:t>
            </a:r>
          </a:p>
          <a:p>
            <a:endParaRPr lang="en-GB" sz="2800" dirty="0"/>
          </a:p>
          <a:p>
            <a:r>
              <a:rPr lang="en-GB" sz="2800" dirty="0" err="1"/>
              <a:t>p</a:t>
            </a:r>
            <a:r>
              <a:rPr lang="en-GB" sz="2800" dirty="0" err="1" smtClean="0"/>
              <a:t>lus_ten</a:t>
            </a:r>
            <a:r>
              <a:rPr lang="en-GB" sz="2800" dirty="0" smtClean="0"/>
              <a:t> (2)</a:t>
            </a:r>
          </a:p>
          <a:p>
            <a:r>
              <a:rPr lang="en-GB" sz="2800" dirty="0" err="1"/>
              <a:t>p</a:t>
            </a:r>
            <a:r>
              <a:rPr lang="en-GB" sz="2800" dirty="0" err="1" smtClean="0"/>
              <a:t>lus_ten</a:t>
            </a:r>
            <a:r>
              <a:rPr lang="en-GB" sz="2800" dirty="0" smtClean="0"/>
              <a:t> (5)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Creating a Function with a Parameter</a:t>
            </a:r>
            <a:endParaRPr lang="en-GB" sz="3900" b="1" dirty="0">
              <a:solidFill>
                <a:srgbClr val="FF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07654"/>
            <a:ext cx="66770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141" y="3265488"/>
            <a:ext cx="7191375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6425157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/>
              <a:t>d</a:t>
            </a:r>
            <a:r>
              <a:rPr lang="en-GB" sz="2800" dirty="0" err="1" smtClean="0"/>
              <a:t>ef</a:t>
            </a:r>
            <a:r>
              <a:rPr lang="en-GB" sz="2800" dirty="0" smtClean="0"/>
              <a:t> wage(</a:t>
            </a:r>
            <a:r>
              <a:rPr lang="en-GB" sz="2800" dirty="0" err="1" smtClean="0"/>
              <a:t>w_hours</a:t>
            </a:r>
            <a:r>
              <a:rPr lang="en-GB" sz="2800" dirty="0" smtClean="0"/>
              <a:t>):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return </a:t>
            </a:r>
            <a:r>
              <a:rPr lang="en-GB" sz="2800" dirty="0" err="1" smtClean="0"/>
              <a:t>w_hours</a:t>
            </a:r>
            <a:r>
              <a:rPr lang="en-GB" sz="2800" dirty="0" smtClean="0"/>
              <a:t> * 25</a:t>
            </a:r>
          </a:p>
          <a:p>
            <a:endParaRPr lang="en-GB" sz="2800" dirty="0"/>
          </a:p>
          <a:p>
            <a:r>
              <a:rPr lang="en-GB" sz="2800" dirty="0" err="1"/>
              <a:t>def</a:t>
            </a:r>
            <a:r>
              <a:rPr lang="en-GB" sz="2800" dirty="0"/>
              <a:t> </a:t>
            </a:r>
            <a:r>
              <a:rPr lang="en-GB" sz="2800" dirty="0" err="1" smtClean="0"/>
              <a:t>with_bonus</a:t>
            </a:r>
            <a:r>
              <a:rPr lang="en-GB" sz="2800" dirty="0" smtClean="0"/>
              <a:t>(</a:t>
            </a:r>
            <a:r>
              <a:rPr lang="en-GB" sz="2800" dirty="0" err="1" smtClean="0"/>
              <a:t>w_hours</a:t>
            </a:r>
            <a:r>
              <a:rPr lang="en-GB" sz="2800" dirty="0"/>
              <a:t>):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return wage(</a:t>
            </a:r>
            <a:r>
              <a:rPr lang="en-GB" sz="2800" dirty="0" err="1" smtClean="0"/>
              <a:t>w_hours</a:t>
            </a:r>
            <a:r>
              <a:rPr lang="en-GB" sz="2800" dirty="0" smtClean="0"/>
              <a:t>) + 50</a:t>
            </a:r>
          </a:p>
          <a:p>
            <a:endParaRPr lang="en-GB" sz="2800" dirty="0"/>
          </a:p>
          <a:p>
            <a:r>
              <a:rPr lang="en-GB" sz="2800" dirty="0" smtClean="0"/>
              <a:t>Call a function: wage(8), </a:t>
            </a:r>
            <a:r>
              <a:rPr lang="en-GB" sz="2800" dirty="0" err="1" smtClean="0"/>
              <a:t>with_bonus</a:t>
            </a:r>
            <a:r>
              <a:rPr lang="en-GB" sz="2800" dirty="0" smtClean="0"/>
              <a:t>(8)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Using a Function within a Function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Combining Conditional Statements and Functions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6" y="771550"/>
            <a:ext cx="7067550" cy="410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5198859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 smtClean="0"/>
              <a:t>def</a:t>
            </a:r>
            <a:r>
              <a:rPr lang="en-GB" sz="2800" dirty="0" smtClean="0"/>
              <a:t> add_10():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if m &gt;= 100: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	m = m + 10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	return m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else: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	return “save more!” 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800" b="1" dirty="0">
                <a:solidFill>
                  <a:srgbClr val="FF0000"/>
                </a:solidFill>
              </a:rPr>
              <a:t>Combining Conditional Statements and Functions</a:t>
            </a:r>
          </a:p>
        </p:txBody>
      </p:sp>
    </p:spTree>
    <p:extLst>
      <p:ext uri="{BB962C8B-B14F-4D97-AF65-F5344CB8AC3E}">
        <p14:creationId xmlns:p14="http://schemas.microsoft.com/office/powerpoint/2010/main" val="11811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28195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 built-in function is a function that is included in the </a:t>
            </a:r>
            <a:endParaRPr lang="en-GB" sz="2800" dirty="0" smtClean="0"/>
          </a:p>
          <a:p>
            <a:r>
              <a:rPr lang="en-GB" sz="2800" dirty="0" smtClean="0"/>
              <a:t>standard library </a:t>
            </a:r>
            <a:r>
              <a:rPr lang="en-GB" sz="2800" dirty="0"/>
              <a:t>of a programming language and is </a:t>
            </a:r>
            <a:endParaRPr lang="en-GB" sz="2800" dirty="0" smtClean="0"/>
          </a:p>
          <a:p>
            <a:r>
              <a:rPr lang="en-GB" sz="2800" dirty="0" smtClean="0"/>
              <a:t>available </a:t>
            </a:r>
            <a:r>
              <a:rPr lang="en-GB" sz="2800" dirty="0"/>
              <a:t>for use </a:t>
            </a:r>
            <a:r>
              <a:rPr lang="en-GB" sz="2800" dirty="0" smtClean="0"/>
              <a:t>without </a:t>
            </a:r>
            <a:r>
              <a:rPr lang="en-GB" sz="2800" dirty="0"/>
              <a:t>requiring any additional </a:t>
            </a:r>
            <a:r>
              <a:rPr lang="en-GB" sz="2800" dirty="0" smtClean="0"/>
              <a:t>modules</a:t>
            </a:r>
          </a:p>
          <a:p>
            <a:r>
              <a:rPr lang="en-GB" sz="2800" dirty="0" smtClean="0"/>
              <a:t> or </a:t>
            </a:r>
            <a:r>
              <a:rPr lang="en-GB" sz="2800" dirty="0"/>
              <a:t>libraries to be </a:t>
            </a:r>
            <a:r>
              <a:rPr lang="en-GB" sz="2800" dirty="0" smtClean="0"/>
              <a:t>installed</a:t>
            </a:r>
            <a:r>
              <a:rPr lang="en-GB" sz="2800" dirty="0"/>
              <a:t>. Built-in functions are </a:t>
            </a:r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pre-defined and </a:t>
            </a:r>
            <a:r>
              <a:rPr lang="en-GB" sz="2800" b="1" dirty="0">
                <a:solidFill>
                  <a:srgbClr val="FF0000"/>
                </a:solidFill>
              </a:rPr>
              <a:t>can be used </a:t>
            </a:r>
            <a:r>
              <a:rPr lang="en-GB" sz="2800" b="1" dirty="0" smtClean="0">
                <a:solidFill>
                  <a:srgbClr val="FF0000"/>
                </a:solidFill>
              </a:rPr>
              <a:t>directly</a:t>
            </a:r>
            <a:r>
              <a:rPr lang="en-GB" sz="2800" dirty="0" smtClean="0"/>
              <a:t> </a:t>
            </a:r>
            <a:r>
              <a:rPr lang="en-GB" sz="2800" dirty="0"/>
              <a:t>in your code to </a:t>
            </a:r>
            <a:endParaRPr lang="en-GB" sz="2800" dirty="0" smtClean="0"/>
          </a:p>
          <a:p>
            <a:r>
              <a:rPr lang="en-GB" sz="2800" dirty="0" smtClean="0"/>
              <a:t>perform </a:t>
            </a:r>
            <a:r>
              <a:rPr lang="en-GB" sz="2800" dirty="0"/>
              <a:t>a </a:t>
            </a:r>
            <a:r>
              <a:rPr lang="en-GB" sz="2800" dirty="0" smtClean="0"/>
              <a:t>specific task</a:t>
            </a:r>
            <a:r>
              <a:rPr lang="en-GB" sz="2800" dirty="0"/>
              <a:t>, such as </a:t>
            </a:r>
            <a:r>
              <a:rPr lang="en-GB" sz="2800" dirty="0" smtClean="0"/>
              <a:t>converting </a:t>
            </a:r>
            <a:r>
              <a:rPr lang="en-GB" sz="2800" dirty="0"/>
              <a:t>data types, </a:t>
            </a:r>
            <a:endParaRPr lang="en-GB" sz="2800" dirty="0" smtClean="0"/>
          </a:p>
          <a:p>
            <a:r>
              <a:rPr lang="en-GB" sz="2800" dirty="0" smtClean="0"/>
              <a:t>performing mathematical operations</a:t>
            </a:r>
            <a:r>
              <a:rPr lang="en-GB" sz="2800" dirty="0"/>
              <a:t>, </a:t>
            </a:r>
            <a:r>
              <a:rPr lang="en-GB" sz="2800" dirty="0" smtClean="0"/>
              <a:t>or </a:t>
            </a:r>
            <a:r>
              <a:rPr lang="en-GB" sz="2800" dirty="0"/>
              <a:t>manipulating </a:t>
            </a:r>
            <a:endParaRPr lang="en-GB" sz="2800" dirty="0" smtClean="0"/>
          </a:p>
          <a:p>
            <a:r>
              <a:rPr lang="en-GB" sz="2800" dirty="0" smtClean="0"/>
              <a:t>strings</a:t>
            </a:r>
            <a:r>
              <a:rPr lang="en-GB" sz="2800" dirty="0"/>
              <a:t>.</a:t>
            </a:r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Built-in Functions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4262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In Python, for example, some common built-in </a:t>
            </a:r>
            <a:r>
              <a:rPr lang="en-GB" sz="2800" dirty="0" smtClean="0"/>
              <a:t>functions</a:t>
            </a:r>
          </a:p>
          <a:p>
            <a:r>
              <a:rPr lang="en-GB" sz="2800" dirty="0" smtClean="0"/>
              <a:t>include </a:t>
            </a:r>
            <a:r>
              <a:rPr lang="en-GB" sz="2800" b="1" dirty="0">
                <a:solidFill>
                  <a:srgbClr val="FF0000"/>
                </a:solidFill>
              </a:rPr>
              <a:t>print(), </a:t>
            </a:r>
            <a:r>
              <a:rPr lang="en-GB" sz="2800" b="1" dirty="0" err="1">
                <a:solidFill>
                  <a:srgbClr val="FF0000"/>
                </a:solidFill>
              </a:rPr>
              <a:t>len</a:t>
            </a:r>
            <a:r>
              <a:rPr lang="en-GB" sz="2800" b="1" dirty="0">
                <a:solidFill>
                  <a:srgbClr val="FF0000"/>
                </a:solidFill>
              </a:rPr>
              <a:t>(), max(), min(), abs(), sum(), </a:t>
            </a:r>
            <a:r>
              <a:rPr lang="en-GB" sz="2800" b="1" dirty="0" err="1">
                <a:solidFill>
                  <a:srgbClr val="FF0000"/>
                </a:solidFill>
              </a:rPr>
              <a:t>int</a:t>
            </a:r>
            <a:r>
              <a:rPr lang="en-GB" sz="2800" b="1" dirty="0">
                <a:solidFill>
                  <a:srgbClr val="FF0000"/>
                </a:solidFill>
              </a:rPr>
              <a:t>(),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float</a:t>
            </a:r>
            <a:r>
              <a:rPr lang="en-GB" sz="2800" b="1" dirty="0">
                <a:solidFill>
                  <a:srgbClr val="FF0000"/>
                </a:solidFill>
              </a:rPr>
              <a:t>(), </a:t>
            </a:r>
            <a:r>
              <a:rPr lang="en-GB" sz="2800" b="1" dirty="0" err="1">
                <a:solidFill>
                  <a:srgbClr val="FF0000"/>
                </a:solidFill>
              </a:rPr>
              <a:t>str</a:t>
            </a:r>
            <a:r>
              <a:rPr lang="en-GB" sz="2800" b="1" dirty="0">
                <a:solidFill>
                  <a:srgbClr val="FF0000"/>
                </a:solidFill>
              </a:rPr>
              <a:t>(), and input(). </a:t>
            </a:r>
            <a:r>
              <a:rPr lang="en-GB" sz="2800" dirty="0"/>
              <a:t>These functions can be called </a:t>
            </a:r>
            <a:endParaRPr lang="en-GB" sz="2800" dirty="0" smtClean="0"/>
          </a:p>
          <a:p>
            <a:r>
              <a:rPr lang="en-GB" sz="2800" dirty="0" smtClean="0"/>
              <a:t>directly </a:t>
            </a:r>
            <a:r>
              <a:rPr lang="en-GB" sz="2800" dirty="0"/>
              <a:t>in your code to perform various tasks, such as </a:t>
            </a:r>
            <a:endParaRPr lang="en-GB" sz="2800" dirty="0" smtClean="0"/>
          </a:p>
          <a:p>
            <a:r>
              <a:rPr lang="en-GB" sz="2800" dirty="0" smtClean="0"/>
              <a:t>printing </a:t>
            </a:r>
            <a:r>
              <a:rPr lang="en-GB" sz="2800" dirty="0"/>
              <a:t>to the console, determining the length of a string, </a:t>
            </a:r>
            <a:endParaRPr lang="en-GB" sz="2800" dirty="0" smtClean="0"/>
          </a:p>
          <a:p>
            <a:r>
              <a:rPr lang="en-GB" sz="2800" dirty="0" smtClean="0"/>
              <a:t>finding </a:t>
            </a:r>
            <a:r>
              <a:rPr lang="en-GB" sz="2800" dirty="0"/>
              <a:t>the maximum value in a list, or converting </a:t>
            </a:r>
            <a:r>
              <a:rPr lang="en-GB" sz="2800" dirty="0" smtClean="0"/>
              <a:t>data</a:t>
            </a:r>
          </a:p>
          <a:p>
            <a:r>
              <a:rPr lang="en-GB" sz="2800" dirty="0" smtClean="0"/>
              <a:t>types</a:t>
            </a:r>
            <a:r>
              <a:rPr lang="en-GB" sz="2800" dirty="0"/>
              <a:t>.</a:t>
            </a:r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Built-in Functions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69433" cy="754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 </a:t>
            </a:r>
            <a:r>
              <a:rPr lang="en-GB" sz="2800" dirty="0"/>
              <a:t>A</a:t>
            </a:r>
            <a:r>
              <a:rPr lang="en-GB" sz="2800" dirty="0" smtClean="0"/>
              <a:t> </a:t>
            </a:r>
            <a:r>
              <a:rPr lang="en-GB" sz="2800" dirty="0"/>
              <a:t>list is a data structure that holds an ordered </a:t>
            </a:r>
            <a:endParaRPr lang="en-GB" sz="2800" dirty="0" smtClean="0"/>
          </a:p>
          <a:p>
            <a:r>
              <a:rPr lang="en-GB" sz="2800" dirty="0" smtClean="0"/>
              <a:t>Collection of </a:t>
            </a:r>
            <a:r>
              <a:rPr lang="en-GB" sz="2800" dirty="0"/>
              <a:t>items, which can be of different types</a:t>
            </a:r>
            <a:r>
              <a:rPr lang="en-GB" sz="2800" dirty="0" smtClean="0"/>
              <a:t>. Or a </a:t>
            </a:r>
          </a:p>
          <a:p>
            <a:r>
              <a:rPr lang="en-GB" sz="2800" dirty="0" smtClean="0"/>
              <a:t>list is a type of sequence of data points. </a:t>
            </a:r>
            <a:r>
              <a:rPr lang="en-GB" sz="2800" b="1" dirty="0" smtClean="0">
                <a:solidFill>
                  <a:srgbClr val="FF0000"/>
                </a:solidFill>
              </a:rPr>
              <a:t>Lists are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Defined by square </a:t>
            </a:r>
            <a:r>
              <a:rPr lang="en-GB" sz="2800" b="1" dirty="0">
                <a:solidFill>
                  <a:srgbClr val="FF0000"/>
                </a:solidFill>
              </a:rPr>
              <a:t>brackets [ ] and the items are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separated </a:t>
            </a:r>
            <a:r>
              <a:rPr lang="en-GB" sz="2800" b="1" dirty="0">
                <a:solidFill>
                  <a:srgbClr val="FF0000"/>
                </a:solidFill>
              </a:rPr>
              <a:t>by </a:t>
            </a:r>
            <a:r>
              <a:rPr lang="en-GB" sz="2800" b="1" dirty="0" smtClean="0">
                <a:solidFill>
                  <a:srgbClr val="FF0000"/>
                </a:solidFill>
              </a:rPr>
              <a:t>commas and use quotation marks for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string.</a:t>
            </a: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b="1" dirty="0"/>
              <a:t>Example</a:t>
            </a:r>
            <a:r>
              <a:rPr lang="en-GB" sz="2800" b="1" dirty="0" smtClean="0"/>
              <a:t>:</a:t>
            </a:r>
          </a:p>
          <a:p>
            <a:r>
              <a:rPr lang="en-GB" sz="2800" dirty="0"/>
              <a:t>fruits = ['apple', 'banana', 'cherry']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numbers </a:t>
            </a:r>
            <a:r>
              <a:rPr lang="en-GB" sz="2800" dirty="0"/>
              <a:t>= [1, 2, 3, 4, 5</a:t>
            </a:r>
            <a:r>
              <a:rPr lang="en-GB" sz="2800" dirty="0" smtClean="0"/>
              <a:t>]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List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927444" cy="754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“</a:t>
            </a:r>
            <a:r>
              <a:rPr lang="en-GB" sz="2800" b="1" dirty="0" err="1" smtClean="0">
                <a:solidFill>
                  <a:srgbClr val="FF0000"/>
                </a:solidFill>
              </a:rPr>
              <a:t>Name_of_list</a:t>
            </a:r>
            <a:r>
              <a:rPr lang="en-GB" sz="2800" b="1" dirty="0" smtClean="0">
                <a:solidFill>
                  <a:srgbClr val="FF0000"/>
                </a:solidFill>
              </a:rPr>
              <a:t>”</a:t>
            </a:r>
            <a:r>
              <a:rPr lang="en-GB" sz="2800" b="1" dirty="0" smtClean="0"/>
              <a:t>[</a:t>
            </a:r>
            <a:r>
              <a:rPr lang="en-GB" sz="2800" b="1" dirty="0" err="1" smtClean="0">
                <a:solidFill>
                  <a:srgbClr val="00FF00"/>
                </a:solidFill>
              </a:rPr>
              <a:t>index_of_element</a:t>
            </a:r>
            <a:r>
              <a:rPr lang="en-GB" sz="2800" b="1" dirty="0" smtClean="0"/>
              <a:t>]</a:t>
            </a:r>
          </a:p>
          <a:p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Don’t use () or {}!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dirty="0" smtClean="0"/>
              <a:t>Participants = [“</a:t>
            </a:r>
            <a:r>
              <a:rPr lang="en-GB" sz="2800" dirty="0" err="1" smtClean="0"/>
              <a:t>Salim</a:t>
            </a:r>
            <a:r>
              <a:rPr lang="en-GB" sz="2800" dirty="0" smtClean="0"/>
              <a:t>”, “Amour”, “</a:t>
            </a:r>
            <a:r>
              <a:rPr lang="en-GB" sz="2800" dirty="0" err="1" smtClean="0"/>
              <a:t>Diwani</a:t>
            </a:r>
            <a:r>
              <a:rPr lang="en-GB" sz="2800" dirty="0" smtClean="0"/>
              <a:t>”, “</a:t>
            </a:r>
            <a:r>
              <a:rPr lang="en-GB" sz="2800" dirty="0" err="1" smtClean="0"/>
              <a:t>Imu</a:t>
            </a:r>
            <a:r>
              <a:rPr lang="en-GB" sz="2800" dirty="0" smtClean="0"/>
              <a:t>”]</a:t>
            </a:r>
          </a:p>
          <a:p>
            <a:r>
              <a:rPr lang="en-GB" sz="2800" dirty="0" smtClean="0"/>
              <a:t>Print (participants[1])</a:t>
            </a:r>
          </a:p>
          <a:p>
            <a:r>
              <a:rPr lang="en-GB" sz="2800" dirty="0" smtClean="0"/>
              <a:t>Accessing the list by indexing the value 1 = extract the </a:t>
            </a:r>
          </a:p>
          <a:p>
            <a:r>
              <a:rPr lang="en-GB" sz="2800" dirty="0" smtClean="0"/>
              <a:t>second of the elements in this list variable.</a:t>
            </a:r>
          </a:p>
          <a:p>
            <a:endParaRPr lang="en-GB" sz="2800" dirty="0" smtClean="0"/>
          </a:p>
          <a:p>
            <a:r>
              <a:rPr lang="en-GB" sz="2800" b="1" dirty="0" smtClean="0">
                <a:solidFill>
                  <a:srgbClr val="FF0000"/>
                </a:solidFill>
              </a:rPr>
              <a:t>del (participants [2])</a:t>
            </a: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List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7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723285" cy="88331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fruits = ["apple", "banana", "cherry"] </a:t>
            </a:r>
            <a:endParaRPr lang="en-GB" sz="2800" dirty="0" smtClean="0"/>
          </a:p>
          <a:p>
            <a:r>
              <a:rPr lang="en-GB" sz="2800" dirty="0" smtClean="0"/>
              <a:t>numbers </a:t>
            </a:r>
            <a:r>
              <a:rPr lang="en-GB" sz="2800" dirty="0"/>
              <a:t>= [1, 2, 3, 4, 5] </a:t>
            </a:r>
            <a:endParaRPr lang="en-GB" sz="2800" dirty="0" smtClean="0"/>
          </a:p>
          <a:p>
            <a:r>
              <a:rPr lang="en-GB" sz="2800" dirty="0" smtClean="0"/>
              <a:t>mixed </a:t>
            </a:r>
            <a:r>
              <a:rPr lang="en-GB" sz="2800" dirty="0"/>
              <a:t>= [1, "dog", 3.14, True</a:t>
            </a:r>
            <a:r>
              <a:rPr lang="en-GB" sz="2800" dirty="0" smtClean="0"/>
              <a:t>]</a:t>
            </a:r>
          </a:p>
          <a:p>
            <a:endParaRPr lang="en-GB" sz="2800" dirty="0" smtClean="0"/>
          </a:p>
          <a:p>
            <a:r>
              <a:rPr lang="en-GB" sz="2800" dirty="0"/>
              <a:t># Add an element to the end of the list using append</a:t>
            </a:r>
            <a:r>
              <a:rPr lang="en-GB" sz="2800" dirty="0" smtClean="0"/>
              <a:t>()</a:t>
            </a:r>
          </a:p>
          <a:p>
            <a:r>
              <a:rPr lang="en-GB" sz="2800" dirty="0" smtClean="0"/>
              <a:t> </a:t>
            </a:r>
            <a:r>
              <a:rPr lang="en-GB" sz="2800" dirty="0" err="1" smtClean="0"/>
              <a:t>fruits.append</a:t>
            </a:r>
            <a:r>
              <a:rPr lang="en-GB" sz="2800" dirty="0" smtClean="0"/>
              <a:t> ("</a:t>
            </a:r>
            <a:r>
              <a:rPr lang="en-GB" sz="2800" dirty="0"/>
              <a:t>orange")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# </a:t>
            </a:r>
            <a:r>
              <a:rPr lang="en-GB" sz="2800" dirty="0"/>
              <a:t>Insert an element at a specific index using insert() </a:t>
            </a:r>
            <a:endParaRPr lang="en-GB" sz="2800" dirty="0" smtClean="0"/>
          </a:p>
          <a:p>
            <a:r>
              <a:rPr lang="en-GB" sz="2800" dirty="0" err="1" smtClean="0"/>
              <a:t>fruits.insert</a:t>
            </a:r>
            <a:r>
              <a:rPr lang="en-GB" sz="2800" dirty="0" smtClean="0"/>
              <a:t>(1</a:t>
            </a:r>
            <a:r>
              <a:rPr lang="en-GB" sz="2800" dirty="0"/>
              <a:t>, "grapes")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 smtClean="0"/>
          </a:p>
          <a:p>
            <a:endParaRPr lang="en-GB" sz="2800" dirty="0" smtClean="0"/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List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9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6304931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# Remove an element using remove() </a:t>
            </a:r>
          </a:p>
          <a:p>
            <a:r>
              <a:rPr lang="en-GB" sz="2800" dirty="0" err="1"/>
              <a:t>fruits.remove</a:t>
            </a:r>
            <a:r>
              <a:rPr lang="en-GB" sz="2800" dirty="0"/>
              <a:t>("banana")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/>
              <a:t># Access an element by its index </a:t>
            </a:r>
          </a:p>
          <a:p>
            <a:r>
              <a:rPr lang="en-GB" sz="2800" dirty="0"/>
              <a:t>print(fruits[0]) # "apple"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/>
              <a:t># Modify an element by its index </a:t>
            </a:r>
            <a:endParaRPr lang="en-GB" sz="2800" dirty="0" smtClean="0"/>
          </a:p>
          <a:p>
            <a:r>
              <a:rPr lang="en-GB" sz="2800" dirty="0" smtClean="0"/>
              <a:t>fruits[1</a:t>
            </a:r>
            <a:r>
              <a:rPr lang="en-GB" sz="2800" dirty="0"/>
              <a:t>] = "pear" </a:t>
            </a:r>
            <a:endParaRPr lang="en-GB" sz="2800" dirty="0" smtClean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List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1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660148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# Check the length of the list using </a:t>
            </a:r>
            <a:r>
              <a:rPr lang="en-GB" sz="2800" dirty="0" err="1"/>
              <a:t>len</a:t>
            </a:r>
            <a:r>
              <a:rPr lang="en-GB" sz="2800" dirty="0"/>
              <a:t>() </a:t>
            </a:r>
            <a:endParaRPr lang="en-GB" sz="2800" dirty="0" smtClean="0"/>
          </a:p>
          <a:p>
            <a:r>
              <a:rPr lang="en-GB" sz="2800" dirty="0" smtClean="0"/>
              <a:t>print(</a:t>
            </a:r>
            <a:r>
              <a:rPr lang="en-GB" sz="2800" dirty="0" err="1" smtClean="0"/>
              <a:t>len</a:t>
            </a:r>
            <a:r>
              <a:rPr lang="en-GB" sz="2800" dirty="0" smtClean="0"/>
              <a:t>(fruits</a:t>
            </a:r>
            <a:r>
              <a:rPr lang="en-GB" sz="2800" dirty="0"/>
              <a:t>)) # 3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# </a:t>
            </a:r>
            <a:r>
              <a:rPr lang="en-GB" sz="2800" dirty="0"/>
              <a:t>Sort the list using sort() </a:t>
            </a:r>
            <a:endParaRPr lang="en-GB" sz="2800" dirty="0" smtClean="0"/>
          </a:p>
          <a:p>
            <a:r>
              <a:rPr lang="en-GB" sz="2800" dirty="0" err="1" smtClean="0"/>
              <a:t>numbers.sort</a:t>
            </a:r>
            <a:r>
              <a:rPr lang="en-GB" sz="2800" dirty="0"/>
              <a:t>() 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List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6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406742" cy="7171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Slicing in Python refers to the extraction of a portion of </a:t>
            </a:r>
            <a:r>
              <a:rPr lang="en-GB" sz="2700" dirty="0" smtClean="0"/>
              <a:t>a</a:t>
            </a:r>
          </a:p>
          <a:p>
            <a:r>
              <a:rPr lang="en-GB" sz="2700" dirty="0" smtClean="0"/>
              <a:t>sequence</a:t>
            </a:r>
            <a:r>
              <a:rPr lang="en-GB" sz="2700" dirty="0"/>
              <a:t>, such as a string, list, tuple, etc. The slicing </a:t>
            </a:r>
            <a:endParaRPr lang="en-GB" sz="2700" dirty="0" smtClean="0"/>
          </a:p>
          <a:p>
            <a:r>
              <a:rPr lang="en-GB" sz="2700" dirty="0" smtClean="0"/>
              <a:t>operation </a:t>
            </a:r>
            <a:r>
              <a:rPr lang="en-GB" sz="2700" dirty="0"/>
              <a:t>is performed by providing two indices </a:t>
            </a:r>
            <a:r>
              <a:rPr lang="en-GB" sz="2700" dirty="0" smtClean="0"/>
              <a:t>separated</a:t>
            </a:r>
          </a:p>
          <a:p>
            <a:r>
              <a:rPr lang="en-GB" sz="2700" b="1" dirty="0" smtClean="0">
                <a:solidFill>
                  <a:srgbClr val="FF0000"/>
                </a:solidFill>
              </a:rPr>
              <a:t>by </a:t>
            </a:r>
            <a:r>
              <a:rPr lang="en-GB" sz="2700" b="1" dirty="0">
                <a:solidFill>
                  <a:srgbClr val="FF0000"/>
                </a:solidFill>
              </a:rPr>
              <a:t>a colon : in square brackets []. The first index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represents </a:t>
            </a:r>
            <a:r>
              <a:rPr lang="en-GB" sz="2700" b="1" dirty="0">
                <a:solidFill>
                  <a:srgbClr val="FF0000"/>
                </a:solidFill>
              </a:rPr>
              <a:t>the starting position of the slice, and the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second </a:t>
            </a:r>
            <a:r>
              <a:rPr lang="en-GB" sz="2700" b="1" dirty="0">
                <a:solidFill>
                  <a:srgbClr val="FF0000"/>
                </a:solidFill>
              </a:rPr>
              <a:t>index represents the end position. </a:t>
            </a:r>
            <a:r>
              <a:rPr lang="en-GB" sz="2700" dirty="0"/>
              <a:t>The slice will </a:t>
            </a:r>
            <a:endParaRPr lang="en-GB" sz="2700" dirty="0" smtClean="0"/>
          </a:p>
          <a:p>
            <a:r>
              <a:rPr lang="en-GB" sz="2700" dirty="0" smtClean="0"/>
              <a:t>include </a:t>
            </a:r>
            <a:r>
              <a:rPr lang="en-GB" sz="2700" dirty="0"/>
              <a:t>all elements between the start and end positions, </a:t>
            </a:r>
            <a:endParaRPr lang="en-GB" sz="2700" dirty="0" smtClean="0"/>
          </a:p>
          <a:p>
            <a:r>
              <a:rPr lang="en-GB" sz="2700" dirty="0" smtClean="0"/>
              <a:t>including </a:t>
            </a:r>
            <a:r>
              <a:rPr lang="en-GB" sz="2700" dirty="0"/>
              <a:t>the element at the </a:t>
            </a:r>
            <a:r>
              <a:rPr lang="en-GB" sz="2700" b="1" dirty="0">
                <a:solidFill>
                  <a:srgbClr val="FF0000"/>
                </a:solidFill>
              </a:rPr>
              <a:t>start position and excluding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the </a:t>
            </a:r>
            <a:r>
              <a:rPr lang="en-GB" sz="2700" b="1" dirty="0">
                <a:solidFill>
                  <a:srgbClr val="FF0000"/>
                </a:solidFill>
              </a:rPr>
              <a:t>element at the end position. </a:t>
            </a:r>
            <a:r>
              <a:rPr lang="en-GB" sz="2700" dirty="0"/>
              <a:t>The following is an </a:t>
            </a:r>
            <a:endParaRPr lang="en-GB" sz="2700" dirty="0" smtClean="0"/>
          </a:p>
          <a:p>
            <a:r>
              <a:rPr lang="en-GB" sz="2700" dirty="0" smtClean="0"/>
              <a:t>example </a:t>
            </a:r>
            <a:r>
              <a:rPr lang="en-GB" sz="2700" dirty="0"/>
              <a:t>of slicing a list in Python:</a:t>
            </a:r>
            <a:br>
              <a:rPr lang="en-GB" sz="2700" dirty="0"/>
            </a:br>
            <a:endParaRPr lang="en-GB" sz="2700" dirty="0"/>
          </a:p>
          <a:p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Slicing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01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515473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&gt;&gt;&gt; </a:t>
            </a:r>
            <a:r>
              <a:rPr lang="en-GB" sz="2800" b="1" dirty="0" err="1">
                <a:solidFill>
                  <a:srgbClr val="FF0000"/>
                </a:solidFill>
              </a:rPr>
              <a:t>my_list</a:t>
            </a:r>
            <a:r>
              <a:rPr lang="en-GB" sz="2800" b="1" dirty="0">
                <a:solidFill>
                  <a:srgbClr val="FF0000"/>
                </a:solidFill>
              </a:rPr>
              <a:t> = [0, 1, 2, 3, 4, 5]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&gt;&gt;&gt; </a:t>
            </a:r>
            <a:r>
              <a:rPr lang="en-GB" sz="2800" b="1" dirty="0" err="1" smtClean="0">
                <a:solidFill>
                  <a:srgbClr val="FF0000"/>
                </a:solidFill>
              </a:rPr>
              <a:t>my_list</a:t>
            </a:r>
            <a:r>
              <a:rPr lang="en-GB" sz="2800" b="1" dirty="0" smtClean="0">
                <a:solidFill>
                  <a:srgbClr val="FF0000"/>
                </a:solidFill>
              </a:rPr>
              <a:t>[1:4</a:t>
            </a:r>
            <a:r>
              <a:rPr lang="en-GB" sz="2800" b="1" dirty="0">
                <a:solidFill>
                  <a:srgbClr val="FF0000"/>
                </a:solidFill>
              </a:rPr>
              <a:t>] 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[</a:t>
            </a:r>
            <a:r>
              <a:rPr lang="en-GB" sz="2800" b="1" dirty="0">
                <a:solidFill>
                  <a:srgbClr val="FF0000"/>
                </a:solidFill>
              </a:rPr>
              <a:t>1, 2, 3</a:t>
            </a:r>
            <a:r>
              <a:rPr lang="en-GB" sz="2800" b="1" dirty="0" smtClean="0">
                <a:solidFill>
                  <a:srgbClr val="FF0000"/>
                </a:solidFill>
              </a:rPr>
              <a:t>]</a:t>
            </a:r>
          </a:p>
          <a:p>
            <a:endParaRPr lang="en-GB" sz="2800" dirty="0"/>
          </a:p>
          <a:p>
            <a:r>
              <a:rPr lang="en-GB" sz="2400" dirty="0"/>
              <a:t>In this example, the slice </a:t>
            </a:r>
            <a:r>
              <a:rPr lang="en-GB" sz="2400" dirty="0" err="1"/>
              <a:t>my_list</a:t>
            </a:r>
            <a:r>
              <a:rPr lang="en-GB" sz="2400" dirty="0"/>
              <a:t>[1:4] returns the elements at </a:t>
            </a:r>
            <a:endParaRPr lang="en-GB" sz="2400" dirty="0" smtClean="0"/>
          </a:p>
          <a:p>
            <a:r>
              <a:rPr lang="en-GB" sz="2400" dirty="0" smtClean="0"/>
              <a:t>indices </a:t>
            </a:r>
            <a:r>
              <a:rPr lang="en-GB" sz="2400" dirty="0"/>
              <a:t>1, 2, and 3 of </a:t>
            </a:r>
            <a:r>
              <a:rPr lang="en-GB" sz="2400" dirty="0" err="1"/>
              <a:t>my_list</a:t>
            </a:r>
            <a:r>
              <a:rPr lang="en-GB" sz="2400" dirty="0"/>
              <a:t>, which are 1, 2, 3.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Slicing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609216" cy="9294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Participants = [‘John’, ‘Leila’, ‘Maria’ ‘Dwaine’, ‘George’, ‘Catherine’]</a:t>
            </a:r>
          </a:p>
          <a:p>
            <a:endParaRPr lang="en-GB" sz="2200" dirty="0"/>
          </a:p>
          <a:p>
            <a:r>
              <a:rPr lang="en-GB" sz="2200" dirty="0" smtClean="0"/>
              <a:t>Participants [1:3]</a:t>
            </a:r>
          </a:p>
          <a:p>
            <a:r>
              <a:rPr lang="en-GB" sz="2200" dirty="0" smtClean="0"/>
              <a:t>Output: [‘</a:t>
            </a:r>
            <a:r>
              <a:rPr lang="en-GB" sz="2200" dirty="0"/>
              <a:t>Leila’, ‘Maria’ </a:t>
            </a:r>
            <a:r>
              <a:rPr lang="en-GB" sz="2200" dirty="0" smtClean="0"/>
              <a:t>]</a:t>
            </a:r>
          </a:p>
          <a:p>
            <a:endParaRPr lang="en-GB" sz="2200" dirty="0"/>
          </a:p>
          <a:p>
            <a:r>
              <a:rPr lang="en-GB" sz="2200" dirty="0"/>
              <a:t>Participants</a:t>
            </a:r>
            <a:r>
              <a:rPr lang="en-GB" sz="2200" dirty="0" smtClean="0"/>
              <a:t> [:2]</a:t>
            </a:r>
          </a:p>
          <a:p>
            <a:r>
              <a:rPr lang="en-GB" sz="2200" dirty="0" smtClean="0"/>
              <a:t>Output: </a:t>
            </a:r>
            <a:r>
              <a:rPr lang="en-GB" sz="2200" dirty="0"/>
              <a:t>[‘John’, ‘Leila</a:t>
            </a:r>
            <a:r>
              <a:rPr lang="en-GB" sz="2200" dirty="0" smtClean="0"/>
              <a:t>’]</a:t>
            </a:r>
          </a:p>
          <a:p>
            <a:endParaRPr lang="en-GB" sz="2200" dirty="0"/>
          </a:p>
          <a:p>
            <a:r>
              <a:rPr lang="en-GB" sz="2200" dirty="0"/>
              <a:t>Participants </a:t>
            </a:r>
            <a:r>
              <a:rPr lang="en-GB" sz="2200" dirty="0" smtClean="0"/>
              <a:t>[4:]</a:t>
            </a:r>
            <a:endParaRPr lang="en-GB" sz="2200" dirty="0"/>
          </a:p>
          <a:p>
            <a:r>
              <a:rPr lang="en-GB" sz="2200" dirty="0"/>
              <a:t>Output: </a:t>
            </a:r>
            <a:r>
              <a:rPr lang="en-GB" sz="2200" dirty="0" smtClean="0"/>
              <a:t>[</a:t>
            </a:r>
            <a:r>
              <a:rPr lang="en-GB" sz="2200" dirty="0"/>
              <a:t>‘George’, ‘Catherine</a:t>
            </a:r>
            <a:r>
              <a:rPr lang="en-GB" sz="2200" dirty="0" smtClean="0"/>
              <a:t>’]</a:t>
            </a:r>
          </a:p>
          <a:p>
            <a:endParaRPr lang="en-GB" sz="2200" dirty="0"/>
          </a:p>
          <a:p>
            <a:r>
              <a:rPr lang="en-GB" sz="2200" dirty="0"/>
              <a:t>Participants </a:t>
            </a:r>
            <a:r>
              <a:rPr lang="en-GB" sz="2200" dirty="0" smtClean="0"/>
              <a:t>[-2:]</a:t>
            </a:r>
            <a:endParaRPr lang="en-GB" sz="2200" dirty="0"/>
          </a:p>
          <a:p>
            <a:r>
              <a:rPr lang="en-GB" sz="2200" dirty="0"/>
              <a:t>Output: [‘George’, ‘Catherine’]</a:t>
            </a:r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Slicing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609216" cy="9971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/>
              <a:t>Participants = [‘John’, ‘Leila’, ‘Maria’ ‘Dwaine’, ‘George’, ‘Catherine’]</a:t>
            </a:r>
          </a:p>
          <a:p>
            <a:endParaRPr lang="en-GB" sz="2200" dirty="0" smtClean="0"/>
          </a:p>
          <a:p>
            <a:r>
              <a:rPr lang="en-GB" sz="2200" dirty="0" err="1" smtClean="0"/>
              <a:t>Participants.index</a:t>
            </a:r>
            <a:r>
              <a:rPr lang="en-GB" sz="2200" dirty="0" smtClean="0"/>
              <a:t>(Maria)</a:t>
            </a:r>
          </a:p>
          <a:p>
            <a:r>
              <a:rPr lang="en-GB" sz="2200" dirty="0" smtClean="0"/>
              <a:t>Output: 2</a:t>
            </a:r>
          </a:p>
          <a:p>
            <a:endParaRPr lang="en-GB" sz="2200" dirty="0"/>
          </a:p>
          <a:p>
            <a:r>
              <a:rPr lang="en-GB" sz="2200" dirty="0" smtClean="0"/>
              <a:t>.sort() sorts objects of list</a:t>
            </a:r>
          </a:p>
          <a:p>
            <a:r>
              <a:rPr lang="en-GB" sz="2200" dirty="0" err="1" smtClean="0"/>
              <a:t>Participants.sort</a:t>
            </a:r>
            <a:r>
              <a:rPr lang="en-GB" sz="2200" dirty="0" smtClean="0"/>
              <a:t>()</a:t>
            </a:r>
          </a:p>
          <a:p>
            <a:r>
              <a:rPr lang="en-GB" sz="2200" dirty="0" err="1" smtClean="0"/>
              <a:t>Participants.sort</a:t>
            </a:r>
            <a:r>
              <a:rPr lang="en-GB" sz="2200" dirty="0" smtClean="0"/>
              <a:t>(reverse=True)</a:t>
            </a:r>
          </a:p>
          <a:p>
            <a:endParaRPr lang="en-GB" sz="2200" dirty="0"/>
          </a:p>
          <a:p>
            <a:r>
              <a:rPr lang="en-GB" sz="2200" dirty="0" smtClean="0"/>
              <a:t>Numbers = [1,2,3,4,5]</a:t>
            </a:r>
          </a:p>
          <a:p>
            <a:r>
              <a:rPr lang="en-GB" sz="2200" dirty="0" err="1" smtClean="0"/>
              <a:t>Numbers.sort</a:t>
            </a:r>
            <a:r>
              <a:rPr lang="en-GB" sz="2200" dirty="0" smtClean="0"/>
              <a:t>()</a:t>
            </a:r>
          </a:p>
          <a:p>
            <a:r>
              <a:rPr lang="en-GB" sz="2200" dirty="0" smtClean="0"/>
              <a:t>Numbers</a:t>
            </a:r>
          </a:p>
          <a:p>
            <a:r>
              <a:rPr lang="en-GB" sz="2200" dirty="0" smtClean="0"/>
              <a:t>Output</a:t>
            </a:r>
            <a:r>
              <a:rPr lang="en-GB" sz="2200" smtClean="0"/>
              <a:t>: [1,2,3,4,5]</a:t>
            </a:r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Slicing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5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3748911" cy="7602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200" dirty="0"/>
          </a:p>
          <a:p>
            <a:r>
              <a:rPr lang="en-GB" sz="2200" dirty="0" smtClean="0"/>
              <a:t>Numbers = [1,2,3,4,5]</a:t>
            </a:r>
          </a:p>
          <a:p>
            <a:r>
              <a:rPr lang="en-GB" sz="2200" dirty="0" err="1" smtClean="0"/>
              <a:t>Numbers.sort</a:t>
            </a:r>
            <a:r>
              <a:rPr lang="en-GB" sz="2200" dirty="0" smtClean="0"/>
              <a:t>(reverse=True)</a:t>
            </a:r>
          </a:p>
          <a:p>
            <a:r>
              <a:rPr lang="en-GB" sz="2200" dirty="0" smtClean="0"/>
              <a:t>Numbers</a:t>
            </a:r>
          </a:p>
          <a:p>
            <a:r>
              <a:rPr lang="en-GB" sz="2200" dirty="0" smtClean="0"/>
              <a:t>Output: [5,4,3,2,1]</a:t>
            </a:r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/>
          </a:p>
          <a:p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endParaRPr lang="az-Cyrl-AZ" sz="2400" dirty="0"/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 smtClean="0">
                <a:solidFill>
                  <a:srgbClr val="FF0000"/>
                </a:solidFill>
              </a:rPr>
              <a:t>Slicing</a:t>
            </a:r>
            <a:endParaRPr lang="en-GB" sz="3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8445</TotalTime>
  <Words>2634</Words>
  <Application>Microsoft Office PowerPoint</Application>
  <PresentationFormat>On-screen Show (16:9)</PresentationFormat>
  <Paragraphs>797</Paragraphs>
  <Slides>80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83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360</cp:revision>
  <dcterms:created xsi:type="dcterms:W3CDTF">2016-12-05T23:26:54Z</dcterms:created>
  <dcterms:modified xsi:type="dcterms:W3CDTF">2023-02-10T11:38:36Z</dcterms:modified>
</cp:coreProperties>
</file>