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9" r:id="rId11"/>
    <p:sldId id="265" r:id="rId12"/>
    <p:sldId id="266" r:id="rId13"/>
    <p:sldId id="268" r:id="rId14"/>
    <p:sldId id="269" r:id="rId15"/>
    <p:sldId id="270" r:id="rId16"/>
    <p:sldId id="290" r:id="rId17"/>
    <p:sldId id="291" r:id="rId18"/>
    <p:sldId id="292" r:id="rId19"/>
    <p:sldId id="271" r:id="rId20"/>
    <p:sldId id="272" r:id="rId21"/>
    <p:sldId id="273" r:id="rId22"/>
    <p:sldId id="293" r:id="rId23"/>
    <p:sldId id="274" r:id="rId24"/>
    <p:sldId id="275" r:id="rId25"/>
    <p:sldId id="276" r:id="rId26"/>
    <p:sldId id="277" r:id="rId27"/>
    <p:sldId id="294" r:id="rId28"/>
    <p:sldId id="278" r:id="rId29"/>
    <p:sldId id="295" r:id="rId30"/>
    <p:sldId id="279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2" autoAdjust="0"/>
    <p:restoredTop sz="94660"/>
  </p:normalViewPr>
  <p:slideViewPr>
    <p:cSldViewPr snapToGrid="0">
      <p:cViewPr varScale="1">
        <p:scale>
          <a:sx n="65" d="100"/>
          <a:sy n="65" d="100"/>
        </p:scale>
        <p:origin x="8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87D1ED-1459-453E-94A1-A9FB362157D2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A0ABE-F432-4598-9441-F076B3A8F6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5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5F997-CA52-4EBE-8325-3F1D89984AF0}" type="datetime1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421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A8F99-97F7-4ABE-98F0-20415A4C4F52}" type="datetime1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703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595CAE53-1CFA-4CAB-A651-4AB9FEFD9213}" type="datetime1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423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41702-B39B-4021-A9FF-89C4B15D35A0}" type="datetime1">
              <a:rPr lang="en-US" smtClean="0"/>
              <a:t>11/23/2021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3BC20-7BBA-4372-8302-0BE21B067220}" type="datetime1">
              <a:rPr lang="en-US" smtClean="0"/>
              <a:t>11/23/2021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16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E7248-D34A-4215-8943-739A0A58A37D}" type="datetime1">
              <a:rPr lang="en-US" smtClean="0"/>
              <a:t>11/23/2021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54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29D4-67E4-4A3D-B8DF-8A3DFFCC2E53}" type="datetime1">
              <a:rPr lang="en-US" smtClean="0"/>
              <a:t>11/23/2021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1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42AAB-9BC4-40E4-A896-B18C661D1C32}" type="datetime1">
              <a:rPr lang="en-US" smtClean="0"/>
              <a:t>11/23/2021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90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2C732-2FB7-47E9-AF7D-58DCE861B31F}" type="datetime1">
              <a:rPr lang="en-US" smtClean="0"/>
              <a:t>11/23/2021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831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EAB3-0DB9-44D6-9DD6-0DEEB0515C3D}" type="datetime1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06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1CA0-A441-4E29-A764-5B5569E5065D}" type="datetime1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17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3D4F2197-E293-4741-818E-ED863AF1F1F1}" type="datetime1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Prepared by Mr.Siphael</a:t>
            </a:r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68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CP 311: Internet Programming And Applications II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LECT_TWO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593D0-64F1-4580-A397-A915E03F7EC6}" type="datetime1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0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stand for: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Markup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from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SGML (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generalized markup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language)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designed to transport and store data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meta-language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meta-language is a language that's used to define other languages.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use XML for instance to define a language like WML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Deficiencies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HTML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SGML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3087" y="19396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22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Lax syntactical rules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complex features that are rarely used</a:t>
            </a:r>
          </a:p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can be written by hand or generated by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Useful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data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exchange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 are processed by passers, a program that analyzes the syntax or structure of a given file.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3087" y="19396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74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tags are not predefined.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define your own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tags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designed to be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self-descriptive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W3C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Not a Replacement for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3087" y="19396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0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you can do with XML:</a:t>
            </a:r>
          </a:p>
          <a:p>
            <a:pPr lvl="6"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 data structures</a:t>
            </a:r>
          </a:p>
          <a:p>
            <a:pPr lvl="6"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these structures platform independent</a:t>
            </a:r>
          </a:p>
          <a:p>
            <a:pPr lvl="6"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XML defined data automatically</a:t>
            </a:r>
          </a:p>
          <a:p>
            <a:pPr lvl="6"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 your own tags</a:t>
            </a:r>
          </a:p>
          <a:p>
            <a:pPr lvl="2"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you cannot do with XML:</a:t>
            </a:r>
          </a:p>
          <a:p>
            <a:pPr lvl="6"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 how your data is shown.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6"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 data, you need other techniques.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3087" y="19396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9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Differences between XML &amp; HTML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and HTML were designed with different goals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designed to transport and store data, with focus on what data is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HTML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designed to display data, with focus on how data looks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HTML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markup language used to describe the layout of any kind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meta-markup language that can be used to define markup languages that can define the meaning of specific kinds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 not predefine any tags whereas HTML tags are predefined in the official specification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XML, all opening tags must have a matching closing tag.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775" y="60350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55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do we need XML?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Data-exchange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is used to aid the exchange of data.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makes it possible to define data in a clear way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sending and the receiving party will use XML to understand the kind of data that's been sent.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XML everybody knows that the same interpretation of the data 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used Replacement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EDIEDI (Electronic Data Interchange) has been for several years the way to exchange data between businesses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expensive, it uses a dedicated communication infrastructure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definitions used are far from flexible.XML is a good replacement for EDI.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 the Internet for the data exchange. And it's very flexible.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775" y="60350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0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do we need XML? </a:t>
            </a:r>
            <a:r>
              <a:rPr lang="en-US" b="1" dirty="0"/>
              <a:t> 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possibilities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makes communication easy. It's a great tool for transactions between businesses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define other languages with XML.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example is WML(Wireless Markup Language), the language used in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WAP communications.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WML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just an XML dialect.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775" y="60350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1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 for writing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documents</a:t>
            </a:r>
            <a:endParaRPr lang="en-US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"Well Formed" XML document has correct XML syntax.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conforms to the general rules of XML syntax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 must have a root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element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elements must have a closing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tag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tags are case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sensitive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elements must be properly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nested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attribute values must be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quoted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 XML document is an XML validated against a DTD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"Valid" XML document is a "Well Formed" XML document, which also conforms to the rules of a Document Type Definition (DTD)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775" y="60350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48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 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 for writing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documents</a:t>
            </a:r>
            <a:endParaRPr lang="en-US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Tags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are opened first must close last:</a:t>
            </a: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&lt;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chapter&gt;&lt;intro&gt;Here is an introduction to XML.&lt;/intro&gt;&lt;/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chapter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XML, attributes always use quotation marks around their values: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&lt;intro type="chapter"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775" y="60350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3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 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Valid XML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Document</a:t>
            </a:r>
            <a:endParaRPr lang="en-US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valid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XML-document has a structure that's valid.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That's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part you can check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document is valid, it's clearly defined what the data in the document really means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XML you need a DTD (Document Type Definition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DTD contains the rules for a particular type of XML-documents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It's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DTD that defines the language.</a:t>
            </a:r>
            <a:r>
              <a:rPr lang="en-US" dirty="0"/>
              <a:t/>
            </a:r>
            <a:br>
              <a:rPr lang="en-US" dirty="0"/>
            </a:b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775" y="60350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05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XML documents use a self-describing and simple syntax.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elements can have sub elements (child elements):&lt;root&gt;   &lt;child&gt;     &lt;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subchild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&gt;.....&lt;/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subchild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  &lt;/child&gt; &lt;/root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terms parent, child, and sibling are used to describe the relationships between elements.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elements have children.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same level are called siblings (brothers or sisters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elements can have text content and attributes (just like in HTML).</a:t>
            </a:r>
            <a:r>
              <a:rPr lang="en-US" dirty="0"/>
              <a:t/>
            </a:r>
            <a:br>
              <a:rPr lang="en-US" dirty="0"/>
            </a:b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863" y="298796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3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429768"/>
          </a:xfrm>
        </p:spPr>
        <p:txBody>
          <a:bodyPr>
            <a:noAutofit/>
          </a:bodyPr>
          <a:lstStyle/>
          <a:p>
            <a:r>
              <a:rPr lang="en-US" sz="2400" dirty="0"/>
              <a:t> </a:t>
            </a:r>
            <a:r>
              <a:rPr lang="en-US" sz="2400" b="1" dirty="0"/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Naming Rules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984595"/>
            <a:ext cx="10058400" cy="497285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elements must follow these naming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rules: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contain letters, numbers, and other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characters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cannot start with a number or punctuation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cannot start with the letters xml (or XML, or Xml,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cannot contain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spaces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can be used, no words are reserved.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863" y="298796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8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429768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 Naming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984595"/>
            <a:ext cx="10058400" cy="4972859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names descriptive.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underscore separator are nice: &lt;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first_name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&gt;, &lt;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last_name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short and simple, like this: &lt;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book_title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not like this: &lt;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the_title_of_the_book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Avoid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"-" characters.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name something "first-name," some software may think you want to subtract name from first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Avoid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"." characters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name something "first.name," some software may think that "name" is a property of the object "first."</a:t>
            </a:r>
            <a:endParaRPr 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424" y="-114159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7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429768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 Naming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984595"/>
            <a:ext cx="10058400" cy="4972859"/>
          </a:xfrm>
        </p:spPr>
        <p:txBody>
          <a:bodyPr>
            <a:no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":" characters.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Colons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reserved to be used for something called namespaces (more later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 often have a corresponding database.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practice is to use the naming rules of your database for the elements in the XML documents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Non-English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letters like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éòá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perfectly legal in XML, but watch out for problems if your software vendor doesn't support them.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424" y="-114159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70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429768"/>
          </a:xfrm>
        </p:spPr>
        <p:txBody>
          <a:bodyPr>
            <a:noAutofit/>
          </a:bodyPr>
          <a:lstStyle/>
          <a:p>
            <a:r>
              <a:rPr lang="en-US" sz="2400" dirty="0"/>
              <a:t>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Documents Form a Tree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984595"/>
            <a:ext cx="10058400" cy="49728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&lt;!-- This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an XML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--&gt;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version="1.0" encoding="ISO "?&gt;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&lt;bookstore&gt;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&lt;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 category="COOKING"&gt; </a:t>
            </a:r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&lt;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"&gt;Everyday Italian&lt;/title&gt; </a:t>
            </a:r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&lt;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author&gt;Giada De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Laurentiis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&lt;/author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&lt;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year&gt;2005&lt;/year&gt; </a:t>
            </a:r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&lt;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price&gt;30.00&lt;/price&gt; </a:t>
            </a:r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&lt;/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book&gt; </a:t>
            </a:r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&lt;/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bookstore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 Form a Tree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863" y="298796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2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429768"/>
          </a:xfrm>
        </p:spPr>
        <p:txBody>
          <a:bodyPr>
            <a:noAutofit/>
          </a:bodyPr>
          <a:lstStyle/>
          <a:p>
            <a:r>
              <a:rPr lang="en-US" sz="2400" dirty="0"/>
              <a:t>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Parts of XML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984595"/>
            <a:ext cx="10058400" cy="4972859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document is divided into two parts: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prolog and the document or root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prolog includes an XML declaration and a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comment.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also include other elements, such as processing instructions or a Document Type Definition (DTD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Well-formed XML documents must have a single document element that may optionally include other content.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 within an XML document must appear within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document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root element.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863" y="298796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3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7377" y="128842"/>
            <a:ext cx="5248893" cy="6346955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5863" y="298796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0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931213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/>
              <a:t>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Parts of XML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494503"/>
            <a:ext cx="10058400" cy="4462951"/>
          </a:xfrm>
        </p:spPr>
        <p:txBody>
          <a:bodyPr>
            <a:no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Declaration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&lt;?xml version=’1.0’ encoding=’UTF-16’ standalone=’yes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’?&gt;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Element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this is any text properly nested between two matching tags: &lt;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... &lt;/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refers to the tag’s text e.g."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text between the tags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arent-child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 this occurs between elements and are given by the nesting of the tags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424" y="-114159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7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931213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/>
              <a:t> 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Parts of XML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494503"/>
            <a:ext cx="10058400" cy="4462951"/>
          </a:xfrm>
        </p:spPr>
        <p:txBody>
          <a:bodyPr>
            <a:noAutofit/>
          </a:bodyPr>
          <a:lstStyle/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Attributes can be attached to the opening tag.</a:t>
            </a:r>
          </a:p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Attribute values must be enclosed in quotes.</a:t>
            </a:r>
          </a:p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Empty elements can be given by &lt;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aTag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/&gt;.</a:t>
            </a:r>
          </a:p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Comments are any text enclosed in &lt;! &gt;processing instructions are enclosed in &lt;? ... ?&gt; and may be used by the XML processor receiving the document.</a:t>
            </a:r>
            <a:endParaRPr lang="en-US" sz="8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4424" y="-114159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0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931213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Attributes in XML Declaration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494503"/>
            <a:ext cx="10058400" cy="44629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&lt;?xml version=“1.0” encoding=“UTF-16” standalone=“yes”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?&gt;</a:t>
            </a:r>
          </a:p>
          <a:p>
            <a:pPr algn="just"/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Version: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specifies which version of the XML specification the document adheres to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two versions of the XML specification,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775" y="4424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2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931213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Attributes in XML Declaration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494503"/>
            <a:ext cx="10058400" cy="4462951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time of writing, the current XML version is 1.1. However, many processors don’t recognize this version, so it’s best to stick with a version 1.0 declaration for backward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compatibility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Encoding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encoding declaration identifies which encoding is used to represent the characters in the document. E.g. UTF-8 or UTF-16, ISO Unicode encoding.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775" y="4424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9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931213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Attributes in XML Declaration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494503"/>
            <a:ext cx="10058400" cy="4462951"/>
          </a:xfrm>
        </p:spPr>
        <p:txBody>
          <a:bodyPr>
            <a:noAutofit/>
          </a:bodyPr>
          <a:lstStyle/>
          <a:p>
            <a:pPr algn="just"/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Standalone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standalone declaration indicates whether a document relies on information from an external source, such as external document type definition (DTD), for its content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be set to either yes or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</a:p>
          <a:p>
            <a:pPr algn="just"/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specifies that the document exists entirely on its own, without depending on any other files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indicates that the document may depend on an external DTD</a:t>
            </a:r>
            <a:endParaRPr lang="en-US" sz="19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775" y="4424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76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931213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of an XML page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494503"/>
            <a:ext cx="10058400" cy="44629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&lt;?xml version="1.0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"?&gt;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root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&lt;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&lt;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sub-element&gt; content &lt;/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sub-element&gt;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&lt;/element&gt;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root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775" y="4424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7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931213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of an XML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page(Example 1)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494503"/>
            <a:ext cx="10058400" cy="44629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version="1.0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"?&gt;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&lt;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&lt;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number&gt; 100 &lt;/number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&lt;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manager&gt; Ray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Bradbury &lt;/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&lt;/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&lt;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&lt;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name&gt; carrots &lt;/name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&lt;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totalprice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10 &lt;/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totalprice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&lt;/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sales&gt;</a:t>
            </a:r>
            <a:endParaRPr lang="en-US" sz="18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4023" y="2659625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1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931213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of an XML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page(Example 2)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494503"/>
            <a:ext cx="10058400" cy="44629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&lt;?</a:t>
            </a:r>
            <a:r>
              <a:rPr lang="en-US" dirty="0"/>
              <a:t>xml version="1.0" encoding="ISO </a:t>
            </a:r>
            <a:r>
              <a:rPr lang="en-US" dirty="0" smtClean="0"/>
              <a:t>"?&gt;</a:t>
            </a:r>
          </a:p>
          <a:p>
            <a:pPr marL="0" indent="0">
              <a:buNone/>
            </a:pPr>
            <a:r>
              <a:rPr lang="en-US" dirty="0" smtClean="0"/>
              <a:t>   &lt;</a:t>
            </a:r>
            <a:r>
              <a:rPr lang="en-US" dirty="0"/>
              <a:t>patient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&lt;</a:t>
            </a:r>
            <a:r>
              <a:rPr lang="en-US" dirty="0"/>
              <a:t>name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&lt;</a:t>
            </a:r>
            <a:r>
              <a:rPr lang="en-US" dirty="0"/>
              <a:t>first&gt; Maggie &lt;/first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&lt;</a:t>
            </a:r>
            <a:r>
              <a:rPr lang="en-US" dirty="0"/>
              <a:t>middle&gt; Dee &lt;/middle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&lt;</a:t>
            </a:r>
            <a:r>
              <a:rPr lang="en-US" dirty="0"/>
              <a:t>last&gt; Magpie &lt;/last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&lt;/</a:t>
            </a:r>
            <a:r>
              <a:rPr lang="en-US" dirty="0"/>
              <a:t>name</a:t>
            </a:r>
            <a:r>
              <a:rPr lang="en-US" dirty="0" smtClean="0"/>
              <a:t>&gt;</a:t>
            </a:r>
          </a:p>
          <a:p>
            <a:pPr marL="0" indent="0">
              <a:buNone/>
            </a:pPr>
            <a:r>
              <a:rPr lang="en-US" dirty="0" smtClean="0"/>
              <a:t>      ……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……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&lt;/</a:t>
            </a:r>
            <a:r>
              <a:rPr lang="en-US" dirty="0"/>
              <a:t>patient&gt;</a:t>
            </a:r>
            <a:endParaRPr lang="en-US" sz="18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7737" y="2624515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6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931213"/>
          </a:xfrm>
        </p:spPr>
        <p:txBody>
          <a:bodyPr>
            <a:noAutofit/>
          </a:bodyPr>
          <a:lstStyle/>
          <a:p>
            <a:r>
              <a:rPr lang="en-US" sz="3200" dirty="0"/>
              <a:t>CDATA Section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494503"/>
            <a:ext cx="10058400" cy="4462951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CDATA stands for Character Data and it means that the data in between these strings includes data that could be interpreted as XML markup, but should not be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The, this is useful for text that contains reserved XML characters: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&lt;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title&gt;&lt;!CDATA[ Why 9 is &lt; 10 ]]&lt;/title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use CDATA sections in XML documents for embedding code, such as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JavaScript, and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adding content that doesn’t need processing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differences between CDATA and comments are: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CDATA is still part of the document, while a comment is not.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0150" y="-108853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4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931213"/>
          </a:xfrm>
        </p:spPr>
        <p:txBody>
          <a:bodyPr>
            <a:no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Displaying on the web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494503"/>
            <a:ext cx="10058400" cy="4462951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Generally, a generic XML document is rendered as raw XML text by most web browsers.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 it with 'handles' (e.g. + and - signs in the margin) that allow parts of the structure to be expanded or collapsed with mouse-clicks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style sheets (CSS or XSLT) to render a display of your choice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XSLT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Stylesheet Language) is a styling language for XML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976" y="264437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6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931213"/>
          </a:xfrm>
        </p:spPr>
        <p:txBody>
          <a:bodyPr>
            <a:no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Displaying on the web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494503"/>
            <a:ext cx="10058400" cy="4462951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style the rendering in a browser with CSS or XSLT, the XML document must include a reference to the stylesheets. E.g.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&lt;?xml-stylesheet type="text/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="myStyleSheet.css"?&gt;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&lt;?xml-stylesheet type="text/xml"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myTransform.xslt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"?&gt;</a:t>
            </a:r>
            <a:endParaRPr lang="en-US" sz="26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2976" y="264437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8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Document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7" y="1071716"/>
            <a:ext cx="10058400" cy="485694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XML document uses two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Auxiliary files: - </a:t>
            </a:r>
          </a:p>
          <a:p>
            <a:pPr lvl="2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Schema file </a:t>
            </a:r>
          </a:p>
          <a:p>
            <a:pPr lvl="5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DTD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XML Schema or one of several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Style file.</a:t>
            </a:r>
          </a:p>
          <a:p>
            <a:pPr lvl="2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Cascading Style Sheet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5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XSLT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XSL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eXtensible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Stylesheet Language) is created for this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purpose</a:t>
            </a:r>
          </a:p>
          <a:p>
            <a:pPr lvl="2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document is a tree of elements with a single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root</a:t>
            </a:r>
          </a:p>
          <a:p>
            <a:pPr lvl="2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XML, you define your own tags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want to use a tag, you'll have to define it's meaning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is stored in a DTD (Document Type Definition).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define your own DTD or use an existing one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 for a DTD is Schema.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808" y="4424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04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pPr lvl="2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Schema file 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7" y="1071716"/>
            <a:ext cx="10058400" cy="485694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Document Type Declaration, commonly known as DTD, is a way to describe XML language precisely.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DTDs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 vocabulary and validity of the structure of XML documents against grammatical rules of appropriate XML language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XML DTD can be either specified inside the document, or it can be kept in a separate document and then liked separately.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784" y="-29988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60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Syntax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7" y="1071716"/>
            <a:ext cx="10058400" cy="485694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Basic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syntax of a DTD is as follows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&lt;!DOCTYPE element DTD identifier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declaration1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declaration2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]&gt;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784" y="-29988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06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Syntax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7" y="1071716"/>
            <a:ext cx="10058400" cy="485694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DTD starts with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&lt;!DOCTYPE delimiter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 tells the parser to parse the document from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specified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root element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DTD identifier is an identifier for the document type definition, which may be the path to a file on the system or URL to a file on the internet.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DTD is pointing to external path, it is called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External Subset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square brackets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 ]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enclose an optional list of entity declarations called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Subset.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784" y="-29988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0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DTD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7" y="1071716"/>
            <a:ext cx="10058400" cy="4856940"/>
          </a:xfrm>
        </p:spPr>
        <p:txBody>
          <a:bodyPr>
            <a:no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DTD is referred to as an internal DTD if elements are declared within the XML files.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 it as internal DTD,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standalone attribute in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declaration must be set to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means, the declaration works independent of an external source.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784" y="-29988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0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DTD (Example)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7" y="1071716"/>
            <a:ext cx="10058400" cy="48569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&lt;?xml version = "1.0" encoding = "UTF-8" standalone = "yes" ?&gt;</a:t>
            </a:r>
          </a:p>
          <a:p>
            <a:pPr marL="0" indent="0" algn="just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&lt;!DOCTYPE address [</a:t>
            </a:r>
          </a:p>
          <a:p>
            <a:pPr marL="0" indent="0" algn="just">
              <a:buNone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&lt;!ELEMENT address (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name,company,phone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</a:p>
          <a:p>
            <a:pPr marL="0" indent="0" algn="just">
              <a:buNone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&lt;!ELEMENT name (#PCDATA)&gt;</a:t>
            </a:r>
          </a:p>
          <a:p>
            <a:pPr marL="0" indent="0" algn="just">
              <a:buNone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&lt;!ELEMENT company (#PCDATA)&gt;</a:t>
            </a:r>
          </a:p>
          <a:p>
            <a:pPr marL="0" indent="0" algn="just">
              <a:buNone/>
            </a:pPr>
            <a:r>
              <a:rPr lang="en-US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&lt;!ELEMENT phone (#PCDATA)&gt;</a:t>
            </a:r>
          </a:p>
          <a:p>
            <a:pPr marL="0" indent="0" algn="just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]&gt;</a:t>
            </a: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784" y="-29988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27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DTD (Example)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7" y="1071716"/>
            <a:ext cx="10058400" cy="48569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&lt;address&gt;</a:t>
            </a:r>
          </a:p>
          <a:p>
            <a:pPr marL="0" indent="0" algn="just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&lt;name&gt;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Tanmay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Patil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&lt;/name&gt;</a:t>
            </a:r>
          </a:p>
          <a:p>
            <a:pPr marL="0" indent="0" algn="just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&lt;company&gt;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TutorialsPoint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&lt;/company&gt;</a:t>
            </a:r>
          </a:p>
          <a:p>
            <a:pPr marL="0" indent="0" algn="just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&lt;phone&gt;(011) 123-4567&lt;/phone&gt;</a:t>
            </a:r>
          </a:p>
          <a:p>
            <a:pPr marL="0" indent="0" algn="just">
              <a:buNone/>
            </a:pP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&lt;/address&gt;</a:t>
            </a:r>
            <a:endParaRPr 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784" y="-29988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56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DTD (Example)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7" y="1071716"/>
            <a:ext cx="10058400" cy="4856940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DOCTYPE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declaration has an exclamation mark (!) at the start of the element name.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DOCTYPE informs the parser that a DTD is associated with this XML document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DTD Body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The DOCTYPE declaration is followed by body of the DTD, where you declare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elements, attributes, entities, and notations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784" y="-29988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DTD (Example)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7" y="1071716"/>
            <a:ext cx="10058400" cy="48569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&lt;!ELEMENT address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name,company,phone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&lt;!ELEMENT name (#PCDATA)&gt;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&lt;!ELEMENT company (#PCDATA)&gt;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&lt;!ELEMENT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phone_no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(#PCDATA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)&gt;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Several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elements are declared here that make up the vocabulary of the &lt;name&gt; document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&lt;!ELEMENT name (#PCDATA)&gt; defines the element name to be of type "#PCDATA".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#PCDATA means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parse-able text data.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784" y="-29988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6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DTD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7" y="1071716"/>
            <a:ext cx="10058400" cy="48569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</a:rPr>
              <a:t>Following are some important points that a DTD describes −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elements that can appear in an XML document.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 in which they can appear.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optional and mandatory elements.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 attributes and whether they are optional or mandatory.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whether attributes can have default values.</a:t>
            </a:r>
          </a:p>
          <a:p>
            <a:pPr marL="0" indent="0" algn="just">
              <a:buNone/>
            </a:pP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784" y="-299884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4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Document Structure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7" y="884903"/>
            <a:ext cx="10058400" cy="50437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808" y="44244"/>
            <a:ext cx="3324225" cy="1371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78193" y="1415843"/>
            <a:ext cx="921282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has five predefined entities: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(&amp; or "ampersand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")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(&lt; or "less than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")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(&gt; or "greater than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")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(' or "apostrophe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")</a:t>
            </a:r>
          </a:p>
          <a:p>
            <a:pPr marL="1828800" lvl="3" indent="-457200"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 or "quotation mark")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company_name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&gt;AT&amp;T&lt;/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company_name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54355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 Document Structure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6" y="1315458"/>
            <a:ext cx="10058400" cy="50437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808" y="44244"/>
            <a:ext cx="3324225" cy="84065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435509" y="1071716"/>
            <a:ext cx="955508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user can only define entities in a </a:t>
            </a:r>
            <a:r>
              <a:rPr lang="en-US" sz="32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DTD if </a:t>
            </a:r>
            <a:r>
              <a:rPr lang="en-US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several predefined entities must appear near each other use Character data section&lt;![CDATA[ </a:t>
            </a:r>
            <a:r>
              <a:rPr lang="en-US" sz="32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 ]]&gt;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3200" b="1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1</a:t>
            </a:r>
          </a:p>
          <a:p>
            <a:pPr algn="just"/>
            <a:r>
              <a:rPr lang="en-US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instead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of: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 </a:t>
            </a:r>
            <a:r>
              <a:rPr lang="en-US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&gt; &gt; &gt; HERE &lt; &lt; &lt; </a:t>
            </a:r>
            <a:r>
              <a:rPr lang="en-US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</a:p>
          <a:p>
            <a:pPr algn="just"/>
            <a:r>
              <a:rPr lang="en-US" sz="32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use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&lt;![</a:t>
            </a:r>
            <a:r>
              <a:rPr lang="en-US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CDATA[Start &gt;&gt;&gt;&gt; HERE </a:t>
            </a:r>
            <a:r>
              <a:rPr lang="en-US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&lt;&lt;&lt;&lt;]]&gt;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3200" b="1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2</a:t>
            </a:r>
          </a:p>
          <a:p>
            <a:r>
              <a:rPr lang="en-US" sz="32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instead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</a:t>
            </a:r>
            <a:r>
              <a:rPr lang="en-US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comparison&gt;6 is &lt; 7 &amp; 7 &gt; 6 &lt;/comparison</a:t>
            </a:r>
            <a:r>
              <a:rPr lang="en-US" sz="24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3200" dirty="0" smtClean="0">
              <a:solidFill>
                <a:srgbClr val="44444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Use:     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comparison&gt;&lt;![CDATA[6 is &lt; 7 &amp; 7 &gt; 6]]&gt;&lt;/comparison&gt;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23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XML be Used? XML Separates Data from HTML</a:t>
            </a:r>
            <a:endParaRPr lang="en-US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6" y="1315458"/>
            <a:ext cx="10058400" cy="50437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956864" y="1711679"/>
            <a:ext cx="3324225" cy="84065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435509" y="1071716"/>
            <a:ext cx="955508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XML, data can be stored in separate XML files. 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way you can concentrate on using HTML for layout and display, and be sure that changes in the underlying data will not require any changes to the HTML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need to display dynamic data in your HTML document, it will take a lot of work to edit the HTML each time the data changes.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62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XML be Used? XML Simplifies Data Sharing</a:t>
            </a:r>
            <a:endParaRPr lang="en-US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6" y="1315458"/>
            <a:ext cx="10058400" cy="5043753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 and databases contain data in incompatible formats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is stored in plain text format.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a software- and hardware-independent way of storing data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makes it much easier to create data that different applications can share.</a:t>
            </a: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956864" y="1711679"/>
            <a:ext cx="3324225" cy="84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8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XML be Used? XML Simplifies Platform Changes</a:t>
            </a:r>
            <a:endParaRPr lang="en-US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6" y="1315458"/>
            <a:ext cx="10058400" cy="5043753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Upgrading to new systems (hardware or software platforms), is always very time consuming.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amounts of data must be converted and incompatible data is often lost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is stored in text format.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makes it easier to expand or upgrade to new operating systems, new applications, or new browsers, without losing data.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956864" y="1711679"/>
            <a:ext cx="3324225" cy="84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73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XML be Used? XML Simplifies Data Transport</a:t>
            </a:r>
            <a:endParaRPr lang="en-US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6" y="1315458"/>
            <a:ext cx="10058400" cy="5043753"/>
          </a:xfrm>
        </p:spPr>
        <p:txBody>
          <a:bodyPr>
            <a:no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most time-consuming challenges for developers is to exchange data between incompatible systems over the Internet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XML, data can easily be exchanged between incompatible systems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Exchanging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using XML greatly reduces this complexity, since the data can be read by different incompatible applications.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956864" y="1711679"/>
            <a:ext cx="3324225" cy="84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26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XML be Used? XML Makes Your Data More Available</a:t>
            </a:r>
            <a:endParaRPr lang="en-US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6" y="1315458"/>
            <a:ext cx="10058400" cy="5043753"/>
          </a:xfrm>
        </p:spPr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XML is independent of hardware, software and application, XML can make your data more available and useful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can access your data, not only in HTML pages, but also from XML data sources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XML, your data can be available to all kinds of "reading machines" (Handheld computers, voice machines, news feeds,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and make it more available for blind people, or people with other disabilities.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956864" y="1711679"/>
            <a:ext cx="3324225" cy="84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47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1"/>
            <a:ext cx="10058400" cy="587085"/>
          </a:xfrm>
        </p:spPr>
        <p:txBody>
          <a:bodyPr>
            <a:no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XML be Used? XML is Used to Create New Internet Languages</a:t>
            </a:r>
            <a:endParaRPr lang="en-US" sz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196" y="1315458"/>
            <a:ext cx="10058400" cy="50437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XHTML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latest version of HTML 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WSDL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describing available web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services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WAP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WML as markup languages for handheld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devices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RSS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languages for news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feeds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RDF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OWL for describing resources and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ontology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SMIL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describing multimedia for the web </a:t>
            </a:r>
            <a:endParaRPr 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BC25-A52D-4FA9-8D7D-2593E1D00679}" type="datetime1">
              <a:rPr lang="en-US" smtClean="0"/>
              <a:t>11/23/2021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Prepared by </a:t>
            </a:r>
            <a:r>
              <a:rPr lang="en-US" dirty="0" err="1" smtClean="0"/>
              <a:t>Mr.Siphael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956864" y="1711679"/>
            <a:ext cx="3324225" cy="84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75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576" y="2903368"/>
            <a:ext cx="10058400" cy="1609344"/>
          </a:xfrm>
        </p:spPr>
        <p:txBody>
          <a:bodyPr/>
          <a:lstStyle/>
          <a:p>
            <a:pPr algn="ctr"/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A8F99-97F7-4ABE-98F0-20415A4C4F52}" type="datetime1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Prepared by Mr.Siphael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79927">
            <a:off x="4884009" y="1328221"/>
            <a:ext cx="3324225" cy="84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6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864</TotalTime>
  <Words>2848</Words>
  <Application>Microsoft Office PowerPoint</Application>
  <PresentationFormat>Widescreen</PresentationFormat>
  <Paragraphs>401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Calibri</vt:lpstr>
      <vt:lpstr>Rockwell</vt:lpstr>
      <vt:lpstr>Rockwell Condensed</vt:lpstr>
      <vt:lpstr>Times New Roman</vt:lpstr>
      <vt:lpstr>Wingdings</vt:lpstr>
      <vt:lpstr>Wood Type</vt:lpstr>
      <vt:lpstr>CP 311: Internet Programming And Applications II</vt:lpstr>
      <vt:lpstr> Introduction </vt:lpstr>
      <vt:lpstr> Introduction </vt:lpstr>
      <vt:lpstr> Introduction </vt:lpstr>
      <vt:lpstr> Introduction </vt:lpstr>
      <vt:lpstr> Differences between XML &amp; HTML </vt:lpstr>
      <vt:lpstr>Why do we need XML? Data-exchange</vt:lpstr>
      <vt:lpstr>Why do we need XML?  More possibilities</vt:lpstr>
      <vt:lpstr> Rules for writing XML documents</vt:lpstr>
      <vt:lpstr> rules for writing XML documents</vt:lpstr>
      <vt:lpstr>  Valid XML Document</vt:lpstr>
      <vt:lpstr>  XML documents use a self-describing and simple syntax.</vt:lpstr>
      <vt:lpstr>  XML Naming Rules </vt:lpstr>
      <vt:lpstr>  Best Naming Practices</vt:lpstr>
      <vt:lpstr>  Best Naming Practices</vt:lpstr>
      <vt:lpstr> XML Documents Form a Tree Structure</vt:lpstr>
      <vt:lpstr>  Parts of XML</vt:lpstr>
      <vt:lpstr>PowerPoint Presentation</vt:lpstr>
      <vt:lpstr>   Parts of XML</vt:lpstr>
      <vt:lpstr>   Parts of XML</vt:lpstr>
      <vt:lpstr>  Attributes in XML Declaration</vt:lpstr>
      <vt:lpstr>  Attributes in XML Declaration</vt:lpstr>
      <vt:lpstr>  Attributes in XML Declaration</vt:lpstr>
      <vt:lpstr>   Structure of an XML page</vt:lpstr>
      <vt:lpstr>   Structure of an XML page(Example 1)</vt:lpstr>
      <vt:lpstr>   Structure of an XML page(Example 2)</vt:lpstr>
      <vt:lpstr>CDATA Section</vt:lpstr>
      <vt:lpstr>Displaying on the web</vt:lpstr>
      <vt:lpstr>Displaying on the web</vt:lpstr>
      <vt:lpstr>XML Document Structure</vt:lpstr>
      <vt:lpstr>Schema file </vt:lpstr>
      <vt:lpstr>Syntax</vt:lpstr>
      <vt:lpstr>Syntax</vt:lpstr>
      <vt:lpstr>Internal DTD</vt:lpstr>
      <vt:lpstr>Internal DTD (Example)</vt:lpstr>
      <vt:lpstr>Internal DTD (Example)</vt:lpstr>
      <vt:lpstr>Internal DTD (Example)</vt:lpstr>
      <vt:lpstr>Internal DTD (Example)</vt:lpstr>
      <vt:lpstr>Internal DTD </vt:lpstr>
      <vt:lpstr>XML Document Structure</vt:lpstr>
      <vt:lpstr>XML Document Structure</vt:lpstr>
      <vt:lpstr> How Can XML be Used? XML Separates Data from HTML</vt:lpstr>
      <vt:lpstr>How Can XML be Used? XML Simplifies Data Sharing</vt:lpstr>
      <vt:lpstr>How Can XML be Used? XML Simplifies Platform Changes</vt:lpstr>
      <vt:lpstr>How Can XML be Used? XML Simplifies Data Transport</vt:lpstr>
      <vt:lpstr>How Can XML be Used? XML Makes Your Data More Available</vt:lpstr>
      <vt:lpstr>How Can XML be Used? XML is Used to Create New Internet Languages</vt:lpstr>
      <vt:lpstr>END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 311: Internet Programming And Applications II</dc:title>
  <dc:creator>Siphael Betuel</dc:creator>
  <cp:lastModifiedBy>HP</cp:lastModifiedBy>
  <cp:revision>160</cp:revision>
  <dcterms:created xsi:type="dcterms:W3CDTF">2021-11-07T17:52:43Z</dcterms:created>
  <dcterms:modified xsi:type="dcterms:W3CDTF">2021-11-23T15:35:00Z</dcterms:modified>
</cp:coreProperties>
</file>