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48"/>
  </p:notesMasterIdLst>
  <p:sldIdLst>
    <p:sldId id="256" r:id="rId4"/>
    <p:sldId id="337" r:id="rId5"/>
    <p:sldId id="353" r:id="rId6"/>
    <p:sldId id="367" r:id="rId7"/>
    <p:sldId id="368" r:id="rId8"/>
    <p:sldId id="354" r:id="rId9"/>
    <p:sldId id="369" r:id="rId10"/>
    <p:sldId id="370" r:id="rId11"/>
    <p:sldId id="371" r:id="rId12"/>
    <p:sldId id="372" r:id="rId13"/>
    <p:sldId id="373" r:id="rId14"/>
    <p:sldId id="340" r:id="rId15"/>
    <p:sldId id="374" r:id="rId16"/>
    <p:sldId id="375" r:id="rId17"/>
    <p:sldId id="376" r:id="rId18"/>
    <p:sldId id="377" r:id="rId19"/>
    <p:sldId id="378" r:id="rId20"/>
    <p:sldId id="379" r:id="rId21"/>
    <p:sldId id="355" r:id="rId22"/>
    <p:sldId id="381" r:id="rId23"/>
    <p:sldId id="382" r:id="rId24"/>
    <p:sldId id="383" r:id="rId25"/>
    <p:sldId id="384" r:id="rId26"/>
    <p:sldId id="356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7" r:id="rId38"/>
    <p:sldId id="395" r:id="rId39"/>
    <p:sldId id="400" r:id="rId40"/>
    <p:sldId id="401" r:id="rId41"/>
    <p:sldId id="399" r:id="rId42"/>
    <p:sldId id="402" r:id="rId43"/>
    <p:sldId id="404" r:id="rId44"/>
    <p:sldId id="403" r:id="rId45"/>
    <p:sldId id="406" r:id="rId46"/>
    <p:sldId id="269" r:id="rId4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816" y="-204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File:H96566k.jpg" TargetMode="Externa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 PYTHON LECTURE TWO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7738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A</a:t>
            </a:r>
            <a:r>
              <a:rPr lang="en-GB" sz="2700" dirty="0">
                <a:solidFill>
                  <a:srgbClr val="FF0000"/>
                </a:solidFill>
              </a:rPr>
              <a:t> </a:t>
            </a:r>
            <a:r>
              <a:rPr lang="en-GB" sz="2700" b="1" dirty="0">
                <a:solidFill>
                  <a:srgbClr val="FF0000"/>
                </a:solidFill>
              </a:rPr>
              <a:t>program</a:t>
            </a:r>
            <a:r>
              <a:rPr lang="en-GB" sz="2700" dirty="0"/>
              <a:t> is a sequence of instructions that specifies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how </a:t>
            </a:r>
            <a:r>
              <a:rPr lang="en-GB" sz="2700" dirty="0"/>
              <a:t>to perform a </a:t>
            </a:r>
            <a:r>
              <a:rPr lang="en-GB" sz="2700" b="1" dirty="0">
                <a:solidFill>
                  <a:srgbClr val="FF0000"/>
                </a:solidFill>
              </a:rPr>
              <a:t>computation</a:t>
            </a:r>
            <a:r>
              <a:rPr lang="en-GB" sz="2700" dirty="0"/>
              <a:t>. The computation might </a:t>
            </a:r>
            <a:r>
              <a:rPr lang="en-GB" sz="2700" dirty="0" smtClean="0"/>
              <a:t>be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something </a:t>
            </a:r>
            <a:r>
              <a:rPr lang="en-GB" sz="2700" dirty="0"/>
              <a:t>as complex as </a:t>
            </a:r>
            <a:r>
              <a:rPr lang="en-GB" sz="2700" b="1" dirty="0">
                <a:solidFill>
                  <a:srgbClr val="00FF00"/>
                </a:solidFill>
              </a:rPr>
              <a:t>rendering</a:t>
            </a:r>
            <a:r>
              <a:rPr lang="en-GB" sz="2700" dirty="0"/>
              <a:t> an html page in a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web </a:t>
            </a:r>
            <a:r>
              <a:rPr lang="en-GB" sz="2700" dirty="0"/>
              <a:t>browser or </a:t>
            </a:r>
            <a:r>
              <a:rPr lang="en-GB" sz="2700" b="1" dirty="0">
                <a:solidFill>
                  <a:srgbClr val="00FF00"/>
                </a:solidFill>
              </a:rPr>
              <a:t>encoding</a:t>
            </a:r>
            <a:r>
              <a:rPr lang="en-GB" sz="2700" dirty="0"/>
              <a:t> a video and streaming it </a:t>
            </a:r>
            <a:r>
              <a:rPr lang="en-GB" sz="2700" dirty="0" smtClean="0"/>
              <a:t>across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the </a:t>
            </a:r>
            <a:r>
              <a:rPr lang="en-GB" sz="2700" dirty="0"/>
              <a:t>network. It can also be a symbolic computation, </a:t>
            </a:r>
            <a:r>
              <a:rPr lang="en-GB" sz="2700" dirty="0" smtClean="0"/>
              <a:t>such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 </a:t>
            </a:r>
            <a:r>
              <a:rPr lang="en-GB" sz="2700" dirty="0"/>
              <a:t>as </a:t>
            </a:r>
            <a:r>
              <a:rPr lang="en-GB" sz="2700" b="1" dirty="0">
                <a:solidFill>
                  <a:srgbClr val="00FF00"/>
                </a:solidFill>
              </a:rPr>
              <a:t>searching</a:t>
            </a:r>
            <a:r>
              <a:rPr lang="en-GB" sz="2700" dirty="0"/>
              <a:t> for and </a:t>
            </a:r>
            <a:r>
              <a:rPr lang="en-GB" sz="2700" b="1" dirty="0">
                <a:solidFill>
                  <a:srgbClr val="FF0000"/>
                </a:solidFill>
              </a:rPr>
              <a:t>replacing</a:t>
            </a:r>
            <a:r>
              <a:rPr lang="en-GB" sz="2700" dirty="0"/>
              <a:t> text in a document or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(</a:t>
            </a:r>
            <a:r>
              <a:rPr lang="en-GB" sz="2700" dirty="0"/>
              <a:t>strangely enough) compiling a program.</a:t>
            </a:r>
            <a:endParaRPr lang="en-US" sz="27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89594" cy="5093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The details look different in different languages, but a </a:t>
            </a:r>
            <a:r>
              <a:rPr lang="en-GB" sz="2700" dirty="0" smtClean="0"/>
              <a:t>few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basic </a:t>
            </a:r>
            <a:r>
              <a:rPr lang="en-GB" sz="2700" dirty="0"/>
              <a:t>instructions appear in just about every language</a:t>
            </a:r>
            <a:r>
              <a:rPr lang="en-GB" sz="27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b="1" dirty="0" smtClean="0"/>
              <a:t>Input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Get </a:t>
            </a:r>
            <a:r>
              <a:rPr lang="en-GB" sz="2700" dirty="0"/>
              <a:t>data from the keyboard, a file, or some other device</a:t>
            </a:r>
            <a:r>
              <a:rPr lang="en-GB" sz="27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b="1" dirty="0" smtClean="0"/>
              <a:t>Output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Display </a:t>
            </a:r>
            <a:r>
              <a:rPr lang="en-GB" sz="2700" dirty="0"/>
              <a:t>data on the screen or send data to a file or other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device.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24000" cy="6386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b="1" dirty="0"/>
              <a:t>math and </a:t>
            </a:r>
            <a:r>
              <a:rPr lang="en-GB" sz="2700" b="1" dirty="0" smtClean="0"/>
              <a:t>logic</a:t>
            </a:r>
          </a:p>
          <a:p>
            <a:r>
              <a:rPr lang="en-GB" sz="2700" dirty="0" smtClean="0"/>
              <a:t>Perform </a:t>
            </a:r>
            <a:r>
              <a:rPr lang="en-GB" sz="2700" dirty="0"/>
              <a:t>basic mathematical operations </a:t>
            </a:r>
            <a:r>
              <a:rPr lang="en-GB" sz="2700" dirty="0" smtClean="0"/>
              <a:t>like </a:t>
            </a:r>
            <a:r>
              <a:rPr lang="en-GB" sz="2700" dirty="0"/>
              <a:t>addition and </a:t>
            </a:r>
            <a:endParaRPr lang="en-GB" sz="2700" dirty="0" smtClean="0"/>
          </a:p>
          <a:p>
            <a:r>
              <a:rPr lang="en-GB" sz="2700" dirty="0" smtClean="0"/>
              <a:t>multiplication </a:t>
            </a:r>
            <a:r>
              <a:rPr lang="en-GB" sz="2700" dirty="0"/>
              <a:t>and logical operations like and, or, and not.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b="1" dirty="0"/>
              <a:t>conditional </a:t>
            </a:r>
            <a:r>
              <a:rPr lang="en-GB" sz="2700" b="1" dirty="0" smtClean="0"/>
              <a:t>execution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Check </a:t>
            </a:r>
            <a:r>
              <a:rPr lang="en-GB" sz="2700" dirty="0"/>
              <a:t>for certain conditions and </a:t>
            </a:r>
            <a:r>
              <a:rPr lang="en-GB" sz="2700" dirty="0" smtClean="0"/>
              <a:t>execute </a:t>
            </a:r>
            <a:r>
              <a:rPr lang="en-GB" sz="2700" dirty="0"/>
              <a:t>the </a:t>
            </a:r>
            <a:r>
              <a:rPr lang="en-GB" sz="2700" dirty="0" smtClean="0"/>
              <a:t>appropriate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sequence </a:t>
            </a:r>
            <a:r>
              <a:rPr lang="en-GB" sz="2700" dirty="0"/>
              <a:t>of statements</a:t>
            </a:r>
            <a:r>
              <a:rPr lang="en-GB" sz="27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b="1" dirty="0" smtClean="0"/>
              <a:t>Repetition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Perform </a:t>
            </a:r>
            <a:r>
              <a:rPr lang="en-GB" sz="2700" dirty="0"/>
              <a:t>some action repeatedly, usually with some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700" dirty="0" smtClean="0"/>
              <a:t>variation</a:t>
            </a:r>
            <a:r>
              <a:rPr lang="en-GB" sz="2700" dirty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332159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61858" cy="5493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Believe it or not, that’s pretty much all there is to it. </a:t>
            </a:r>
            <a:endParaRPr lang="en-GB" sz="2700" dirty="0" smtClean="0"/>
          </a:p>
          <a:p>
            <a:r>
              <a:rPr lang="en-GB" sz="2700" dirty="0" smtClean="0"/>
              <a:t>Every </a:t>
            </a:r>
            <a:r>
              <a:rPr lang="en-GB" sz="2700" dirty="0"/>
              <a:t>program you’ve ever used, no matter how </a:t>
            </a:r>
            <a:endParaRPr lang="en-GB" sz="2700" dirty="0" smtClean="0"/>
          </a:p>
          <a:p>
            <a:r>
              <a:rPr lang="en-GB" sz="2700" dirty="0" smtClean="0"/>
              <a:t>complicated</a:t>
            </a:r>
            <a:r>
              <a:rPr lang="en-GB" sz="2700" dirty="0"/>
              <a:t>, is made up of </a:t>
            </a:r>
            <a:r>
              <a:rPr lang="en-GB" sz="2700" b="1" dirty="0">
                <a:solidFill>
                  <a:srgbClr val="FF0000"/>
                </a:solidFill>
              </a:rPr>
              <a:t>instructions</a:t>
            </a:r>
            <a:r>
              <a:rPr lang="en-GB" sz="2700" dirty="0"/>
              <a:t> that look more </a:t>
            </a:r>
            <a:r>
              <a:rPr lang="en-GB" sz="2700" dirty="0" smtClean="0"/>
              <a:t>or</a:t>
            </a:r>
          </a:p>
          <a:p>
            <a:r>
              <a:rPr lang="en-GB" sz="2700" dirty="0" smtClean="0"/>
              <a:t>less </a:t>
            </a:r>
            <a:r>
              <a:rPr lang="en-GB" sz="2700" dirty="0"/>
              <a:t>like these. Thus, we can describe </a:t>
            </a:r>
            <a:r>
              <a:rPr lang="en-GB" sz="2700" b="1" dirty="0">
                <a:solidFill>
                  <a:srgbClr val="FF0000"/>
                </a:solidFill>
              </a:rPr>
              <a:t>programming</a:t>
            </a:r>
            <a:r>
              <a:rPr lang="en-GB" sz="2700" dirty="0"/>
              <a:t> as </a:t>
            </a:r>
            <a:endParaRPr lang="en-GB" sz="2700" dirty="0" smtClean="0"/>
          </a:p>
          <a:p>
            <a:r>
              <a:rPr lang="en-GB" sz="2700" dirty="0" smtClean="0"/>
              <a:t>the </a:t>
            </a:r>
            <a:r>
              <a:rPr lang="en-GB" sz="2700" dirty="0"/>
              <a:t>process of breaking a </a:t>
            </a:r>
            <a:r>
              <a:rPr lang="en-GB" sz="2700" b="1" dirty="0">
                <a:solidFill>
                  <a:srgbClr val="0000FF"/>
                </a:solidFill>
              </a:rPr>
              <a:t>large</a:t>
            </a:r>
            <a:r>
              <a:rPr lang="en-GB" sz="2700" dirty="0"/>
              <a:t>, </a:t>
            </a:r>
            <a:r>
              <a:rPr lang="en-GB" sz="2700" b="1" dirty="0">
                <a:solidFill>
                  <a:srgbClr val="00FF00"/>
                </a:solidFill>
              </a:rPr>
              <a:t>complex</a:t>
            </a:r>
            <a:r>
              <a:rPr lang="en-GB" sz="2700" dirty="0"/>
              <a:t> task into </a:t>
            </a:r>
            <a:r>
              <a:rPr lang="en-GB" sz="2700" dirty="0" smtClean="0"/>
              <a:t>smaller</a:t>
            </a:r>
          </a:p>
          <a:p>
            <a:r>
              <a:rPr lang="en-GB" sz="2700" dirty="0" smtClean="0"/>
              <a:t>and </a:t>
            </a:r>
            <a:r>
              <a:rPr lang="en-GB" sz="2700" b="1" dirty="0">
                <a:solidFill>
                  <a:srgbClr val="0000FF"/>
                </a:solidFill>
              </a:rPr>
              <a:t>smaller</a:t>
            </a:r>
            <a:r>
              <a:rPr lang="en-GB" sz="2700" dirty="0"/>
              <a:t> </a:t>
            </a:r>
            <a:r>
              <a:rPr lang="en-GB" sz="2700" b="1" dirty="0">
                <a:solidFill>
                  <a:srgbClr val="FF0000"/>
                </a:solidFill>
              </a:rPr>
              <a:t>subtasks</a:t>
            </a:r>
            <a:r>
              <a:rPr lang="en-GB" sz="2700" dirty="0"/>
              <a:t> until the subtasks are simple </a:t>
            </a:r>
            <a:endParaRPr lang="en-GB" sz="2700" dirty="0" smtClean="0"/>
          </a:p>
          <a:p>
            <a:r>
              <a:rPr lang="en-GB" sz="2700" dirty="0" smtClean="0"/>
              <a:t>enough </a:t>
            </a:r>
            <a:r>
              <a:rPr lang="en-GB" sz="2700" dirty="0"/>
              <a:t>to be performed with sequences of these basic </a:t>
            </a:r>
            <a:endParaRPr lang="en-GB" sz="2700" dirty="0" smtClean="0"/>
          </a:p>
          <a:p>
            <a:r>
              <a:rPr lang="en-GB" sz="2700" dirty="0" smtClean="0"/>
              <a:t>instructions.</a:t>
            </a:r>
            <a:endParaRPr lang="en-GB" sz="27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28416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00211" cy="40780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Programming is a complex process. Since it is done by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human </a:t>
            </a:r>
            <a:r>
              <a:rPr lang="en-GB" sz="2700" dirty="0"/>
              <a:t>beings, </a:t>
            </a:r>
            <a:r>
              <a:rPr lang="en-GB" sz="2700" b="1" dirty="0">
                <a:solidFill>
                  <a:srgbClr val="FF0000"/>
                </a:solidFill>
              </a:rPr>
              <a:t>errors</a:t>
            </a:r>
            <a:r>
              <a:rPr lang="en-GB" sz="2700" dirty="0"/>
              <a:t> may often occur. Programming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errors </a:t>
            </a:r>
            <a:r>
              <a:rPr lang="en-GB" sz="2700" dirty="0"/>
              <a:t>are called </a:t>
            </a:r>
            <a:r>
              <a:rPr lang="en-GB" sz="2700" b="1" dirty="0">
                <a:solidFill>
                  <a:srgbClr val="00FF00"/>
                </a:solidFill>
              </a:rPr>
              <a:t>bugs </a:t>
            </a:r>
            <a:r>
              <a:rPr lang="en-GB" sz="2700" dirty="0"/>
              <a:t>and the process of tracking them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down </a:t>
            </a:r>
            <a:r>
              <a:rPr lang="en-GB" sz="2700" dirty="0"/>
              <a:t>and correcting them is called </a:t>
            </a:r>
            <a:r>
              <a:rPr lang="en-GB" sz="2700" b="1" dirty="0">
                <a:solidFill>
                  <a:srgbClr val="0000FF"/>
                </a:solidFill>
              </a:rPr>
              <a:t>debugging</a:t>
            </a:r>
            <a:r>
              <a:rPr lang="en-GB" sz="2700" dirty="0"/>
              <a:t>. Some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claim </a:t>
            </a:r>
            <a:r>
              <a:rPr lang="en-GB" sz="2700" dirty="0"/>
              <a:t>that in 1945, a dead </a:t>
            </a:r>
            <a:r>
              <a:rPr lang="en-GB" sz="2700" b="1" dirty="0">
                <a:solidFill>
                  <a:srgbClr val="FF0000"/>
                </a:solidFill>
              </a:rPr>
              <a:t>moth</a:t>
            </a:r>
            <a:r>
              <a:rPr lang="en-GB" sz="2700" dirty="0"/>
              <a:t> caused a problem on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relay </a:t>
            </a:r>
            <a:r>
              <a:rPr lang="en-GB" sz="2700" dirty="0"/>
              <a:t>number </a:t>
            </a:r>
            <a:r>
              <a:rPr lang="en-GB" sz="2700" b="1" dirty="0">
                <a:solidFill>
                  <a:srgbClr val="FF0000"/>
                </a:solidFill>
              </a:rPr>
              <a:t>70</a:t>
            </a:r>
            <a:r>
              <a:rPr lang="en-GB" sz="2700" dirty="0"/>
              <a:t>, panel </a:t>
            </a:r>
            <a:r>
              <a:rPr lang="en-GB" sz="2700" b="1" dirty="0">
                <a:solidFill>
                  <a:srgbClr val="FF0000"/>
                </a:solidFill>
              </a:rPr>
              <a:t>F</a:t>
            </a:r>
            <a:r>
              <a:rPr lang="en-GB" sz="2700" dirty="0"/>
              <a:t>, of one of the first computers </a:t>
            </a:r>
            <a:r>
              <a:rPr lang="en-GB" sz="2700" dirty="0" smtClean="0"/>
              <a:t>at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b="1" dirty="0" smtClean="0">
                <a:solidFill>
                  <a:srgbClr val="FF0000"/>
                </a:solidFill>
              </a:rPr>
              <a:t>Harvard</a:t>
            </a:r>
            <a:r>
              <a:rPr lang="en-GB" sz="2700" dirty="0"/>
              <a:t>, and the term </a:t>
            </a:r>
            <a:r>
              <a:rPr lang="en-GB" sz="2700" b="1" dirty="0">
                <a:solidFill>
                  <a:srgbClr val="00FF00"/>
                </a:solidFill>
              </a:rPr>
              <a:t>bug</a:t>
            </a:r>
            <a:r>
              <a:rPr lang="en-GB" sz="2700" dirty="0"/>
              <a:t> has remained in use since.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For </a:t>
            </a:r>
            <a:r>
              <a:rPr lang="en-GB" sz="2700" dirty="0"/>
              <a:t>more about this historic event, see </a:t>
            </a:r>
            <a:r>
              <a:rPr lang="en-GB" sz="2700" b="1" dirty="0">
                <a:hlinkClick r:id="rId2"/>
              </a:rPr>
              <a:t>first </a:t>
            </a:r>
            <a:r>
              <a:rPr lang="en-GB" sz="2700" b="1" dirty="0" smtClean="0">
                <a:hlinkClick r:id="rId2"/>
              </a:rPr>
              <a:t>bug</a:t>
            </a:r>
            <a:r>
              <a:rPr lang="en-GB" sz="2700" b="1" dirty="0"/>
              <a:t>.</a:t>
            </a:r>
            <a:endParaRPr lang="en-US" sz="27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dirty="0"/>
              <a:t>Debugging</a:t>
            </a:r>
          </a:p>
        </p:txBody>
      </p:sp>
    </p:spTree>
    <p:extLst>
      <p:ext uri="{BB962C8B-B14F-4D97-AF65-F5344CB8AC3E}">
        <p14:creationId xmlns:p14="http://schemas.microsoft.com/office/powerpoint/2010/main" val="26049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879354" cy="395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Python can only execute a program if the program is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syntactically </a:t>
            </a:r>
            <a:r>
              <a:rPr lang="en-GB" sz="2700" b="1" dirty="0">
                <a:solidFill>
                  <a:srgbClr val="FF0000"/>
                </a:solidFill>
              </a:rPr>
              <a:t>correct</a:t>
            </a:r>
            <a:r>
              <a:rPr lang="en-GB" sz="2700" dirty="0"/>
              <a:t>; otherwise, the process </a:t>
            </a:r>
            <a:r>
              <a:rPr lang="en-GB" sz="2700" b="1" dirty="0">
                <a:solidFill>
                  <a:srgbClr val="FF0000"/>
                </a:solidFill>
              </a:rPr>
              <a:t>fails</a:t>
            </a:r>
            <a:r>
              <a:rPr lang="en-GB" sz="2700" dirty="0"/>
              <a:t> and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returns </a:t>
            </a:r>
            <a:r>
              <a:rPr lang="en-GB" sz="2700" dirty="0"/>
              <a:t>an </a:t>
            </a:r>
            <a:r>
              <a:rPr lang="en-GB" sz="2700" b="1" dirty="0">
                <a:solidFill>
                  <a:srgbClr val="FF0000"/>
                </a:solidFill>
              </a:rPr>
              <a:t>error</a:t>
            </a:r>
            <a:r>
              <a:rPr lang="en-GB" sz="2700" dirty="0"/>
              <a:t> message. </a:t>
            </a:r>
            <a:r>
              <a:rPr lang="en-GB" sz="2700" b="1" dirty="0">
                <a:solidFill>
                  <a:srgbClr val="0000FF"/>
                </a:solidFill>
              </a:rPr>
              <a:t>Syntax</a:t>
            </a:r>
            <a:r>
              <a:rPr lang="en-GB" sz="2700" dirty="0"/>
              <a:t> refers to the structure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of </a:t>
            </a:r>
            <a:r>
              <a:rPr lang="en-GB" sz="2700" dirty="0"/>
              <a:t>a program and the rules about that structure.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For </a:t>
            </a:r>
            <a:r>
              <a:rPr lang="en-GB" sz="2700" dirty="0"/>
              <a:t>example, in English, a sentence must begin with a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capital </a:t>
            </a:r>
            <a:r>
              <a:rPr lang="en-GB" sz="2700" dirty="0"/>
              <a:t>letter and end with a period. this sentence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contains </a:t>
            </a:r>
            <a:r>
              <a:rPr lang="en-GB" sz="2700" dirty="0"/>
              <a:t>a </a:t>
            </a:r>
            <a:r>
              <a:rPr lang="en-GB" sz="2700" b="1" dirty="0">
                <a:solidFill>
                  <a:srgbClr val="00FF00"/>
                </a:solidFill>
              </a:rPr>
              <a:t>syntax error</a:t>
            </a:r>
            <a:r>
              <a:rPr lang="en-GB" sz="2700" dirty="0"/>
              <a:t>. </a:t>
            </a:r>
            <a:endParaRPr lang="en-US" sz="27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dirty="0" smtClean="0"/>
              <a:t>Syntax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68023" cy="4447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For most readers, a few syntax errors are not a </a:t>
            </a:r>
            <a:r>
              <a:rPr lang="en-GB" sz="2700" dirty="0" smtClean="0"/>
              <a:t>significant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Problem. Python </a:t>
            </a:r>
            <a:r>
              <a:rPr lang="en-GB" sz="2700" dirty="0"/>
              <a:t>is not so forgiving. </a:t>
            </a:r>
            <a:r>
              <a:rPr lang="en-GB" sz="2700" dirty="0" smtClean="0"/>
              <a:t>If </a:t>
            </a:r>
            <a:r>
              <a:rPr lang="en-GB" sz="2700" dirty="0"/>
              <a:t>there is a single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syntax </a:t>
            </a:r>
            <a:r>
              <a:rPr lang="en-GB" sz="2700" dirty="0"/>
              <a:t>error anywhere in your </a:t>
            </a:r>
            <a:r>
              <a:rPr lang="en-GB" sz="2700" dirty="0" smtClean="0"/>
              <a:t>program, Python </a:t>
            </a:r>
            <a:r>
              <a:rPr lang="en-GB" sz="2700" dirty="0"/>
              <a:t>will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display </a:t>
            </a:r>
            <a:r>
              <a:rPr lang="en-GB" sz="2700" dirty="0"/>
              <a:t>an </a:t>
            </a:r>
            <a:r>
              <a:rPr lang="en-GB" sz="2700" b="1" dirty="0">
                <a:solidFill>
                  <a:srgbClr val="FF0000"/>
                </a:solidFill>
              </a:rPr>
              <a:t>error</a:t>
            </a:r>
            <a:r>
              <a:rPr lang="en-GB" sz="2700" dirty="0"/>
              <a:t> message and </a:t>
            </a:r>
            <a:r>
              <a:rPr lang="en-GB" sz="2700" b="1" dirty="0">
                <a:solidFill>
                  <a:srgbClr val="FF0000"/>
                </a:solidFill>
              </a:rPr>
              <a:t>quit</a:t>
            </a:r>
            <a:r>
              <a:rPr lang="en-GB" sz="2700" dirty="0"/>
              <a:t>. You will </a:t>
            </a:r>
            <a:r>
              <a:rPr lang="en-GB" sz="2700" dirty="0" smtClean="0"/>
              <a:t>not </a:t>
            </a:r>
            <a:r>
              <a:rPr lang="en-GB" sz="2700" dirty="0"/>
              <a:t>be able </a:t>
            </a:r>
            <a:r>
              <a:rPr lang="en-GB" sz="2700" dirty="0" smtClean="0"/>
              <a:t>to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complete </a:t>
            </a:r>
            <a:r>
              <a:rPr lang="en-GB" sz="2700" dirty="0"/>
              <a:t>the execution of your </a:t>
            </a:r>
            <a:r>
              <a:rPr lang="en-GB" sz="2700" dirty="0" smtClean="0"/>
              <a:t>program. During </a:t>
            </a:r>
            <a:r>
              <a:rPr lang="en-GB" sz="2700" dirty="0"/>
              <a:t>the first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few </a:t>
            </a:r>
            <a:r>
              <a:rPr lang="en-GB" sz="2700" dirty="0"/>
              <a:t>weeks of your programming career, </a:t>
            </a:r>
            <a:r>
              <a:rPr lang="en-GB" sz="2700" dirty="0" smtClean="0"/>
              <a:t>you </a:t>
            </a:r>
            <a:r>
              <a:rPr lang="en-GB" sz="2700" dirty="0"/>
              <a:t>will </a:t>
            </a:r>
            <a:r>
              <a:rPr lang="en-GB" sz="2700" dirty="0" smtClean="0"/>
              <a:t>probably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spend </a:t>
            </a:r>
            <a:r>
              <a:rPr lang="en-GB" sz="2700" dirty="0"/>
              <a:t>a lot of time tracking down </a:t>
            </a:r>
            <a:r>
              <a:rPr lang="en-GB" sz="2700" b="1" dirty="0">
                <a:solidFill>
                  <a:srgbClr val="FF0000"/>
                </a:solidFill>
              </a:rPr>
              <a:t>syntax errors</a:t>
            </a:r>
            <a:r>
              <a:rPr lang="en-GB" sz="2700" dirty="0"/>
              <a:t>. However</a:t>
            </a:r>
            <a:r>
              <a:rPr lang="en-GB" sz="2700" dirty="0" smtClean="0"/>
              <a:t>,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as </a:t>
            </a:r>
            <a:r>
              <a:rPr lang="en-GB" sz="2700" dirty="0"/>
              <a:t>you gain experience, you will make fewer errors and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you </a:t>
            </a:r>
            <a:r>
              <a:rPr lang="en-GB" sz="2700" dirty="0"/>
              <a:t>will also be able to find your errors faster.</a:t>
            </a:r>
            <a:endParaRPr lang="en-US" sz="27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dirty="0" smtClean="0"/>
              <a:t>Syntax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7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6407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The second type of error is a runtime error, so called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because </a:t>
            </a:r>
            <a:r>
              <a:rPr lang="en-GB" sz="2700" dirty="0"/>
              <a:t>the error does not appear until you run the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program</a:t>
            </a:r>
            <a:r>
              <a:rPr lang="en-GB" sz="2700" dirty="0"/>
              <a:t>. These errors are also called </a:t>
            </a:r>
            <a:r>
              <a:rPr lang="en-GB" sz="2700" b="1" dirty="0">
                <a:solidFill>
                  <a:srgbClr val="FF0000"/>
                </a:solidFill>
              </a:rPr>
              <a:t>exceptions</a:t>
            </a:r>
            <a:r>
              <a:rPr lang="en-GB" sz="2700" dirty="0">
                <a:solidFill>
                  <a:srgbClr val="FF0000"/>
                </a:solidFill>
              </a:rPr>
              <a:t> </a:t>
            </a:r>
            <a:endParaRPr lang="en-GB" sz="2700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because </a:t>
            </a:r>
            <a:r>
              <a:rPr lang="en-GB" sz="2700" dirty="0"/>
              <a:t>they usually indicate that something </a:t>
            </a:r>
            <a:r>
              <a:rPr lang="en-GB" sz="2700" dirty="0" smtClean="0"/>
              <a:t>exceptional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(</a:t>
            </a:r>
            <a:r>
              <a:rPr lang="en-GB" sz="2700" dirty="0"/>
              <a:t>and bad) has happened</a:t>
            </a:r>
            <a:r>
              <a:rPr lang="en-GB" sz="2700" dirty="0" smtClean="0"/>
              <a:t>. 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dirty="0" smtClean="0"/>
              <a:t>Runtime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90300" cy="3062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The third type of error is the </a:t>
            </a:r>
            <a:r>
              <a:rPr lang="en-GB" sz="2700" b="1" dirty="0">
                <a:solidFill>
                  <a:srgbClr val="FF0000"/>
                </a:solidFill>
              </a:rPr>
              <a:t>semantic error</a:t>
            </a:r>
            <a:r>
              <a:rPr lang="en-GB" sz="2700" dirty="0"/>
              <a:t>. If there is </a:t>
            </a:r>
            <a:r>
              <a:rPr lang="en-GB" sz="2700" dirty="0" smtClean="0"/>
              <a:t>a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 </a:t>
            </a:r>
            <a:r>
              <a:rPr lang="en-GB" sz="2700" dirty="0"/>
              <a:t>semantic error in your program, it will run successfully </a:t>
            </a:r>
            <a:r>
              <a:rPr lang="en-GB" sz="2700" dirty="0" smtClean="0"/>
              <a:t>in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 </a:t>
            </a:r>
            <a:r>
              <a:rPr lang="en-GB" sz="2700" dirty="0"/>
              <a:t>the sense that the computer will not generate any </a:t>
            </a:r>
            <a:r>
              <a:rPr lang="en-GB" sz="2700" dirty="0" smtClean="0"/>
              <a:t>error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 </a:t>
            </a:r>
            <a:r>
              <a:rPr lang="en-GB" sz="2700" dirty="0"/>
              <a:t>messages. However, your program will not do the right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thing</a:t>
            </a:r>
            <a:r>
              <a:rPr lang="en-GB" sz="2700" dirty="0"/>
              <a:t>. It will do something else. Specifically, it will do </a:t>
            </a:r>
            <a:r>
              <a:rPr lang="en-GB" sz="2700" dirty="0" smtClean="0"/>
              <a:t>what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 </a:t>
            </a:r>
            <a:r>
              <a:rPr lang="en-GB" sz="2700" dirty="0"/>
              <a:t>you told it to do.</a:t>
            </a:r>
            <a:endParaRPr lang="en-GB" sz="2700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dirty="0" smtClean="0"/>
              <a:t>Semantic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9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457974" cy="3062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/>
              <a:t>The problem is that the program you wrote is not the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program </a:t>
            </a:r>
            <a:r>
              <a:rPr lang="en-GB" sz="2700" dirty="0"/>
              <a:t>you wanted to write. The meaning of the </a:t>
            </a:r>
            <a:r>
              <a:rPr lang="en-GB" sz="2700" dirty="0" smtClean="0"/>
              <a:t>program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(</a:t>
            </a:r>
            <a:r>
              <a:rPr lang="en-GB" sz="2700" dirty="0"/>
              <a:t>its semantics) is wrong. Identifying semantic errors can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be </a:t>
            </a:r>
            <a:r>
              <a:rPr lang="en-GB" sz="2700" dirty="0"/>
              <a:t>tricky because it requires you to work </a:t>
            </a:r>
            <a:r>
              <a:rPr lang="en-GB" sz="2700" b="1" dirty="0">
                <a:solidFill>
                  <a:srgbClr val="FF0000"/>
                </a:solidFill>
              </a:rPr>
              <a:t>backward </a:t>
            </a:r>
            <a:r>
              <a:rPr lang="en-GB" sz="2700" dirty="0"/>
              <a:t>by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looking </a:t>
            </a:r>
            <a:r>
              <a:rPr lang="en-GB" sz="2700" dirty="0"/>
              <a:t>at the </a:t>
            </a:r>
            <a:r>
              <a:rPr lang="en-GB" sz="2700" b="1" dirty="0">
                <a:solidFill>
                  <a:srgbClr val="FF0000"/>
                </a:solidFill>
              </a:rPr>
              <a:t>output</a:t>
            </a:r>
            <a:r>
              <a:rPr lang="en-GB" sz="2700" dirty="0"/>
              <a:t> of the program and trying to figure </a:t>
            </a:r>
            <a:endParaRPr lang="en-GB" sz="27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700" dirty="0" smtClean="0"/>
              <a:t>out </a:t>
            </a:r>
            <a:r>
              <a:rPr lang="en-GB" sz="2700" dirty="0"/>
              <a:t>what it is doing.</a:t>
            </a:r>
            <a:endParaRPr lang="en-GB" sz="2700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GB" dirty="0" smtClean="0"/>
              <a:t>Semantic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6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Experimental Debugging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1018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One of the most important skills you will acquire is </a:t>
            </a:r>
            <a:endParaRPr lang="en-GB" sz="2700" dirty="0" smtClean="0"/>
          </a:p>
          <a:p>
            <a:r>
              <a:rPr lang="en-GB" sz="2700" dirty="0" smtClean="0"/>
              <a:t>debugging</a:t>
            </a:r>
            <a:r>
              <a:rPr lang="en-GB" sz="2700" dirty="0"/>
              <a:t>. Although it can be frustrating, debugging is </a:t>
            </a:r>
            <a:endParaRPr lang="en-GB" sz="2700" dirty="0" smtClean="0"/>
          </a:p>
          <a:p>
            <a:r>
              <a:rPr lang="en-GB" sz="2700" dirty="0" smtClean="0"/>
              <a:t>one </a:t>
            </a:r>
            <a:r>
              <a:rPr lang="en-GB" sz="2700" dirty="0"/>
              <a:t>of the most intellectually rich, challenging, and </a:t>
            </a:r>
            <a:endParaRPr lang="en-GB" sz="2700" dirty="0" smtClean="0"/>
          </a:p>
          <a:p>
            <a:r>
              <a:rPr lang="en-GB" sz="2700" dirty="0" smtClean="0"/>
              <a:t>interesting </a:t>
            </a:r>
            <a:r>
              <a:rPr lang="en-GB" sz="2700" dirty="0"/>
              <a:t>parts of programming</a:t>
            </a:r>
            <a:r>
              <a:rPr lang="en-GB" sz="2700" dirty="0" smtClean="0"/>
              <a:t>.</a:t>
            </a:r>
          </a:p>
          <a:p>
            <a:endParaRPr lang="en-GB" sz="2700" dirty="0" smtClean="0"/>
          </a:p>
          <a:p>
            <a:r>
              <a:rPr lang="en-GB" sz="2700" dirty="0"/>
              <a:t>In some ways, debugging is like </a:t>
            </a:r>
            <a:r>
              <a:rPr lang="en-GB" sz="2700" b="1" dirty="0">
                <a:solidFill>
                  <a:srgbClr val="FF0000"/>
                </a:solidFill>
              </a:rPr>
              <a:t>detective</a:t>
            </a:r>
            <a:r>
              <a:rPr lang="en-GB" sz="2700" dirty="0"/>
              <a:t> work. You are </a:t>
            </a:r>
            <a:endParaRPr lang="en-GB" sz="2700" dirty="0" smtClean="0"/>
          </a:p>
          <a:p>
            <a:r>
              <a:rPr lang="en-GB" sz="2700" dirty="0" smtClean="0"/>
              <a:t>confronted </a:t>
            </a:r>
            <a:r>
              <a:rPr lang="en-GB" sz="2700" dirty="0"/>
              <a:t>with clues, and you have to infer the </a:t>
            </a:r>
            <a:r>
              <a:rPr lang="en-GB" sz="2700" dirty="0" smtClean="0"/>
              <a:t>processes</a:t>
            </a:r>
          </a:p>
          <a:p>
            <a:r>
              <a:rPr lang="en-GB" sz="2700" dirty="0" smtClean="0"/>
              <a:t> </a:t>
            </a:r>
            <a:r>
              <a:rPr lang="en-GB" sz="2700" dirty="0"/>
              <a:t>and events that led to the results you see.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187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Experimental Debugging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20636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Debugging is also like an experimental science. Once </a:t>
            </a:r>
            <a:r>
              <a:rPr lang="en-GB" sz="2700" dirty="0" smtClean="0"/>
              <a:t>you</a:t>
            </a:r>
          </a:p>
          <a:p>
            <a:r>
              <a:rPr lang="en-GB" sz="2700" dirty="0" smtClean="0"/>
              <a:t>have </a:t>
            </a:r>
            <a:r>
              <a:rPr lang="en-GB" sz="2700" dirty="0"/>
              <a:t>an idea what is going wrong, you </a:t>
            </a:r>
            <a:r>
              <a:rPr lang="en-GB" sz="2700" b="1" dirty="0">
                <a:solidFill>
                  <a:srgbClr val="FF0000"/>
                </a:solidFill>
              </a:rPr>
              <a:t>modify</a:t>
            </a:r>
            <a:r>
              <a:rPr lang="en-GB" sz="2700" dirty="0"/>
              <a:t> your </a:t>
            </a:r>
            <a:endParaRPr lang="en-GB" sz="2700" dirty="0" smtClean="0"/>
          </a:p>
          <a:p>
            <a:r>
              <a:rPr lang="en-GB" sz="2700" dirty="0" smtClean="0"/>
              <a:t>program </a:t>
            </a:r>
            <a:r>
              <a:rPr lang="en-GB" sz="2700" dirty="0"/>
              <a:t>and </a:t>
            </a:r>
            <a:r>
              <a:rPr lang="en-GB" sz="2700" b="1" dirty="0">
                <a:solidFill>
                  <a:srgbClr val="FF0000"/>
                </a:solidFill>
              </a:rPr>
              <a:t>try</a:t>
            </a:r>
            <a:r>
              <a:rPr lang="en-GB" sz="2700" dirty="0"/>
              <a:t> again. </a:t>
            </a:r>
            <a:endParaRPr lang="en-GB" sz="2700" dirty="0" smtClean="0"/>
          </a:p>
          <a:p>
            <a:endParaRPr lang="en-GB" sz="2700" dirty="0"/>
          </a:p>
          <a:p>
            <a:r>
              <a:rPr lang="en-GB" sz="2700" dirty="0" smtClean="0"/>
              <a:t>If </a:t>
            </a:r>
            <a:r>
              <a:rPr lang="en-GB" sz="2700" dirty="0"/>
              <a:t>your hypothesis was </a:t>
            </a:r>
            <a:r>
              <a:rPr lang="en-GB" sz="2700" b="1" dirty="0">
                <a:solidFill>
                  <a:srgbClr val="FF0000"/>
                </a:solidFill>
              </a:rPr>
              <a:t>correct</a:t>
            </a:r>
            <a:r>
              <a:rPr lang="en-GB" sz="2700" dirty="0"/>
              <a:t>, </a:t>
            </a:r>
            <a:r>
              <a:rPr lang="en-GB" sz="2700" dirty="0" smtClean="0"/>
              <a:t>then </a:t>
            </a:r>
            <a:r>
              <a:rPr lang="en-GB" sz="2700" dirty="0"/>
              <a:t>you can predict the </a:t>
            </a:r>
            <a:endParaRPr lang="en-GB" sz="2700" dirty="0" smtClean="0"/>
          </a:p>
          <a:p>
            <a:r>
              <a:rPr lang="en-GB" sz="2700" dirty="0" smtClean="0"/>
              <a:t>result </a:t>
            </a:r>
            <a:r>
              <a:rPr lang="en-GB" sz="2700" dirty="0"/>
              <a:t>of the modification, and </a:t>
            </a:r>
            <a:r>
              <a:rPr lang="en-GB" sz="2700" dirty="0" smtClean="0"/>
              <a:t>you </a:t>
            </a:r>
            <a:r>
              <a:rPr lang="en-GB" sz="2700" dirty="0"/>
              <a:t>take a step closer to a </a:t>
            </a:r>
            <a:endParaRPr lang="en-GB" sz="2700" dirty="0" smtClean="0"/>
          </a:p>
          <a:p>
            <a:r>
              <a:rPr lang="en-GB" sz="2700" dirty="0" smtClean="0"/>
              <a:t>working </a:t>
            </a:r>
            <a:r>
              <a:rPr lang="en-GB" sz="2700" dirty="0"/>
              <a:t>program. If your </a:t>
            </a:r>
            <a:r>
              <a:rPr lang="en-GB" sz="2700" dirty="0" smtClean="0"/>
              <a:t>hypothesis </a:t>
            </a:r>
            <a:r>
              <a:rPr lang="en-GB" sz="2700" dirty="0"/>
              <a:t>was </a:t>
            </a:r>
            <a:r>
              <a:rPr lang="en-GB" sz="2700" b="1" dirty="0">
                <a:solidFill>
                  <a:srgbClr val="FF0000"/>
                </a:solidFill>
              </a:rPr>
              <a:t>wrong</a:t>
            </a:r>
            <a:r>
              <a:rPr lang="en-GB" sz="2700" dirty="0"/>
              <a:t>, you have </a:t>
            </a:r>
            <a:endParaRPr lang="en-GB" sz="2700" dirty="0" smtClean="0"/>
          </a:p>
          <a:p>
            <a:r>
              <a:rPr lang="en-GB" sz="2700" dirty="0" smtClean="0"/>
              <a:t>to </a:t>
            </a:r>
            <a:r>
              <a:rPr lang="en-GB" sz="2700" dirty="0"/>
              <a:t>come up with a </a:t>
            </a:r>
            <a:r>
              <a:rPr lang="en-GB" sz="2700" dirty="0" smtClean="0"/>
              <a:t>new one</a:t>
            </a:r>
            <a:r>
              <a:rPr lang="en-GB" sz="2700" dirty="0"/>
              <a:t>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2716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Experimental Debugging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554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For some people, </a:t>
            </a:r>
            <a:r>
              <a:rPr lang="en-GB" sz="2800" b="1" dirty="0">
                <a:solidFill>
                  <a:srgbClr val="FF0000"/>
                </a:solidFill>
              </a:rPr>
              <a:t>programming</a:t>
            </a:r>
            <a:r>
              <a:rPr lang="en-GB" sz="2800" dirty="0"/>
              <a:t> and </a:t>
            </a:r>
            <a:r>
              <a:rPr lang="en-GB" sz="2800" b="1" dirty="0">
                <a:solidFill>
                  <a:srgbClr val="0000FF"/>
                </a:solidFill>
              </a:rPr>
              <a:t>debugging</a:t>
            </a:r>
            <a:r>
              <a:rPr lang="en-GB" sz="2800" dirty="0"/>
              <a:t> are the </a:t>
            </a:r>
            <a:endParaRPr lang="en-GB" sz="2800" dirty="0" smtClean="0"/>
          </a:p>
          <a:p>
            <a:r>
              <a:rPr lang="en-GB" sz="2800" dirty="0" smtClean="0"/>
              <a:t>same </a:t>
            </a:r>
            <a:r>
              <a:rPr lang="en-GB" sz="2800" dirty="0"/>
              <a:t>thing. That is, programming is the process of </a:t>
            </a:r>
            <a:endParaRPr lang="en-GB" sz="2800" dirty="0" smtClean="0"/>
          </a:p>
          <a:p>
            <a:r>
              <a:rPr lang="en-GB" sz="2800" dirty="0" smtClean="0"/>
              <a:t>gradually </a:t>
            </a:r>
            <a:r>
              <a:rPr lang="en-GB" sz="2800" dirty="0"/>
              <a:t>debugging a program until it does what you </a:t>
            </a:r>
            <a:endParaRPr lang="en-GB" sz="2800" dirty="0" smtClean="0"/>
          </a:p>
          <a:p>
            <a:r>
              <a:rPr lang="en-GB" sz="2800" dirty="0" smtClean="0"/>
              <a:t>want</a:t>
            </a:r>
            <a:r>
              <a:rPr lang="en-GB" sz="2800" dirty="0"/>
              <a:t>.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The </a:t>
            </a:r>
            <a:r>
              <a:rPr lang="en-GB" sz="2800" dirty="0"/>
              <a:t>idea is that you should start with a program </a:t>
            </a:r>
            <a:r>
              <a:rPr lang="en-GB" sz="2800" dirty="0" smtClean="0"/>
              <a:t>that </a:t>
            </a:r>
          </a:p>
          <a:p>
            <a:r>
              <a:rPr lang="en-GB" sz="2800" dirty="0" smtClean="0"/>
              <a:t>does</a:t>
            </a:r>
            <a:r>
              <a:rPr lang="en-GB" sz="2800" dirty="0"/>
              <a:t> </a:t>
            </a:r>
            <a:r>
              <a:rPr lang="en-GB" sz="2800" i="1" dirty="0"/>
              <a:t>something</a:t>
            </a:r>
            <a:r>
              <a:rPr lang="en-GB" sz="2800" dirty="0"/>
              <a:t> and make small </a:t>
            </a:r>
            <a:r>
              <a:rPr lang="en-GB" sz="2800" b="1" dirty="0">
                <a:solidFill>
                  <a:srgbClr val="0000FF"/>
                </a:solidFill>
              </a:rPr>
              <a:t>modifications</a:t>
            </a:r>
            <a:r>
              <a:rPr lang="en-GB" sz="2800" dirty="0"/>
              <a:t>, 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debugging</a:t>
            </a:r>
            <a:r>
              <a:rPr lang="en-GB" sz="2800" dirty="0" smtClean="0"/>
              <a:t> </a:t>
            </a:r>
            <a:r>
              <a:rPr lang="en-GB" sz="2800" dirty="0"/>
              <a:t>them as you go, so that you always have a </a:t>
            </a:r>
            <a:endParaRPr lang="en-GB" sz="2800" dirty="0" smtClean="0"/>
          </a:p>
          <a:p>
            <a:r>
              <a:rPr lang="en-GB" sz="2800" dirty="0" smtClean="0"/>
              <a:t>working </a:t>
            </a:r>
            <a:r>
              <a:rPr lang="en-GB" sz="2800" dirty="0"/>
              <a:t>program.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54486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Formal and Natural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01182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>
                <a:solidFill>
                  <a:srgbClr val="FF0000"/>
                </a:solidFill>
              </a:rPr>
              <a:t>Natural languages</a:t>
            </a:r>
            <a:r>
              <a:rPr lang="en-GB" sz="2600" dirty="0"/>
              <a:t> are the languages that people speak</a:t>
            </a:r>
            <a:r>
              <a:rPr lang="en-GB" sz="2600" dirty="0" smtClean="0"/>
              <a:t>,</a:t>
            </a:r>
          </a:p>
          <a:p>
            <a:r>
              <a:rPr lang="en-GB" sz="2600" dirty="0" smtClean="0"/>
              <a:t>such </a:t>
            </a:r>
            <a:r>
              <a:rPr lang="en-GB" sz="2600" dirty="0"/>
              <a:t>as English, Spanish, and French. They were not </a:t>
            </a:r>
            <a:endParaRPr lang="en-GB" sz="2600" dirty="0" smtClean="0"/>
          </a:p>
          <a:p>
            <a:r>
              <a:rPr lang="en-GB" sz="2600" dirty="0" smtClean="0"/>
              <a:t>designed </a:t>
            </a:r>
            <a:r>
              <a:rPr lang="en-GB" sz="2600" dirty="0"/>
              <a:t>by people (although people try to impose </a:t>
            </a:r>
            <a:r>
              <a:rPr lang="en-GB" sz="2600" dirty="0" smtClean="0"/>
              <a:t>some</a:t>
            </a:r>
          </a:p>
          <a:p>
            <a:r>
              <a:rPr lang="en-GB" sz="2600" dirty="0" smtClean="0"/>
              <a:t>order </a:t>
            </a:r>
            <a:r>
              <a:rPr lang="en-GB" sz="2600" dirty="0"/>
              <a:t>on them); they evolved naturally</a:t>
            </a:r>
            <a:r>
              <a:rPr lang="en-GB" sz="2600" dirty="0" smtClean="0"/>
              <a:t>.</a:t>
            </a:r>
          </a:p>
          <a:p>
            <a:endParaRPr lang="en-GB" sz="2600" dirty="0" smtClean="0"/>
          </a:p>
          <a:p>
            <a:r>
              <a:rPr lang="en-GB" sz="2600" b="1" dirty="0">
                <a:solidFill>
                  <a:srgbClr val="FF0000"/>
                </a:solidFill>
              </a:rPr>
              <a:t>Formal languages</a:t>
            </a:r>
            <a:r>
              <a:rPr lang="en-GB" sz="2600" dirty="0"/>
              <a:t> are languages that are designed by </a:t>
            </a:r>
            <a:endParaRPr lang="en-GB" sz="2600" dirty="0" smtClean="0"/>
          </a:p>
          <a:p>
            <a:r>
              <a:rPr lang="en-GB" sz="2600" dirty="0" smtClean="0"/>
              <a:t>people </a:t>
            </a:r>
            <a:r>
              <a:rPr lang="en-GB" sz="2600" dirty="0"/>
              <a:t>for specific applications. For example, the </a:t>
            </a:r>
            <a:r>
              <a:rPr lang="en-GB" sz="2600" dirty="0" smtClean="0"/>
              <a:t>notation</a:t>
            </a:r>
          </a:p>
          <a:p>
            <a:r>
              <a:rPr lang="en-GB" sz="2600" dirty="0" smtClean="0"/>
              <a:t>that </a:t>
            </a:r>
            <a:r>
              <a:rPr lang="en-GB" sz="2600" dirty="0"/>
              <a:t>mathematicians use is a formal language that is </a:t>
            </a:r>
          </a:p>
          <a:p>
            <a:r>
              <a:rPr lang="en-GB" sz="2600" dirty="0" smtClean="0"/>
              <a:t>particularly </a:t>
            </a:r>
            <a:r>
              <a:rPr lang="en-GB" sz="2600" dirty="0"/>
              <a:t>good at denoting relationships among </a:t>
            </a:r>
            <a:r>
              <a:rPr lang="en-GB" sz="2600" dirty="0" smtClean="0"/>
              <a:t>numbers </a:t>
            </a:r>
          </a:p>
          <a:p>
            <a:r>
              <a:rPr lang="en-GB" sz="2600" dirty="0" smtClean="0"/>
              <a:t>and symbols. Chemists </a:t>
            </a:r>
            <a:r>
              <a:rPr lang="en-GB" sz="2600" dirty="0"/>
              <a:t>use a formal language </a:t>
            </a:r>
            <a:r>
              <a:rPr lang="en-GB" sz="2600" dirty="0" smtClean="0"/>
              <a:t>to represent </a:t>
            </a:r>
          </a:p>
          <a:p>
            <a:r>
              <a:rPr lang="en-GB" sz="2600" dirty="0" smtClean="0"/>
              <a:t>the </a:t>
            </a:r>
            <a:r>
              <a:rPr lang="en-GB" sz="2600" dirty="0"/>
              <a:t>chemical structure of molecules.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4678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Formal and Natural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22079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600" dirty="0" smtClean="0"/>
          </a:p>
          <a:p>
            <a:endParaRPr lang="en-GB" sz="2600" b="1" dirty="0" smtClean="0"/>
          </a:p>
          <a:p>
            <a:endParaRPr lang="en-GB" sz="2600" b="1" dirty="0"/>
          </a:p>
          <a:p>
            <a:endParaRPr lang="en-GB" sz="2600" b="1" dirty="0" smtClean="0"/>
          </a:p>
          <a:p>
            <a:r>
              <a:rPr lang="en-GB" sz="2800" dirty="0"/>
              <a:t>Formal languages tend to have strict rules about syntax. </a:t>
            </a:r>
            <a:endParaRPr lang="en-GB" sz="2800" dirty="0" smtClean="0"/>
          </a:p>
          <a:p>
            <a:r>
              <a:rPr lang="en-GB" sz="2800" dirty="0" smtClean="0"/>
              <a:t>For </a:t>
            </a:r>
            <a:r>
              <a:rPr lang="en-GB" sz="2800" dirty="0"/>
              <a:t>example, </a:t>
            </a:r>
            <a:r>
              <a:rPr lang="en-GB" sz="2800" b="1" dirty="0">
                <a:solidFill>
                  <a:srgbClr val="00FF00"/>
                </a:solidFill>
              </a:rPr>
              <a:t>3+3=6</a:t>
            </a:r>
            <a:r>
              <a:rPr lang="en-GB" sz="2800" dirty="0"/>
              <a:t> is a syntactically correct </a:t>
            </a:r>
            <a:endParaRPr lang="en-GB" sz="2800" dirty="0" smtClean="0"/>
          </a:p>
          <a:p>
            <a:r>
              <a:rPr lang="en-GB" sz="2800" dirty="0" smtClean="0"/>
              <a:t>mathematical </a:t>
            </a:r>
            <a:r>
              <a:rPr lang="en-GB" sz="2800" dirty="0"/>
              <a:t>statement, but </a:t>
            </a:r>
            <a:r>
              <a:rPr lang="en-GB" sz="2800" b="1" dirty="0">
                <a:solidFill>
                  <a:srgbClr val="FF0000"/>
                </a:solidFill>
              </a:rPr>
              <a:t>3=+6$</a:t>
            </a:r>
            <a:r>
              <a:rPr lang="en-GB" sz="2800" dirty="0"/>
              <a:t> is not. </a:t>
            </a:r>
            <a:r>
              <a:rPr lang="en-GB" sz="2800" b="1" dirty="0">
                <a:solidFill>
                  <a:srgbClr val="00FF00"/>
                </a:solidFill>
              </a:rPr>
              <a:t>H</a:t>
            </a:r>
            <a:r>
              <a:rPr lang="en-GB" sz="2800" b="1" baseline="-25000" dirty="0">
                <a:solidFill>
                  <a:srgbClr val="00FF00"/>
                </a:solidFill>
              </a:rPr>
              <a:t>2</a:t>
            </a:r>
            <a:r>
              <a:rPr lang="en-GB" sz="2800" b="1" dirty="0">
                <a:solidFill>
                  <a:srgbClr val="00FF00"/>
                </a:solidFill>
              </a:rPr>
              <a:t>O</a:t>
            </a:r>
            <a:r>
              <a:rPr lang="en-GB" sz="2800" dirty="0"/>
              <a:t> is a </a:t>
            </a:r>
            <a:endParaRPr lang="en-GB" sz="2800" dirty="0" smtClean="0"/>
          </a:p>
          <a:p>
            <a:r>
              <a:rPr lang="en-GB" sz="2800" dirty="0" smtClean="0"/>
              <a:t>syntactically </a:t>
            </a:r>
            <a:r>
              <a:rPr lang="en-GB" sz="2800" dirty="0"/>
              <a:t>correct chemical name, but </a:t>
            </a:r>
            <a:r>
              <a:rPr lang="en-GB" sz="2800" b="1" baseline="-25000" dirty="0">
                <a:solidFill>
                  <a:srgbClr val="FF0000"/>
                </a:solidFill>
              </a:rPr>
              <a:t>2</a:t>
            </a:r>
            <a:r>
              <a:rPr lang="en-GB" sz="2800" b="1" dirty="0">
                <a:solidFill>
                  <a:srgbClr val="FF0000"/>
                </a:solidFill>
              </a:rPr>
              <a:t>Zz</a:t>
            </a:r>
            <a:r>
              <a:rPr lang="en-GB" sz="2800" dirty="0"/>
              <a:t> is not.</a:t>
            </a:r>
            <a:endParaRPr lang="en-US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699542"/>
            <a:ext cx="884586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9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Formal and Natural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42655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 smtClean="0"/>
              <a:t>Syntax </a:t>
            </a:r>
            <a:r>
              <a:rPr lang="en-GB" sz="2700" dirty="0"/>
              <a:t>rules come in two </a:t>
            </a:r>
            <a:r>
              <a:rPr lang="en-GB" sz="2700" dirty="0" smtClean="0"/>
              <a:t>flavours</a:t>
            </a:r>
            <a:r>
              <a:rPr lang="en-GB" sz="2700" dirty="0"/>
              <a:t>, pertaining to </a:t>
            </a:r>
            <a:r>
              <a:rPr lang="en-GB" sz="2700" b="1" dirty="0">
                <a:solidFill>
                  <a:srgbClr val="FF0000"/>
                </a:solidFill>
              </a:rPr>
              <a:t>tokens</a:t>
            </a:r>
            <a:r>
              <a:rPr lang="en-GB" sz="2700" dirty="0"/>
              <a:t> </a:t>
            </a:r>
            <a:endParaRPr lang="en-GB" sz="2700" dirty="0" smtClean="0"/>
          </a:p>
          <a:p>
            <a:r>
              <a:rPr lang="en-GB" sz="2700" dirty="0" smtClean="0"/>
              <a:t>and </a:t>
            </a:r>
            <a:r>
              <a:rPr lang="en-GB" sz="2700" b="1" dirty="0">
                <a:solidFill>
                  <a:srgbClr val="FF0000"/>
                </a:solidFill>
              </a:rPr>
              <a:t>structure</a:t>
            </a:r>
            <a:r>
              <a:rPr lang="en-GB" sz="2700" dirty="0"/>
              <a:t>. Tokens are the basic elements of the </a:t>
            </a:r>
            <a:endParaRPr lang="en-GB" sz="2700" dirty="0" smtClean="0"/>
          </a:p>
          <a:p>
            <a:r>
              <a:rPr lang="en-GB" sz="2700" dirty="0" smtClean="0"/>
              <a:t>language</a:t>
            </a:r>
            <a:r>
              <a:rPr lang="en-GB" sz="2700" dirty="0"/>
              <a:t>, such as words, numbers, and chemical </a:t>
            </a:r>
            <a:endParaRPr lang="en-GB" sz="2700" dirty="0" smtClean="0"/>
          </a:p>
          <a:p>
            <a:r>
              <a:rPr lang="en-GB" sz="2700" dirty="0" smtClean="0"/>
              <a:t>elements</a:t>
            </a:r>
            <a:r>
              <a:rPr lang="en-GB" sz="2700" dirty="0"/>
              <a:t>. One of the problems with </a:t>
            </a:r>
            <a:r>
              <a:rPr lang="en-GB" sz="2700" b="1" dirty="0">
                <a:solidFill>
                  <a:srgbClr val="FF0000"/>
                </a:solidFill>
              </a:rPr>
              <a:t>3=+6$</a:t>
            </a:r>
            <a:r>
              <a:rPr lang="en-GB" sz="2700" dirty="0"/>
              <a:t> is that </a:t>
            </a:r>
            <a:r>
              <a:rPr lang="en-GB" sz="2700" b="1" dirty="0">
                <a:solidFill>
                  <a:srgbClr val="FF0000"/>
                </a:solidFill>
              </a:rPr>
              <a:t>$</a:t>
            </a:r>
            <a:r>
              <a:rPr lang="en-GB" sz="2700" dirty="0"/>
              <a:t> is </a:t>
            </a:r>
            <a:r>
              <a:rPr lang="en-GB" sz="2700" dirty="0" smtClean="0"/>
              <a:t>not</a:t>
            </a:r>
          </a:p>
          <a:p>
            <a:r>
              <a:rPr lang="en-GB" sz="2700" dirty="0" smtClean="0"/>
              <a:t>a </a:t>
            </a:r>
            <a:r>
              <a:rPr lang="en-GB" sz="2700" dirty="0"/>
              <a:t>legal token in mathematics (at least as far as we know). </a:t>
            </a:r>
            <a:endParaRPr lang="en-GB" sz="2700" dirty="0" smtClean="0"/>
          </a:p>
          <a:p>
            <a:r>
              <a:rPr lang="en-GB" sz="2700" dirty="0" smtClean="0"/>
              <a:t>Similarly</a:t>
            </a:r>
            <a:r>
              <a:rPr lang="en-GB" sz="2700" dirty="0"/>
              <a:t>, </a:t>
            </a:r>
            <a:r>
              <a:rPr lang="en-GB" sz="2700" b="1" baseline="-25000" dirty="0">
                <a:solidFill>
                  <a:srgbClr val="FF0000"/>
                </a:solidFill>
              </a:rPr>
              <a:t>2</a:t>
            </a:r>
            <a:r>
              <a:rPr lang="en-GB" sz="2700" b="1" dirty="0">
                <a:solidFill>
                  <a:srgbClr val="FF0000"/>
                </a:solidFill>
              </a:rPr>
              <a:t>Zz</a:t>
            </a:r>
            <a:r>
              <a:rPr lang="en-GB" sz="2700" dirty="0"/>
              <a:t> is not legal because there is no element </a:t>
            </a:r>
            <a:r>
              <a:rPr lang="en-GB" sz="2700" dirty="0" smtClean="0"/>
              <a:t>with</a:t>
            </a:r>
          </a:p>
          <a:p>
            <a:r>
              <a:rPr lang="en-GB" sz="2700" dirty="0" smtClean="0"/>
              <a:t> </a:t>
            </a:r>
            <a:r>
              <a:rPr lang="en-GB" sz="2700" dirty="0"/>
              <a:t>the abbreviation </a:t>
            </a:r>
            <a:r>
              <a:rPr lang="en-GB" sz="2700" b="1" dirty="0" err="1">
                <a:solidFill>
                  <a:srgbClr val="FF0000"/>
                </a:solidFill>
              </a:rPr>
              <a:t>Zz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69428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Formal and Natural </a:t>
            </a:r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45380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The second type of syntax rule pertains to the </a:t>
            </a:r>
            <a:r>
              <a:rPr lang="en-GB" sz="2700" b="1" dirty="0">
                <a:solidFill>
                  <a:srgbClr val="FF0000"/>
                </a:solidFill>
              </a:rPr>
              <a:t>structure</a:t>
            </a:r>
            <a:r>
              <a:rPr lang="en-GB" sz="2700" dirty="0">
                <a:solidFill>
                  <a:srgbClr val="FF0000"/>
                </a:solidFill>
              </a:rPr>
              <a:t> </a:t>
            </a:r>
            <a:endParaRPr lang="en-GB" sz="2700" dirty="0" smtClean="0">
              <a:solidFill>
                <a:srgbClr val="FF0000"/>
              </a:solidFill>
            </a:endParaRPr>
          </a:p>
          <a:p>
            <a:r>
              <a:rPr lang="en-GB" sz="2700" dirty="0" smtClean="0"/>
              <a:t>of </a:t>
            </a:r>
            <a:r>
              <a:rPr lang="en-GB" sz="2700" dirty="0"/>
              <a:t>a statement— that is, the way the tokens are arranged</a:t>
            </a:r>
            <a:r>
              <a:rPr lang="en-GB" sz="2700" dirty="0" smtClean="0"/>
              <a:t>.</a:t>
            </a:r>
          </a:p>
          <a:p>
            <a:r>
              <a:rPr lang="en-GB" sz="2700" dirty="0" smtClean="0"/>
              <a:t>The </a:t>
            </a:r>
            <a:r>
              <a:rPr lang="en-GB" sz="2700" dirty="0"/>
              <a:t>statement </a:t>
            </a:r>
            <a:r>
              <a:rPr lang="en-GB" sz="2700" b="1" dirty="0">
                <a:solidFill>
                  <a:srgbClr val="FF0000"/>
                </a:solidFill>
              </a:rPr>
              <a:t>3=+6$</a:t>
            </a:r>
            <a:r>
              <a:rPr lang="en-GB" sz="2700" dirty="0"/>
              <a:t> is structurally illegal because you </a:t>
            </a:r>
            <a:endParaRPr lang="en-GB" sz="2700" dirty="0" smtClean="0"/>
          </a:p>
          <a:p>
            <a:r>
              <a:rPr lang="en-GB" sz="2700" dirty="0" smtClean="0"/>
              <a:t>can’t </a:t>
            </a:r>
            <a:r>
              <a:rPr lang="en-GB" sz="2700" dirty="0"/>
              <a:t>place a </a:t>
            </a:r>
            <a:r>
              <a:rPr lang="en-GB" sz="2700" b="1" dirty="0">
                <a:solidFill>
                  <a:srgbClr val="FF0000"/>
                </a:solidFill>
              </a:rPr>
              <a:t>plus</a:t>
            </a:r>
            <a:r>
              <a:rPr lang="en-GB" sz="2700" dirty="0"/>
              <a:t> sign immediately after an </a:t>
            </a:r>
            <a:r>
              <a:rPr lang="en-GB" sz="2700" b="1" dirty="0">
                <a:solidFill>
                  <a:srgbClr val="FF0000"/>
                </a:solidFill>
              </a:rPr>
              <a:t>equal</a:t>
            </a:r>
            <a:r>
              <a:rPr lang="en-GB" sz="2700" dirty="0"/>
              <a:t> sign. </a:t>
            </a:r>
            <a:endParaRPr lang="en-GB" sz="2700" dirty="0" smtClean="0"/>
          </a:p>
          <a:p>
            <a:r>
              <a:rPr lang="en-GB" sz="2700" dirty="0" smtClean="0"/>
              <a:t>Similarly</a:t>
            </a:r>
            <a:r>
              <a:rPr lang="en-GB" sz="2700" dirty="0"/>
              <a:t>, molecular formulas have to have subscripts </a:t>
            </a:r>
            <a:r>
              <a:rPr lang="en-GB" sz="2700" b="1" dirty="0" smtClean="0">
                <a:solidFill>
                  <a:srgbClr val="FF0000"/>
                </a:solidFill>
              </a:rPr>
              <a:t>after</a:t>
            </a:r>
          </a:p>
          <a:p>
            <a:r>
              <a:rPr lang="en-GB" sz="2700" dirty="0" smtClean="0"/>
              <a:t> </a:t>
            </a:r>
            <a:r>
              <a:rPr lang="en-GB" sz="2700" dirty="0"/>
              <a:t>the element name, not </a:t>
            </a:r>
            <a:r>
              <a:rPr lang="en-GB" sz="2700" b="1" dirty="0">
                <a:solidFill>
                  <a:srgbClr val="FF0000"/>
                </a:solidFill>
              </a:rPr>
              <a:t>before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99655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Typical First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8696996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dirty="0"/>
              <a:t>Traditionally, the first program written in a new language </a:t>
            </a:r>
            <a:endParaRPr lang="en-GB" sz="2600" dirty="0" smtClean="0"/>
          </a:p>
          <a:p>
            <a:r>
              <a:rPr lang="en-GB" sz="2600" dirty="0" smtClean="0"/>
              <a:t>is </a:t>
            </a:r>
            <a:r>
              <a:rPr lang="en-GB" sz="2600" dirty="0"/>
              <a:t>called </a:t>
            </a:r>
            <a:r>
              <a:rPr lang="en-GB" sz="2600" b="1" i="1" dirty="0">
                <a:solidFill>
                  <a:srgbClr val="FF0000"/>
                </a:solidFill>
              </a:rPr>
              <a:t>Hello, World!</a:t>
            </a:r>
            <a:r>
              <a:rPr lang="en-GB" sz="2600" dirty="0"/>
              <a:t> because all it does is display the </a:t>
            </a:r>
            <a:endParaRPr lang="en-GB" sz="2600" dirty="0" smtClean="0"/>
          </a:p>
          <a:p>
            <a:r>
              <a:rPr lang="en-GB" sz="2600" dirty="0" smtClean="0"/>
              <a:t>words</a:t>
            </a:r>
            <a:r>
              <a:rPr lang="en-GB" sz="2600" dirty="0"/>
              <a:t>, Hello, World! In Python, the source code looks </a:t>
            </a:r>
            <a:r>
              <a:rPr lang="en-GB" sz="2600" dirty="0" smtClean="0"/>
              <a:t>like</a:t>
            </a:r>
          </a:p>
          <a:p>
            <a:r>
              <a:rPr lang="en-GB" sz="2600" dirty="0" smtClean="0"/>
              <a:t>this.</a:t>
            </a:r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600" dirty="0"/>
              <a:t>This is an example of using the </a:t>
            </a:r>
            <a:r>
              <a:rPr lang="en-GB" sz="2600" b="1" dirty="0">
                <a:solidFill>
                  <a:srgbClr val="FF0000"/>
                </a:solidFill>
              </a:rPr>
              <a:t>print function</a:t>
            </a:r>
            <a:r>
              <a:rPr lang="en-GB" sz="2600" dirty="0"/>
              <a:t>, which </a:t>
            </a:r>
            <a:endParaRPr lang="en-GB" sz="2600" dirty="0" smtClean="0"/>
          </a:p>
          <a:p>
            <a:r>
              <a:rPr lang="en-GB" sz="2600" dirty="0" smtClean="0"/>
              <a:t>doesn’t </a:t>
            </a:r>
            <a:r>
              <a:rPr lang="en-GB" sz="2600" dirty="0"/>
              <a:t>actually print anything on paper. It displays a </a:t>
            </a:r>
            <a:endParaRPr lang="en-GB" sz="2600" dirty="0" smtClean="0"/>
          </a:p>
          <a:p>
            <a:r>
              <a:rPr lang="en-GB" sz="2600" dirty="0" smtClean="0"/>
              <a:t>value </a:t>
            </a:r>
            <a:r>
              <a:rPr lang="en-GB" sz="2600" dirty="0"/>
              <a:t>on the screen. In this case, the result is the phrase:</a:t>
            </a:r>
            <a:endParaRPr lang="en-US" sz="2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18373"/>
            <a:ext cx="8784976" cy="7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59511"/>
            <a:ext cx="828092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7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Typical First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53658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The </a:t>
            </a:r>
            <a:r>
              <a:rPr lang="en-GB" sz="2700" b="1" dirty="0">
                <a:solidFill>
                  <a:srgbClr val="FF0000"/>
                </a:solidFill>
              </a:rPr>
              <a:t>quotation marks </a:t>
            </a:r>
            <a:r>
              <a:rPr lang="en-GB" sz="2700" dirty="0"/>
              <a:t>in the program mark the </a:t>
            </a:r>
            <a:r>
              <a:rPr lang="en-GB" sz="2700" b="1" dirty="0">
                <a:solidFill>
                  <a:srgbClr val="0000FF"/>
                </a:solidFill>
              </a:rPr>
              <a:t>beginning</a:t>
            </a:r>
            <a:r>
              <a:rPr lang="en-GB" sz="2700" dirty="0"/>
              <a:t> </a:t>
            </a:r>
            <a:endParaRPr lang="en-GB" sz="2700" dirty="0" smtClean="0"/>
          </a:p>
          <a:p>
            <a:r>
              <a:rPr lang="en-GB" sz="2700" dirty="0" smtClean="0"/>
              <a:t>and </a:t>
            </a:r>
            <a:r>
              <a:rPr lang="en-GB" sz="2700" b="1" dirty="0">
                <a:solidFill>
                  <a:srgbClr val="00FF00"/>
                </a:solidFill>
              </a:rPr>
              <a:t>end</a:t>
            </a:r>
            <a:r>
              <a:rPr lang="en-GB" sz="2700" dirty="0"/>
              <a:t> of the value. They don’t appear in the result</a:t>
            </a:r>
            <a:r>
              <a:rPr lang="en-GB" sz="2700" dirty="0" smtClean="0"/>
              <a:t>.</a:t>
            </a:r>
          </a:p>
          <a:p>
            <a:endParaRPr lang="en-GB" sz="2700" dirty="0"/>
          </a:p>
          <a:p>
            <a:r>
              <a:rPr lang="en-GB" sz="2700" dirty="0"/>
              <a:t>Some people judge the quality of a programming </a:t>
            </a:r>
            <a:endParaRPr lang="en-GB" sz="2700" dirty="0" smtClean="0"/>
          </a:p>
          <a:p>
            <a:r>
              <a:rPr lang="en-GB" sz="2700" dirty="0" smtClean="0"/>
              <a:t>language </a:t>
            </a:r>
            <a:r>
              <a:rPr lang="en-GB" sz="2700" dirty="0"/>
              <a:t>by the simplicity of the </a:t>
            </a:r>
            <a:r>
              <a:rPr lang="en-GB" sz="2700" b="1" dirty="0">
                <a:solidFill>
                  <a:srgbClr val="FF0000"/>
                </a:solidFill>
              </a:rPr>
              <a:t>Hello, World! </a:t>
            </a:r>
            <a:r>
              <a:rPr lang="en-GB" sz="2700" dirty="0"/>
              <a:t>program. </a:t>
            </a:r>
            <a:endParaRPr lang="en-GB" sz="2700" dirty="0" smtClean="0"/>
          </a:p>
          <a:p>
            <a:r>
              <a:rPr lang="en-GB" sz="2700" dirty="0" smtClean="0"/>
              <a:t>By </a:t>
            </a:r>
            <a:r>
              <a:rPr lang="en-GB" sz="2700" dirty="0"/>
              <a:t>this standard, Python does about as well as possible.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793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Comments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23195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As programs get bigger and more complicated, they get </a:t>
            </a:r>
            <a:endParaRPr lang="en-GB" sz="2700" dirty="0" smtClean="0"/>
          </a:p>
          <a:p>
            <a:r>
              <a:rPr lang="en-GB" sz="2700" dirty="0" smtClean="0"/>
              <a:t>more </a:t>
            </a:r>
            <a:r>
              <a:rPr lang="en-GB" sz="2700" dirty="0"/>
              <a:t>difficult to read. Formal languages are dense, and </a:t>
            </a:r>
            <a:endParaRPr lang="en-GB" sz="2700" dirty="0" smtClean="0"/>
          </a:p>
          <a:p>
            <a:r>
              <a:rPr lang="en-GB" sz="2700" dirty="0" smtClean="0"/>
              <a:t>it </a:t>
            </a:r>
            <a:r>
              <a:rPr lang="en-GB" sz="2700" dirty="0"/>
              <a:t>is often difficult to look at a piece of </a:t>
            </a:r>
            <a:r>
              <a:rPr lang="en-GB" sz="2700" b="1" dirty="0">
                <a:solidFill>
                  <a:srgbClr val="FF0000"/>
                </a:solidFill>
              </a:rPr>
              <a:t>code</a:t>
            </a:r>
            <a:r>
              <a:rPr lang="en-GB" sz="2700" dirty="0"/>
              <a:t> and </a:t>
            </a:r>
            <a:r>
              <a:rPr lang="en-GB" sz="2700" b="1" dirty="0">
                <a:solidFill>
                  <a:srgbClr val="FF0000"/>
                </a:solidFill>
              </a:rPr>
              <a:t>figure</a:t>
            </a:r>
            <a:r>
              <a:rPr lang="en-GB" sz="2700" dirty="0"/>
              <a:t> </a:t>
            </a:r>
            <a:r>
              <a:rPr lang="en-GB" sz="2700" dirty="0" smtClean="0"/>
              <a:t>out</a:t>
            </a:r>
          </a:p>
          <a:p>
            <a:r>
              <a:rPr lang="en-GB" sz="2700" dirty="0" smtClean="0"/>
              <a:t>what </a:t>
            </a:r>
            <a:r>
              <a:rPr lang="en-GB" sz="2700" dirty="0"/>
              <a:t>it is doing, or why. For this reason, it is a good </a:t>
            </a:r>
            <a:r>
              <a:rPr lang="en-GB" sz="2700" dirty="0" smtClean="0"/>
              <a:t>idea</a:t>
            </a:r>
          </a:p>
          <a:p>
            <a:r>
              <a:rPr lang="en-GB" sz="2700" dirty="0" smtClean="0"/>
              <a:t>to </a:t>
            </a:r>
            <a:r>
              <a:rPr lang="en-GB" sz="2700" dirty="0"/>
              <a:t>add </a:t>
            </a:r>
            <a:r>
              <a:rPr lang="en-GB" sz="2700" b="1" dirty="0">
                <a:solidFill>
                  <a:srgbClr val="FF0000"/>
                </a:solidFill>
              </a:rPr>
              <a:t>notes</a:t>
            </a:r>
            <a:r>
              <a:rPr lang="en-GB" sz="2700" dirty="0"/>
              <a:t> to your programs to explain in </a:t>
            </a:r>
            <a:r>
              <a:rPr lang="en-GB" sz="2700" b="1" dirty="0">
                <a:solidFill>
                  <a:srgbClr val="0000FF"/>
                </a:solidFill>
              </a:rPr>
              <a:t>natural </a:t>
            </a:r>
            <a:endParaRPr lang="en-GB" sz="2700" b="1" dirty="0" smtClean="0">
              <a:solidFill>
                <a:srgbClr val="0000FF"/>
              </a:solidFill>
            </a:endParaRPr>
          </a:p>
          <a:p>
            <a:r>
              <a:rPr lang="en-GB" sz="2700" b="1" dirty="0" smtClean="0">
                <a:solidFill>
                  <a:srgbClr val="0000FF"/>
                </a:solidFill>
              </a:rPr>
              <a:t>language</a:t>
            </a:r>
            <a:r>
              <a:rPr lang="en-GB" sz="2700" dirty="0" smtClean="0"/>
              <a:t> </a:t>
            </a:r>
            <a:r>
              <a:rPr lang="en-GB" sz="2700" dirty="0"/>
              <a:t>what the program is doing. These notes are </a:t>
            </a:r>
            <a:endParaRPr lang="en-GB" sz="2700" dirty="0" smtClean="0"/>
          </a:p>
          <a:p>
            <a:r>
              <a:rPr lang="en-GB" sz="2700" dirty="0" smtClean="0"/>
              <a:t>called </a:t>
            </a:r>
            <a:r>
              <a:rPr lang="en-GB" sz="2700" dirty="0"/>
              <a:t>comments.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207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Comments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48658" cy="4739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A </a:t>
            </a:r>
            <a:r>
              <a:rPr lang="en-GB" sz="2700" b="1" dirty="0"/>
              <a:t>comment</a:t>
            </a:r>
            <a:r>
              <a:rPr lang="en-GB" sz="2700" dirty="0"/>
              <a:t> in a computer program is text that is </a:t>
            </a:r>
            <a:r>
              <a:rPr lang="en-GB" sz="2700" dirty="0" smtClean="0"/>
              <a:t>intended</a:t>
            </a:r>
          </a:p>
          <a:p>
            <a:r>
              <a:rPr lang="en-GB" sz="2700" dirty="0" smtClean="0"/>
              <a:t>only </a:t>
            </a:r>
            <a:r>
              <a:rPr lang="en-GB" sz="2700" dirty="0"/>
              <a:t>for the </a:t>
            </a:r>
            <a:r>
              <a:rPr lang="en-GB" sz="2700" b="1" dirty="0">
                <a:solidFill>
                  <a:srgbClr val="0000FF"/>
                </a:solidFill>
              </a:rPr>
              <a:t>human reader </a:t>
            </a:r>
            <a:r>
              <a:rPr lang="en-GB" sz="2700" dirty="0"/>
              <a:t>- it is completely ignored by </a:t>
            </a:r>
            <a:r>
              <a:rPr lang="en-GB" sz="2700" dirty="0" smtClean="0"/>
              <a:t>the</a:t>
            </a:r>
          </a:p>
          <a:p>
            <a:r>
              <a:rPr lang="en-GB" sz="2700" b="1" dirty="0" smtClean="0">
                <a:solidFill>
                  <a:srgbClr val="0000FF"/>
                </a:solidFill>
              </a:rPr>
              <a:t>interpreter</a:t>
            </a:r>
            <a:r>
              <a:rPr lang="en-GB" sz="2700" dirty="0"/>
              <a:t>. In Python, the </a:t>
            </a:r>
            <a:r>
              <a:rPr lang="en-GB" sz="2700" i="1" dirty="0"/>
              <a:t>#</a:t>
            </a:r>
            <a:r>
              <a:rPr lang="en-GB" sz="2700" dirty="0"/>
              <a:t> token starts a comment. The </a:t>
            </a:r>
            <a:endParaRPr lang="en-GB" sz="2700" dirty="0" smtClean="0"/>
          </a:p>
          <a:p>
            <a:r>
              <a:rPr lang="en-GB" sz="2700" dirty="0" smtClean="0"/>
              <a:t>rest </a:t>
            </a:r>
            <a:r>
              <a:rPr lang="en-GB" sz="2700" dirty="0"/>
              <a:t>of the line is </a:t>
            </a:r>
            <a:r>
              <a:rPr lang="en-GB" sz="2700" b="1" dirty="0">
                <a:solidFill>
                  <a:srgbClr val="FF0000"/>
                </a:solidFill>
              </a:rPr>
              <a:t>ignored</a:t>
            </a:r>
            <a:r>
              <a:rPr lang="en-GB" sz="2700" dirty="0"/>
              <a:t>. Here is a new version of </a:t>
            </a:r>
            <a:r>
              <a:rPr lang="en-GB" sz="2700" i="1" dirty="0"/>
              <a:t>Hello, </a:t>
            </a:r>
            <a:endParaRPr lang="en-GB" sz="2700" i="1" dirty="0" smtClean="0"/>
          </a:p>
          <a:p>
            <a:r>
              <a:rPr lang="en-GB" sz="2700" i="1" dirty="0" smtClean="0"/>
              <a:t>World!</a:t>
            </a:r>
            <a:r>
              <a:rPr lang="en-GB" sz="2700" dirty="0" smtClean="0"/>
              <a:t>.</a:t>
            </a:r>
            <a:endParaRPr lang="en-GB" sz="2700" dirty="0"/>
          </a:p>
          <a:p>
            <a:r>
              <a:rPr lang="en-GB" sz="2000" dirty="0"/>
              <a:t>#---------------------------------------------------</a:t>
            </a:r>
          </a:p>
          <a:p>
            <a:r>
              <a:rPr lang="en-GB" sz="2000" dirty="0"/>
              <a:t># This demo program shows off how elegant Python is!</a:t>
            </a:r>
          </a:p>
          <a:p>
            <a:r>
              <a:rPr lang="en-GB" sz="2000" dirty="0"/>
              <a:t># Written by </a:t>
            </a:r>
            <a:r>
              <a:rPr lang="en-GB" sz="2000" dirty="0" err="1" smtClean="0"/>
              <a:t>Salim</a:t>
            </a:r>
            <a:r>
              <a:rPr lang="en-GB" sz="2000" dirty="0" smtClean="0"/>
              <a:t> </a:t>
            </a:r>
            <a:r>
              <a:rPr lang="en-GB" sz="2000" dirty="0" err="1" smtClean="0"/>
              <a:t>Diwani</a:t>
            </a:r>
            <a:r>
              <a:rPr lang="en-GB" sz="2000" dirty="0" smtClean="0"/>
              <a:t>, November 2022.</a:t>
            </a:r>
            <a:endParaRPr lang="en-GB" sz="2000" dirty="0"/>
          </a:p>
          <a:p>
            <a:r>
              <a:rPr lang="en-GB" sz="2000" dirty="0"/>
              <a:t># Anyone may freely copy or modify this program.</a:t>
            </a:r>
          </a:p>
          <a:p>
            <a:r>
              <a:rPr lang="en-GB" sz="2000" dirty="0"/>
              <a:t>#---------------------------------------------------</a:t>
            </a:r>
          </a:p>
          <a:p>
            <a:endParaRPr lang="en-GB" sz="2000" dirty="0"/>
          </a:p>
          <a:p>
            <a:r>
              <a:rPr lang="en-GB" sz="2000" dirty="0"/>
              <a:t>print("Hello, World!")     # Isn't this easy!</a:t>
            </a:r>
          </a:p>
          <a:p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7964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Comments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54677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/>
              <a:t>Notice that when you run this program, it still only prints </a:t>
            </a:r>
            <a:endParaRPr lang="en-GB" sz="2500" dirty="0" smtClean="0"/>
          </a:p>
          <a:p>
            <a:r>
              <a:rPr lang="en-GB" sz="2500" dirty="0" smtClean="0"/>
              <a:t>the </a:t>
            </a:r>
            <a:r>
              <a:rPr lang="en-GB" sz="2500" dirty="0"/>
              <a:t>phrase Hello, World! None of the comments appear. </a:t>
            </a:r>
            <a:endParaRPr lang="en-GB" sz="2500" dirty="0" smtClean="0"/>
          </a:p>
          <a:p>
            <a:r>
              <a:rPr lang="en-GB" sz="2500" dirty="0" smtClean="0"/>
              <a:t>You’ll </a:t>
            </a:r>
            <a:r>
              <a:rPr lang="en-GB" sz="2500" dirty="0"/>
              <a:t>also notice that we’ve left a blank line in the program</a:t>
            </a:r>
            <a:r>
              <a:rPr lang="en-GB" sz="2500" dirty="0" smtClean="0"/>
              <a:t>.</a:t>
            </a:r>
          </a:p>
          <a:p>
            <a:r>
              <a:rPr lang="en-GB" sz="2500" b="1" dirty="0" smtClean="0">
                <a:solidFill>
                  <a:srgbClr val="FF0000"/>
                </a:solidFill>
              </a:rPr>
              <a:t>Blank </a:t>
            </a:r>
            <a:r>
              <a:rPr lang="en-GB" sz="2500" b="1" dirty="0">
                <a:solidFill>
                  <a:srgbClr val="FF0000"/>
                </a:solidFill>
              </a:rPr>
              <a:t>lines </a:t>
            </a:r>
            <a:r>
              <a:rPr lang="en-GB" sz="2500" dirty="0"/>
              <a:t>are also ignored by the interpreter, but comments </a:t>
            </a:r>
            <a:endParaRPr lang="en-GB" sz="2500" dirty="0" smtClean="0"/>
          </a:p>
          <a:p>
            <a:r>
              <a:rPr lang="en-GB" sz="2500" dirty="0" smtClean="0"/>
              <a:t>and </a:t>
            </a:r>
            <a:r>
              <a:rPr lang="en-GB" sz="2500" dirty="0"/>
              <a:t>blank lines can make your programs much easier for </a:t>
            </a:r>
            <a:endParaRPr lang="en-GB" sz="2500" dirty="0" smtClean="0"/>
          </a:p>
          <a:p>
            <a:r>
              <a:rPr lang="en-GB" sz="2500" dirty="0" smtClean="0"/>
              <a:t>humans </a:t>
            </a:r>
            <a:r>
              <a:rPr lang="en-GB" sz="2500" dirty="0"/>
              <a:t>to parse. Use them liberally!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81613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31960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A </a:t>
            </a:r>
            <a:r>
              <a:rPr lang="en-GB" sz="2700" b="1" dirty="0">
                <a:solidFill>
                  <a:srgbClr val="FF0000"/>
                </a:solidFill>
              </a:rPr>
              <a:t>value</a:t>
            </a:r>
            <a:r>
              <a:rPr lang="en-GB" sz="2700" dirty="0"/>
              <a:t> is one of the fundamental things — like a </a:t>
            </a:r>
            <a:r>
              <a:rPr lang="en-GB" sz="2700" b="1" dirty="0">
                <a:solidFill>
                  <a:srgbClr val="FF0000"/>
                </a:solidFill>
              </a:rPr>
              <a:t>word</a:t>
            </a:r>
            <a:r>
              <a:rPr lang="en-GB" sz="2700" dirty="0"/>
              <a:t> </a:t>
            </a:r>
            <a:r>
              <a:rPr lang="en-GB" sz="2700" dirty="0" smtClean="0"/>
              <a:t>or</a:t>
            </a:r>
          </a:p>
          <a:p>
            <a:r>
              <a:rPr lang="en-GB" sz="2700" dirty="0" smtClean="0"/>
              <a:t>a </a:t>
            </a:r>
            <a:r>
              <a:rPr lang="en-GB" sz="2700" b="1" dirty="0">
                <a:solidFill>
                  <a:srgbClr val="FF0000"/>
                </a:solidFill>
              </a:rPr>
              <a:t>number</a:t>
            </a:r>
            <a:r>
              <a:rPr lang="en-GB" sz="2700" dirty="0"/>
              <a:t> — that a program manipulates. The values </a:t>
            </a:r>
            <a:r>
              <a:rPr lang="en-GB" sz="2700" dirty="0" smtClean="0"/>
              <a:t>we</a:t>
            </a:r>
          </a:p>
          <a:p>
            <a:r>
              <a:rPr lang="en-GB" sz="2700" dirty="0" smtClean="0"/>
              <a:t>have </a:t>
            </a:r>
            <a:r>
              <a:rPr lang="en-GB" sz="2700" dirty="0"/>
              <a:t>seen so far are 5 (the result when we added 2 + 3</a:t>
            </a:r>
            <a:r>
              <a:rPr lang="en-GB" sz="2700" dirty="0" smtClean="0"/>
              <a:t>),</a:t>
            </a:r>
          </a:p>
          <a:p>
            <a:r>
              <a:rPr lang="en-GB" sz="2700" dirty="0" smtClean="0"/>
              <a:t>and</a:t>
            </a:r>
            <a:r>
              <a:rPr lang="en-GB" sz="2700" dirty="0"/>
              <a:t> "Hello, World!". We often refer to these values as </a:t>
            </a:r>
            <a:endParaRPr lang="en-GB" sz="2700" dirty="0" smtClean="0"/>
          </a:p>
          <a:p>
            <a:r>
              <a:rPr lang="en-GB" sz="2700" b="1" dirty="0" smtClean="0">
                <a:solidFill>
                  <a:srgbClr val="0000FF"/>
                </a:solidFill>
              </a:rPr>
              <a:t>objects</a:t>
            </a:r>
            <a:r>
              <a:rPr lang="en-GB" sz="2700" dirty="0"/>
              <a:t> and we will use the words </a:t>
            </a:r>
            <a:r>
              <a:rPr lang="en-GB" sz="2700" b="1" dirty="0">
                <a:solidFill>
                  <a:srgbClr val="FF0000"/>
                </a:solidFill>
              </a:rPr>
              <a:t>value</a:t>
            </a:r>
            <a:r>
              <a:rPr lang="en-GB" sz="2700" dirty="0"/>
              <a:t> and </a:t>
            </a:r>
            <a:r>
              <a:rPr lang="en-GB" sz="2700" b="1" dirty="0">
                <a:solidFill>
                  <a:srgbClr val="FF0000"/>
                </a:solidFill>
              </a:rPr>
              <a:t>object</a:t>
            </a:r>
            <a:r>
              <a:rPr lang="en-GB" sz="2700" dirty="0"/>
              <a:t> </a:t>
            </a:r>
            <a:endParaRPr lang="en-GB" sz="2700" dirty="0" smtClean="0"/>
          </a:p>
          <a:p>
            <a:r>
              <a:rPr lang="en-GB" sz="2700" dirty="0" smtClean="0"/>
              <a:t>interchangeably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3673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03902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 smtClean="0"/>
              <a:t>These </a:t>
            </a:r>
            <a:r>
              <a:rPr lang="en-GB" sz="2700" dirty="0"/>
              <a:t>objects are classified into different </a:t>
            </a:r>
            <a:r>
              <a:rPr lang="en-GB" sz="2700" b="1" dirty="0">
                <a:solidFill>
                  <a:srgbClr val="FF0000"/>
                </a:solidFill>
              </a:rPr>
              <a:t>classes</a:t>
            </a:r>
            <a:r>
              <a:rPr lang="en-GB" sz="2700" dirty="0"/>
              <a:t>, or </a:t>
            </a:r>
            <a:r>
              <a:rPr lang="en-GB" sz="2700" b="1" dirty="0" smtClean="0">
                <a:solidFill>
                  <a:srgbClr val="FF0000"/>
                </a:solidFill>
              </a:rPr>
              <a:t>data</a:t>
            </a:r>
          </a:p>
          <a:p>
            <a:r>
              <a:rPr lang="en-GB" sz="2700" b="1" dirty="0" smtClean="0">
                <a:solidFill>
                  <a:srgbClr val="FF0000"/>
                </a:solidFill>
              </a:rPr>
              <a:t>types</a:t>
            </a:r>
            <a:r>
              <a:rPr lang="en-GB" sz="2700" dirty="0"/>
              <a:t>: 4 is an </a:t>
            </a:r>
            <a:r>
              <a:rPr lang="en-GB" sz="2700" b="1" i="1" dirty="0">
                <a:solidFill>
                  <a:srgbClr val="0000FF"/>
                </a:solidFill>
              </a:rPr>
              <a:t>integer</a:t>
            </a:r>
            <a:r>
              <a:rPr lang="en-GB" sz="2700" dirty="0"/>
              <a:t>, and "Hello, World!" is a </a:t>
            </a:r>
            <a:r>
              <a:rPr lang="en-GB" sz="2700" b="1" i="1" dirty="0">
                <a:solidFill>
                  <a:srgbClr val="0000FF"/>
                </a:solidFill>
              </a:rPr>
              <a:t>string</a:t>
            </a:r>
            <a:r>
              <a:rPr lang="en-GB" sz="2700" b="1" dirty="0">
                <a:solidFill>
                  <a:srgbClr val="0000FF"/>
                </a:solidFill>
              </a:rPr>
              <a:t>,</a:t>
            </a:r>
            <a:r>
              <a:rPr lang="en-GB" sz="2700" dirty="0"/>
              <a:t> </a:t>
            </a:r>
            <a:endParaRPr lang="en-GB" sz="2700" dirty="0" smtClean="0"/>
          </a:p>
          <a:p>
            <a:r>
              <a:rPr lang="en-GB" sz="2700" dirty="0" smtClean="0"/>
              <a:t>so-called </a:t>
            </a:r>
            <a:r>
              <a:rPr lang="en-GB" sz="2700" dirty="0"/>
              <a:t>because it contains a string or sequence of </a:t>
            </a:r>
            <a:endParaRPr lang="en-GB" sz="2700" dirty="0" smtClean="0"/>
          </a:p>
          <a:p>
            <a:r>
              <a:rPr lang="en-GB" sz="2700" dirty="0" smtClean="0"/>
              <a:t>letters</a:t>
            </a:r>
            <a:r>
              <a:rPr lang="en-GB" sz="2700" dirty="0"/>
              <a:t>. You (and the interpreter) can identify </a:t>
            </a:r>
            <a:r>
              <a:rPr lang="en-GB" sz="2700" b="1" dirty="0">
                <a:solidFill>
                  <a:srgbClr val="0000FF"/>
                </a:solidFill>
              </a:rPr>
              <a:t>strings </a:t>
            </a:r>
            <a:endParaRPr lang="en-GB" sz="2700" b="1" dirty="0" smtClean="0">
              <a:solidFill>
                <a:srgbClr val="0000FF"/>
              </a:solidFill>
            </a:endParaRPr>
          </a:p>
          <a:p>
            <a:r>
              <a:rPr lang="en-GB" sz="2700" dirty="0" smtClean="0"/>
              <a:t>because </a:t>
            </a:r>
            <a:r>
              <a:rPr lang="en-GB" sz="2700" dirty="0"/>
              <a:t>they are enclosed in </a:t>
            </a:r>
            <a:r>
              <a:rPr lang="en-GB" sz="2700" b="1" dirty="0">
                <a:solidFill>
                  <a:srgbClr val="FF0000"/>
                </a:solidFill>
              </a:rPr>
              <a:t>quotation marks</a:t>
            </a:r>
            <a:r>
              <a:rPr lang="en-GB" sz="2700" dirty="0" smtClean="0"/>
              <a:t>.</a:t>
            </a:r>
          </a:p>
          <a:p>
            <a:endParaRPr lang="en-GB" sz="2700" dirty="0"/>
          </a:p>
          <a:p>
            <a:r>
              <a:rPr lang="en-GB" sz="2700" dirty="0"/>
              <a:t>If you are not sure what class a value falls into, Python </a:t>
            </a:r>
            <a:endParaRPr lang="en-GB" sz="2700" dirty="0" smtClean="0"/>
          </a:p>
          <a:p>
            <a:r>
              <a:rPr lang="en-GB" sz="2700" dirty="0" smtClean="0"/>
              <a:t>has </a:t>
            </a:r>
            <a:r>
              <a:rPr lang="en-GB" sz="2700" dirty="0"/>
              <a:t>a function called </a:t>
            </a:r>
            <a:r>
              <a:rPr lang="en-GB" sz="2700" b="1" dirty="0">
                <a:solidFill>
                  <a:srgbClr val="FF0000"/>
                </a:solidFill>
              </a:rPr>
              <a:t>type</a:t>
            </a:r>
            <a:r>
              <a:rPr lang="en-GB" sz="2700" dirty="0"/>
              <a:t> which can tell you.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06543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8354146" cy="432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print(type("Hello, World!"))</a:t>
            </a:r>
          </a:p>
          <a:p>
            <a:r>
              <a:rPr lang="en-GB" sz="2700" dirty="0"/>
              <a:t>print(type(17))</a:t>
            </a:r>
          </a:p>
          <a:p>
            <a:r>
              <a:rPr lang="en-GB" sz="2700" dirty="0"/>
              <a:t>print("Hello, World</a:t>
            </a:r>
            <a:r>
              <a:rPr lang="en-GB" sz="2700" dirty="0" smtClean="0"/>
              <a:t>")</a:t>
            </a:r>
          </a:p>
          <a:p>
            <a:endParaRPr lang="en-GB" sz="2700" dirty="0" smtClean="0"/>
          </a:p>
          <a:p>
            <a:r>
              <a:rPr lang="en-GB" sz="2700" b="1" dirty="0" smtClean="0"/>
              <a:t>Output</a:t>
            </a:r>
            <a:endParaRPr lang="en-GB" sz="2700" b="1" dirty="0"/>
          </a:p>
          <a:p>
            <a:r>
              <a:rPr lang="en-GB" sz="2700" dirty="0"/>
              <a:t>&lt;class '</a:t>
            </a:r>
            <a:r>
              <a:rPr lang="en-GB" sz="2700" dirty="0" err="1"/>
              <a:t>str</a:t>
            </a:r>
            <a:r>
              <a:rPr lang="en-GB" sz="2700" dirty="0"/>
              <a:t>'&gt;</a:t>
            </a:r>
            <a:br>
              <a:rPr lang="en-GB" sz="2700" dirty="0"/>
            </a:br>
            <a:r>
              <a:rPr lang="en-GB" sz="2700" dirty="0"/>
              <a:t>&lt;class '</a:t>
            </a:r>
            <a:r>
              <a:rPr lang="en-GB" sz="2700" dirty="0" err="1"/>
              <a:t>int</a:t>
            </a:r>
            <a:r>
              <a:rPr lang="en-GB" sz="2700" dirty="0"/>
              <a:t>'&gt;</a:t>
            </a:r>
            <a:br>
              <a:rPr lang="en-GB" sz="2700" dirty="0"/>
            </a:br>
            <a:r>
              <a:rPr lang="en-GB" sz="2700" dirty="0"/>
              <a:t>Hello, </a:t>
            </a:r>
            <a:r>
              <a:rPr lang="en-GB" sz="2700" dirty="0" smtClean="0"/>
              <a:t>World</a:t>
            </a:r>
          </a:p>
          <a:p>
            <a:r>
              <a:rPr lang="en-GB" sz="2700" dirty="0"/>
              <a:t>Not surprisingly, strings belong to the class </a:t>
            </a:r>
            <a:r>
              <a:rPr lang="en-GB" sz="2700" b="1" dirty="0" err="1"/>
              <a:t>str</a:t>
            </a:r>
            <a:r>
              <a:rPr lang="en-GB" sz="2700" dirty="0"/>
              <a:t> and </a:t>
            </a:r>
            <a:endParaRPr lang="en-GB" sz="2700" dirty="0" smtClean="0"/>
          </a:p>
          <a:p>
            <a:r>
              <a:rPr lang="en-GB" sz="2700" dirty="0" smtClean="0"/>
              <a:t>integers </a:t>
            </a:r>
            <a:r>
              <a:rPr lang="en-GB" sz="2700" dirty="0"/>
              <a:t>belong to the class </a:t>
            </a:r>
            <a:r>
              <a:rPr lang="en-GB" sz="2700" b="1" dirty="0"/>
              <a:t>int</a:t>
            </a:r>
            <a:r>
              <a:rPr lang="en-GB" sz="2700" dirty="0"/>
              <a:t>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85450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490784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print(type(17))</a:t>
            </a:r>
          </a:p>
          <a:p>
            <a:r>
              <a:rPr lang="en-GB" sz="2200" dirty="0"/>
              <a:t>print(type(3.2</a:t>
            </a:r>
            <a:r>
              <a:rPr lang="en-GB" sz="2200" dirty="0" smtClean="0"/>
              <a:t>))</a:t>
            </a:r>
          </a:p>
          <a:p>
            <a:endParaRPr lang="en-GB" sz="2200" dirty="0"/>
          </a:p>
          <a:p>
            <a:r>
              <a:rPr lang="en-GB" sz="2200" b="1" dirty="0" smtClean="0"/>
              <a:t>Output</a:t>
            </a:r>
          </a:p>
          <a:p>
            <a:r>
              <a:rPr lang="en-US" sz="2200" dirty="0"/>
              <a:t>&lt;class '</a:t>
            </a:r>
            <a:r>
              <a:rPr lang="en-US" sz="2200" dirty="0" err="1"/>
              <a:t>int</a:t>
            </a:r>
            <a:r>
              <a:rPr lang="en-US" sz="2200" dirty="0"/>
              <a:t>'&gt;</a:t>
            </a:r>
            <a:br>
              <a:rPr lang="en-US" sz="2200" dirty="0"/>
            </a:br>
            <a:r>
              <a:rPr lang="en-US" sz="2200" dirty="0"/>
              <a:t>&lt;class 'float</a:t>
            </a:r>
            <a:r>
              <a:rPr lang="en-US" sz="2200" dirty="0" smtClean="0"/>
              <a:t>'&gt;</a:t>
            </a:r>
          </a:p>
          <a:p>
            <a:endParaRPr lang="en-US" sz="2200" b="1" dirty="0" smtClean="0"/>
          </a:p>
          <a:p>
            <a:r>
              <a:rPr lang="en-US" sz="2200" dirty="0"/>
              <a:t>print(type("17"))</a:t>
            </a:r>
          </a:p>
          <a:p>
            <a:r>
              <a:rPr lang="en-US" sz="2200" dirty="0"/>
              <a:t>print(type("3.2</a:t>
            </a:r>
            <a:r>
              <a:rPr lang="en-US" sz="2200" dirty="0" smtClean="0"/>
              <a:t>"))</a:t>
            </a:r>
          </a:p>
          <a:p>
            <a:endParaRPr lang="en-US" sz="2200" dirty="0" smtClean="0"/>
          </a:p>
          <a:p>
            <a:r>
              <a:rPr lang="en-GB" sz="2200" b="1" dirty="0" smtClean="0"/>
              <a:t>Output</a:t>
            </a:r>
            <a:endParaRPr lang="en-US" sz="2200" b="1" dirty="0" smtClean="0"/>
          </a:p>
          <a:p>
            <a:r>
              <a:rPr lang="en-US" sz="2200" dirty="0"/>
              <a:t>&lt;class '</a:t>
            </a:r>
            <a:r>
              <a:rPr lang="en-US" sz="2200" dirty="0" err="1"/>
              <a:t>str</a:t>
            </a:r>
            <a:r>
              <a:rPr lang="en-US" sz="2200" dirty="0"/>
              <a:t>'&gt;</a:t>
            </a:r>
            <a:br>
              <a:rPr lang="en-US" sz="2200" dirty="0"/>
            </a:br>
            <a:r>
              <a:rPr lang="en-US" sz="2200" dirty="0"/>
              <a:t>&lt;class '</a:t>
            </a:r>
            <a:r>
              <a:rPr lang="en-US" sz="2200" dirty="0" err="1"/>
              <a:t>str</a:t>
            </a:r>
            <a:r>
              <a:rPr lang="en-US" sz="2200" dirty="0"/>
              <a:t>'&gt;</a:t>
            </a:r>
          </a:p>
        </p:txBody>
      </p:sp>
    </p:spTree>
    <p:extLst>
      <p:ext uri="{BB962C8B-B14F-4D97-AF65-F5344CB8AC3E}">
        <p14:creationId xmlns:p14="http://schemas.microsoft.com/office/powerpoint/2010/main" val="31637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solidFill>
                  <a:srgbClr val="FF0000"/>
                </a:solidFill>
              </a:rPr>
              <a:t>Strings</a:t>
            </a:r>
            <a:r>
              <a:rPr lang="en-GB" sz="2600" dirty="0"/>
              <a:t> in Python can be enclosed in either </a:t>
            </a:r>
            <a:r>
              <a:rPr lang="en-GB" sz="2600" b="1" dirty="0">
                <a:solidFill>
                  <a:srgbClr val="FF0000"/>
                </a:solidFill>
              </a:rPr>
              <a:t>single quotes </a:t>
            </a:r>
            <a:endParaRPr lang="en-GB" sz="2600" b="1" dirty="0" smtClean="0">
              <a:solidFill>
                <a:srgbClr val="FF0000"/>
              </a:solidFill>
            </a:endParaRPr>
          </a:p>
          <a:p>
            <a:r>
              <a:rPr lang="en-GB" sz="2600" dirty="0" smtClean="0"/>
              <a:t>(') </a:t>
            </a:r>
            <a:r>
              <a:rPr lang="en-GB" sz="2600" dirty="0"/>
              <a:t>or </a:t>
            </a:r>
            <a:r>
              <a:rPr lang="en-GB" sz="2600" b="1" dirty="0">
                <a:solidFill>
                  <a:srgbClr val="FF0000"/>
                </a:solidFill>
              </a:rPr>
              <a:t>double quotes </a:t>
            </a:r>
            <a:r>
              <a:rPr lang="en-GB" sz="2600" dirty="0"/>
              <a:t>(" - the double quote character), </a:t>
            </a:r>
            <a:endParaRPr lang="en-GB" sz="2600" dirty="0" smtClean="0"/>
          </a:p>
          <a:p>
            <a:r>
              <a:rPr lang="en-GB" sz="2600" dirty="0" smtClean="0"/>
              <a:t>or </a:t>
            </a:r>
            <a:r>
              <a:rPr lang="en-GB" sz="2600" b="1" dirty="0">
                <a:solidFill>
                  <a:srgbClr val="FF0000"/>
                </a:solidFill>
              </a:rPr>
              <a:t>three</a:t>
            </a:r>
            <a:r>
              <a:rPr lang="en-GB" sz="2600" dirty="0"/>
              <a:t> of the same separate quote characters (</a:t>
            </a:r>
            <a:r>
              <a:rPr lang="en-GB" sz="2600" b="1" dirty="0">
                <a:solidFill>
                  <a:srgbClr val="FF0000"/>
                </a:solidFill>
              </a:rPr>
              <a:t>'''</a:t>
            </a:r>
            <a:r>
              <a:rPr lang="en-GB" sz="2600" dirty="0"/>
              <a:t> or </a:t>
            </a:r>
            <a:r>
              <a:rPr lang="en-GB" sz="2600" b="1" dirty="0" smtClean="0">
                <a:solidFill>
                  <a:srgbClr val="FF0000"/>
                </a:solidFill>
              </a:rPr>
              <a:t>"""</a:t>
            </a:r>
            <a:r>
              <a:rPr lang="en-GB" sz="2600" dirty="0" smtClean="0"/>
              <a:t>).</a:t>
            </a:r>
          </a:p>
          <a:p>
            <a:endParaRPr lang="en-GB" sz="2600" dirty="0"/>
          </a:p>
          <a:p>
            <a:r>
              <a:rPr lang="en-GB" sz="2600" dirty="0"/>
              <a:t>print(type('This is a string.') )</a:t>
            </a:r>
          </a:p>
          <a:p>
            <a:r>
              <a:rPr lang="en-GB" sz="2600" dirty="0"/>
              <a:t>print(type("And so is this.") )</a:t>
            </a:r>
          </a:p>
          <a:p>
            <a:r>
              <a:rPr lang="en-GB" sz="2600" dirty="0"/>
              <a:t>print(type("""and this.""") )</a:t>
            </a:r>
          </a:p>
          <a:p>
            <a:r>
              <a:rPr lang="en-GB" sz="2600" dirty="0"/>
              <a:t>print(type('''and even this...''') )</a:t>
            </a:r>
          </a:p>
        </p:txBody>
      </p:sp>
    </p:spTree>
    <p:extLst>
      <p:ext uri="{BB962C8B-B14F-4D97-AF65-F5344CB8AC3E}">
        <p14:creationId xmlns:p14="http://schemas.microsoft.com/office/powerpoint/2010/main" val="185868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/>
              <a:t>print('''"Oh no", she exclaimed, "Ben's bike is broken</a:t>
            </a:r>
            <a:r>
              <a:rPr lang="en-GB" sz="2700" dirty="0" smtClean="0"/>
              <a:t>!"''')</a:t>
            </a:r>
          </a:p>
          <a:p>
            <a:endParaRPr lang="en-GB" sz="2700" dirty="0" smtClean="0"/>
          </a:p>
          <a:p>
            <a:r>
              <a:rPr lang="en-GB" sz="2700" dirty="0"/>
              <a:t>print("""This message will span</a:t>
            </a:r>
          </a:p>
          <a:p>
            <a:r>
              <a:rPr lang="en-GB" sz="2700" dirty="0"/>
              <a:t>several lines</a:t>
            </a:r>
          </a:p>
          <a:p>
            <a:r>
              <a:rPr lang="en-GB" sz="2700" dirty="0"/>
              <a:t>of the text</a:t>
            </a:r>
            <a:r>
              <a:rPr lang="en-GB" sz="2700" dirty="0" smtClean="0"/>
              <a:t>.""")</a:t>
            </a:r>
          </a:p>
          <a:p>
            <a:endParaRPr lang="en-GB" sz="2700" dirty="0"/>
          </a:p>
          <a:p>
            <a:r>
              <a:rPr lang="en-GB" sz="2700" dirty="0"/>
              <a:t>print('This is a string.')</a:t>
            </a:r>
          </a:p>
          <a:p>
            <a:r>
              <a:rPr lang="en-GB" sz="2700" dirty="0"/>
              <a:t>print("""And so is this.""")</a:t>
            </a:r>
          </a:p>
        </p:txBody>
      </p:sp>
    </p:spTree>
    <p:extLst>
      <p:ext uri="{BB962C8B-B14F-4D97-AF65-F5344CB8AC3E}">
        <p14:creationId xmlns:p14="http://schemas.microsoft.com/office/powerpoint/2010/main" val="225273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/>
              <a:t>Python doesn’t care whether you use </a:t>
            </a:r>
            <a:r>
              <a:rPr lang="en-GB" sz="2700" b="1" dirty="0">
                <a:solidFill>
                  <a:srgbClr val="FF0000"/>
                </a:solidFill>
              </a:rPr>
              <a:t>single</a:t>
            </a:r>
            <a:r>
              <a:rPr lang="en-GB" sz="2700" dirty="0"/>
              <a:t> or </a:t>
            </a:r>
            <a:r>
              <a:rPr lang="en-GB" sz="2700" b="1" dirty="0">
                <a:solidFill>
                  <a:srgbClr val="FF0000"/>
                </a:solidFill>
              </a:rPr>
              <a:t>double</a:t>
            </a:r>
            <a:r>
              <a:rPr lang="en-GB" sz="2700" dirty="0"/>
              <a:t> </a:t>
            </a:r>
            <a:endParaRPr lang="en-GB" sz="2700" dirty="0" smtClean="0"/>
          </a:p>
          <a:p>
            <a:r>
              <a:rPr lang="en-GB" sz="2700" dirty="0" smtClean="0"/>
              <a:t>quotes </a:t>
            </a:r>
            <a:r>
              <a:rPr lang="en-GB" sz="2700" dirty="0"/>
              <a:t>or the </a:t>
            </a:r>
            <a:r>
              <a:rPr lang="en-GB" sz="2700" b="1" dirty="0">
                <a:solidFill>
                  <a:srgbClr val="FF0000"/>
                </a:solidFill>
              </a:rPr>
              <a:t>three</a:t>
            </a:r>
            <a:r>
              <a:rPr lang="en-GB" sz="2700" dirty="0"/>
              <a:t>-of-a-kind quotes to surround your </a:t>
            </a:r>
            <a:endParaRPr lang="en-GB" sz="2700" dirty="0" smtClean="0"/>
          </a:p>
          <a:p>
            <a:r>
              <a:rPr lang="en-GB" sz="2700" dirty="0" smtClean="0"/>
              <a:t>strings</a:t>
            </a:r>
            <a:r>
              <a:rPr lang="en-GB" sz="2700" dirty="0"/>
              <a:t>. Once it has parsed the text of your program or </a:t>
            </a:r>
            <a:endParaRPr lang="en-GB" sz="2700" dirty="0" smtClean="0"/>
          </a:p>
          <a:p>
            <a:r>
              <a:rPr lang="en-GB" sz="2700" dirty="0" smtClean="0"/>
              <a:t>command</a:t>
            </a:r>
            <a:r>
              <a:rPr lang="en-GB" sz="2700" dirty="0"/>
              <a:t>, the way it stores the value is identical in all </a:t>
            </a:r>
            <a:endParaRPr lang="en-GB" sz="2700" dirty="0" smtClean="0"/>
          </a:p>
          <a:p>
            <a:r>
              <a:rPr lang="en-GB" sz="2700" dirty="0" smtClean="0"/>
              <a:t>cases</a:t>
            </a:r>
            <a:r>
              <a:rPr lang="en-GB" sz="2700" dirty="0"/>
              <a:t>, and the surrounding quotes are not part of the </a:t>
            </a:r>
            <a:endParaRPr lang="en-GB" sz="2700" dirty="0" smtClean="0"/>
          </a:p>
          <a:p>
            <a:r>
              <a:rPr lang="en-GB" sz="2700" dirty="0" smtClean="0"/>
              <a:t>value</a:t>
            </a:r>
            <a:r>
              <a:rPr lang="en-GB" sz="2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52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dirty="0"/>
              <a:t>So the Python language </a:t>
            </a:r>
            <a:r>
              <a:rPr lang="en-GB" sz="2700" b="1" dirty="0">
                <a:solidFill>
                  <a:srgbClr val="FF0000"/>
                </a:solidFill>
              </a:rPr>
              <a:t>designers</a:t>
            </a:r>
            <a:r>
              <a:rPr lang="en-GB" sz="2700" dirty="0"/>
              <a:t> usually chose to </a:t>
            </a:r>
            <a:endParaRPr lang="en-GB" sz="2700" dirty="0" smtClean="0"/>
          </a:p>
          <a:p>
            <a:r>
              <a:rPr lang="en-GB" sz="2700" dirty="0" smtClean="0"/>
              <a:t>surround </a:t>
            </a:r>
            <a:r>
              <a:rPr lang="en-GB" sz="2700" dirty="0"/>
              <a:t>their strings by single quotes. </a:t>
            </a:r>
            <a:r>
              <a:rPr lang="en-GB" sz="2700" b="1" dirty="0">
                <a:solidFill>
                  <a:srgbClr val="FF0000"/>
                </a:solidFill>
              </a:rPr>
              <a:t>What do you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think would </a:t>
            </a:r>
            <a:r>
              <a:rPr lang="en-GB" sz="2700" b="1" dirty="0">
                <a:solidFill>
                  <a:srgbClr val="FF0000"/>
                </a:solidFill>
              </a:rPr>
              <a:t>happen if the string already contained </a:t>
            </a:r>
            <a:endParaRPr lang="en-GB" sz="2700" b="1" dirty="0" smtClean="0">
              <a:solidFill>
                <a:srgbClr val="FF0000"/>
              </a:solidFill>
            </a:endParaRPr>
          </a:p>
          <a:p>
            <a:r>
              <a:rPr lang="en-GB" sz="2700" b="1" dirty="0" smtClean="0">
                <a:solidFill>
                  <a:srgbClr val="FF0000"/>
                </a:solidFill>
              </a:rPr>
              <a:t>single quotes?</a:t>
            </a:r>
          </a:p>
          <a:p>
            <a:endParaRPr lang="en-GB" sz="2700" dirty="0" smtClean="0"/>
          </a:p>
          <a:p>
            <a:r>
              <a:rPr lang="en-GB" sz="2700" dirty="0"/>
              <a:t>When you type a large integer, you might be tempted to </a:t>
            </a:r>
            <a:endParaRPr lang="en-GB" sz="2700" dirty="0" smtClean="0"/>
          </a:p>
          <a:p>
            <a:r>
              <a:rPr lang="en-GB" sz="2700" dirty="0" smtClean="0"/>
              <a:t>use </a:t>
            </a:r>
            <a:r>
              <a:rPr lang="en-GB" sz="2700" dirty="0"/>
              <a:t>commas between groups of three digits, as in </a:t>
            </a:r>
            <a:endParaRPr lang="en-GB" sz="2700" dirty="0" smtClean="0"/>
          </a:p>
          <a:p>
            <a:r>
              <a:rPr lang="en-GB" sz="2700" b="1" dirty="0" smtClean="0">
                <a:solidFill>
                  <a:srgbClr val="FF0000"/>
                </a:solidFill>
              </a:rPr>
              <a:t>42,000</a:t>
            </a:r>
            <a:r>
              <a:rPr lang="en-GB" sz="2700" dirty="0"/>
              <a:t>. This is not a legal integer in Python, but it does </a:t>
            </a:r>
            <a:endParaRPr lang="en-GB" sz="2700" dirty="0" smtClean="0"/>
          </a:p>
          <a:p>
            <a:r>
              <a:rPr lang="en-GB" sz="2700" dirty="0" smtClean="0"/>
              <a:t>mean </a:t>
            </a:r>
            <a:r>
              <a:rPr lang="en-GB" sz="2700" dirty="0"/>
              <a:t>something else, which is legal:</a:t>
            </a:r>
          </a:p>
        </p:txBody>
      </p:sp>
    </p:spTree>
    <p:extLst>
      <p:ext uri="{BB962C8B-B14F-4D97-AF65-F5344CB8AC3E}">
        <p14:creationId xmlns:p14="http://schemas.microsoft.com/office/powerpoint/2010/main" val="40857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print(42000)</a:t>
            </a:r>
          </a:p>
          <a:p>
            <a:r>
              <a:rPr lang="en-GB" sz="2800" dirty="0"/>
              <a:t>print(42,000</a:t>
            </a:r>
            <a:r>
              <a:rPr lang="en-GB" sz="2800" dirty="0" smtClean="0"/>
              <a:t>)</a:t>
            </a:r>
          </a:p>
          <a:p>
            <a:endParaRPr lang="en-GB" sz="2800" dirty="0"/>
          </a:p>
          <a:p>
            <a:r>
              <a:rPr lang="en-GB" sz="2800" b="1" dirty="0" smtClean="0"/>
              <a:t>Output</a:t>
            </a:r>
          </a:p>
          <a:p>
            <a:r>
              <a:rPr lang="en-US" sz="2800" dirty="0"/>
              <a:t>42000</a:t>
            </a:r>
            <a:br>
              <a:rPr lang="en-US" sz="2800" dirty="0"/>
            </a:br>
            <a:r>
              <a:rPr lang="en-US" sz="2800" dirty="0"/>
              <a:t>42 </a:t>
            </a:r>
            <a:r>
              <a:rPr lang="en-US" sz="2800" dirty="0" smtClean="0"/>
              <a:t>0</a:t>
            </a:r>
          </a:p>
          <a:p>
            <a:r>
              <a:rPr lang="en-GB" sz="2400" dirty="0"/>
              <a:t>Well, that’s not what we expected at all! Because of the </a:t>
            </a:r>
            <a:r>
              <a:rPr lang="en-GB" sz="2400" dirty="0" smtClean="0"/>
              <a:t>comma</a:t>
            </a:r>
            <a:r>
              <a:rPr lang="en-GB" sz="2400" dirty="0"/>
              <a:t>, Python chose to treat this as a </a:t>
            </a:r>
            <a:r>
              <a:rPr lang="en-GB" sz="2400" b="1" i="1" dirty="0">
                <a:solidFill>
                  <a:srgbClr val="FF0000"/>
                </a:solidFill>
              </a:rPr>
              <a:t>pair</a:t>
            </a:r>
            <a:r>
              <a:rPr lang="en-GB" sz="2400" b="1" dirty="0">
                <a:solidFill>
                  <a:srgbClr val="FF0000"/>
                </a:solidFill>
              </a:rPr>
              <a:t> of values</a:t>
            </a:r>
            <a:r>
              <a:rPr lang="en-GB" sz="2400" dirty="0"/>
              <a:t>. In fact, the print </a:t>
            </a:r>
            <a:endParaRPr lang="en-GB" sz="2400" dirty="0" smtClean="0"/>
          </a:p>
          <a:p>
            <a:r>
              <a:rPr lang="en-GB" sz="2400" dirty="0" smtClean="0"/>
              <a:t>function </a:t>
            </a:r>
            <a:r>
              <a:rPr lang="en-GB" sz="2400" dirty="0"/>
              <a:t>can print any number of values as long as you separate </a:t>
            </a:r>
            <a:endParaRPr lang="en-GB" sz="2400" dirty="0" smtClean="0"/>
          </a:p>
          <a:p>
            <a:r>
              <a:rPr lang="en-GB" sz="2400" dirty="0" smtClean="0"/>
              <a:t>them </a:t>
            </a:r>
            <a:r>
              <a:rPr lang="en-GB" sz="2400" dirty="0"/>
              <a:t>by </a:t>
            </a:r>
            <a:r>
              <a:rPr lang="en-GB" sz="2400" b="1" dirty="0">
                <a:solidFill>
                  <a:srgbClr val="FF0000"/>
                </a:solidFill>
              </a:rPr>
              <a:t>commas</a:t>
            </a:r>
            <a:r>
              <a:rPr lang="en-GB" sz="2400" dirty="0"/>
              <a:t>. Notice that the values are separated by </a:t>
            </a:r>
            <a:endParaRPr lang="en-GB" sz="2400" dirty="0" smtClean="0"/>
          </a:p>
          <a:p>
            <a:r>
              <a:rPr lang="en-GB" sz="2400" dirty="0" smtClean="0"/>
              <a:t>spaces </a:t>
            </a:r>
            <a:r>
              <a:rPr lang="en-GB" sz="2400" dirty="0"/>
              <a:t>when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329036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Values and Data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print(42, 17, 56, 34, 11, 4.35, 32)</a:t>
            </a:r>
          </a:p>
          <a:p>
            <a:r>
              <a:rPr lang="nb-NO" sz="2800" dirty="0"/>
              <a:t>print(3.4, "hello", 45</a:t>
            </a:r>
            <a:r>
              <a:rPr lang="nb-NO" sz="2800" dirty="0" smtClean="0"/>
              <a:t>)</a:t>
            </a:r>
          </a:p>
          <a:p>
            <a:endParaRPr lang="nb-NO" sz="2800" dirty="0" smtClean="0"/>
          </a:p>
          <a:p>
            <a:r>
              <a:rPr lang="nb-NO" sz="2800" b="1" dirty="0" smtClean="0"/>
              <a:t>Output</a:t>
            </a:r>
            <a:endParaRPr lang="nb-NO" sz="2800" b="1" dirty="0"/>
          </a:p>
          <a:p>
            <a:r>
              <a:rPr lang="nb-NO" sz="2800" dirty="0"/>
              <a:t>42 17 56 34 11 4.35 32</a:t>
            </a:r>
            <a:br>
              <a:rPr lang="nb-NO" sz="2800" dirty="0"/>
            </a:br>
            <a:r>
              <a:rPr lang="nb-NO" sz="2800" dirty="0"/>
              <a:t>3.4 hello </a:t>
            </a:r>
            <a:r>
              <a:rPr lang="nb-NO" sz="2800" dirty="0" smtClean="0"/>
              <a:t>45</a:t>
            </a:r>
          </a:p>
          <a:p>
            <a:r>
              <a:rPr lang="en-GB" sz="2400" dirty="0"/>
              <a:t>Remember not to put </a:t>
            </a:r>
            <a:r>
              <a:rPr lang="en-GB" sz="2400" b="1" dirty="0">
                <a:solidFill>
                  <a:srgbClr val="FF0000"/>
                </a:solidFill>
              </a:rPr>
              <a:t>commas</a:t>
            </a:r>
            <a:r>
              <a:rPr lang="en-GB" sz="2400" dirty="0"/>
              <a:t> or </a:t>
            </a:r>
            <a:r>
              <a:rPr lang="en-GB" sz="2400" b="1" dirty="0">
                <a:solidFill>
                  <a:srgbClr val="FF0000"/>
                </a:solidFill>
              </a:rPr>
              <a:t>spaces</a:t>
            </a:r>
            <a:r>
              <a:rPr lang="en-GB" sz="2400" dirty="0"/>
              <a:t> in your integers, no </a:t>
            </a:r>
            <a:endParaRPr lang="en-GB" sz="2400" dirty="0" smtClean="0"/>
          </a:p>
          <a:p>
            <a:r>
              <a:rPr lang="en-GB" sz="2400" dirty="0" smtClean="0"/>
              <a:t>matter </a:t>
            </a:r>
            <a:r>
              <a:rPr lang="en-GB" sz="2400" dirty="0"/>
              <a:t>how big they are. Also revisit what we said in the previous </a:t>
            </a:r>
            <a:r>
              <a:rPr lang="en-GB" sz="2400" dirty="0" smtClean="0"/>
              <a:t>lessons: </a:t>
            </a:r>
            <a:r>
              <a:rPr lang="en-GB" sz="2400" dirty="0"/>
              <a:t>formal languages are strict, the notation is concise, and </a:t>
            </a:r>
            <a:endParaRPr lang="en-GB" sz="2400" dirty="0" smtClean="0"/>
          </a:p>
          <a:p>
            <a:r>
              <a:rPr lang="en-GB" sz="2400" dirty="0" smtClean="0"/>
              <a:t>even </a:t>
            </a:r>
            <a:r>
              <a:rPr lang="en-GB" sz="2400" dirty="0"/>
              <a:t>the smallest change might mean something quite different </a:t>
            </a:r>
            <a:endParaRPr lang="en-GB" sz="2400" dirty="0" smtClean="0"/>
          </a:p>
          <a:p>
            <a:r>
              <a:rPr lang="en-GB" sz="2400" dirty="0" smtClean="0"/>
              <a:t>from </a:t>
            </a:r>
            <a:r>
              <a:rPr lang="en-GB" sz="2400" dirty="0"/>
              <a:t>what you intended.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106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Type 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800" dirty="0"/>
              <a:t>Python defines type conversion functions to directly </a:t>
            </a:r>
            <a:endParaRPr lang="en-GB" sz="2800" dirty="0" smtClean="0"/>
          </a:p>
          <a:p>
            <a:pPr fontAlgn="base"/>
            <a:r>
              <a:rPr lang="en-GB" sz="2800" dirty="0" smtClean="0"/>
              <a:t>convert </a:t>
            </a:r>
            <a:r>
              <a:rPr lang="en-GB" sz="2800" dirty="0"/>
              <a:t>one data type to another which is useful in </a:t>
            </a:r>
            <a:endParaRPr lang="en-GB" sz="2800" dirty="0" smtClean="0"/>
          </a:p>
          <a:p>
            <a:pPr fontAlgn="base"/>
            <a:r>
              <a:rPr lang="en-GB" sz="2800" dirty="0" smtClean="0"/>
              <a:t>day-to-day </a:t>
            </a:r>
            <a:r>
              <a:rPr lang="en-GB" sz="2800" dirty="0"/>
              <a:t>and competitive programming. </a:t>
            </a:r>
            <a:endParaRPr lang="en-GB" sz="2800" dirty="0" smtClean="0"/>
          </a:p>
          <a:p>
            <a:pPr fontAlgn="base"/>
            <a:endParaRPr lang="en-GB" sz="2800" dirty="0" smtClean="0"/>
          </a:p>
          <a:p>
            <a:pPr fontAlgn="base"/>
            <a:r>
              <a:rPr lang="en-GB" sz="2800" dirty="0" smtClean="0"/>
              <a:t>There </a:t>
            </a:r>
            <a:r>
              <a:rPr lang="en-GB" sz="2800" dirty="0"/>
              <a:t>are two types of Type Conversion in Python:</a:t>
            </a:r>
          </a:p>
          <a:p>
            <a:pPr fontAlgn="base"/>
            <a:r>
              <a:rPr lang="en-GB" sz="2800" dirty="0"/>
              <a:t>Implicit Type Conversion</a:t>
            </a:r>
          </a:p>
          <a:p>
            <a:pPr fontAlgn="base"/>
            <a:r>
              <a:rPr lang="en-GB" sz="2800" dirty="0"/>
              <a:t>Explicit Type Conversion</a:t>
            </a:r>
          </a:p>
        </p:txBody>
      </p:sp>
    </p:spTree>
    <p:extLst>
      <p:ext uri="{BB962C8B-B14F-4D97-AF65-F5344CB8AC3E}">
        <p14:creationId xmlns:p14="http://schemas.microsoft.com/office/powerpoint/2010/main" val="41802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Type conversion functions</a:t>
            </a:r>
          </a:p>
        </p:txBody>
      </p:sp>
      <p:pic>
        <p:nvPicPr>
          <p:cNvPr id="1026" name="Picture 2" descr="C:\Users\HP\Desktop\Type-Conversion-in-Python-1024x7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919163"/>
            <a:ext cx="9753600" cy="69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 Implicit type conversion of data types in Python, the Python interpreter automatically converts one data type to another without any user involvement.</a:t>
            </a:r>
            <a:endParaRPr lang="nb-NO" sz="2700" dirty="0"/>
          </a:p>
        </p:txBody>
      </p:sp>
    </p:spTree>
    <p:extLst>
      <p:ext uri="{BB962C8B-B14F-4D97-AF65-F5344CB8AC3E}">
        <p14:creationId xmlns:p14="http://schemas.microsoft.com/office/powerpoint/2010/main" val="14326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 smtClean="0"/>
              <a:t>Type </a:t>
            </a:r>
            <a:r>
              <a:rPr lang="en-US" dirty="0"/>
              <a:t>conversion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200" dirty="0"/>
              <a:t>x = </a:t>
            </a:r>
            <a:r>
              <a:rPr lang="en-GB" sz="2200" dirty="0" smtClean="0"/>
              <a:t>10</a:t>
            </a:r>
            <a:endParaRPr lang="en-GB" sz="2200" dirty="0"/>
          </a:p>
          <a:p>
            <a:pPr fontAlgn="base"/>
            <a:r>
              <a:rPr lang="en-GB" sz="2200" dirty="0"/>
              <a:t>print("x is of </a:t>
            </a:r>
            <a:r>
              <a:rPr lang="en-GB" sz="2200" dirty="0" err="1"/>
              <a:t>type:",type</a:t>
            </a:r>
            <a:r>
              <a:rPr lang="en-GB" sz="2200" dirty="0"/>
              <a:t>(x</a:t>
            </a:r>
            <a:r>
              <a:rPr lang="en-GB" sz="2200" dirty="0" smtClean="0"/>
              <a:t>))</a:t>
            </a:r>
            <a:endParaRPr lang="en-GB" sz="2200" dirty="0"/>
          </a:p>
          <a:p>
            <a:pPr fontAlgn="base"/>
            <a:r>
              <a:rPr lang="en-GB" sz="2200" dirty="0"/>
              <a:t>y = 10.6</a:t>
            </a:r>
          </a:p>
          <a:p>
            <a:pPr fontAlgn="base"/>
            <a:r>
              <a:rPr lang="en-GB" sz="2200" dirty="0"/>
              <a:t>print("y is of </a:t>
            </a:r>
            <a:r>
              <a:rPr lang="en-GB" sz="2200" dirty="0" err="1"/>
              <a:t>type:",type</a:t>
            </a:r>
            <a:r>
              <a:rPr lang="en-GB" sz="2200" dirty="0"/>
              <a:t>(y</a:t>
            </a:r>
            <a:r>
              <a:rPr lang="en-GB" sz="2200" dirty="0" smtClean="0"/>
              <a:t>))</a:t>
            </a:r>
            <a:r>
              <a:rPr lang="en-GB" sz="2200" dirty="0"/>
              <a:t> </a:t>
            </a:r>
          </a:p>
          <a:p>
            <a:pPr fontAlgn="base"/>
            <a:r>
              <a:rPr lang="en-GB" sz="2200" dirty="0"/>
              <a:t>z = x + </a:t>
            </a:r>
            <a:r>
              <a:rPr lang="en-GB" sz="2200" dirty="0" smtClean="0"/>
              <a:t>y</a:t>
            </a:r>
            <a:endParaRPr lang="en-GB" sz="2200" dirty="0"/>
          </a:p>
          <a:p>
            <a:pPr fontAlgn="base"/>
            <a:r>
              <a:rPr lang="en-GB" sz="2200" dirty="0"/>
              <a:t>print(z)</a:t>
            </a:r>
          </a:p>
          <a:p>
            <a:pPr fontAlgn="base"/>
            <a:r>
              <a:rPr lang="en-GB" sz="2200" dirty="0"/>
              <a:t>print("z is of </a:t>
            </a:r>
            <a:r>
              <a:rPr lang="en-GB" sz="2200" dirty="0" err="1"/>
              <a:t>type:",type</a:t>
            </a:r>
            <a:r>
              <a:rPr lang="en-GB" sz="2200" dirty="0"/>
              <a:t>(z</a:t>
            </a:r>
            <a:r>
              <a:rPr lang="en-GB" sz="2200" dirty="0" smtClean="0"/>
              <a:t>))</a:t>
            </a:r>
          </a:p>
          <a:p>
            <a:pPr fontAlgn="base"/>
            <a:endParaRPr lang="en-GB" sz="2200" dirty="0"/>
          </a:p>
          <a:p>
            <a:pPr fontAlgn="base"/>
            <a:r>
              <a:rPr lang="en-GB" sz="2200" b="1" dirty="0" smtClean="0"/>
              <a:t>Output</a:t>
            </a:r>
          </a:p>
          <a:p>
            <a:pPr fontAlgn="base"/>
            <a:r>
              <a:rPr lang="en-GB" sz="2200" dirty="0"/>
              <a:t>x is of type: &lt;class '</a:t>
            </a:r>
            <a:r>
              <a:rPr lang="en-GB" sz="2200" dirty="0" err="1"/>
              <a:t>int</a:t>
            </a:r>
            <a:r>
              <a:rPr lang="en-GB" sz="2200" dirty="0"/>
              <a:t>'&gt; </a:t>
            </a:r>
            <a:endParaRPr lang="en-GB" sz="2200" dirty="0" smtClean="0"/>
          </a:p>
          <a:p>
            <a:pPr fontAlgn="base"/>
            <a:r>
              <a:rPr lang="en-GB" sz="2200" dirty="0" smtClean="0"/>
              <a:t>y </a:t>
            </a:r>
            <a:r>
              <a:rPr lang="en-GB" sz="2200" dirty="0"/>
              <a:t>is of type: &lt;class 'float'&gt; </a:t>
            </a:r>
            <a:endParaRPr lang="en-GB" sz="2200" dirty="0" smtClean="0"/>
          </a:p>
          <a:p>
            <a:pPr fontAlgn="base"/>
            <a:r>
              <a:rPr lang="en-GB" sz="2200" dirty="0" smtClean="0"/>
              <a:t>20.6 </a:t>
            </a:r>
          </a:p>
          <a:p>
            <a:pPr fontAlgn="base"/>
            <a:r>
              <a:rPr lang="en-GB" sz="2200" dirty="0" smtClean="0"/>
              <a:t>z </a:t>
            </a:r>
            <a:r>
              <a:rPr lang="en-GB" sz="2200" dirty="0"/>
              <a:t>is of type: &lt;class 'float'&gt;</a:t>
            </a:r>
            <a:endParaRPr lang="en-GB" sz="2200" b="1" dirty="0"/>
          </a:p>
        </p:txBody>
      </p:sp>
    </p:spTree>
    <p:extLst>
      <p:ext uri="{BB962C8B-B14F-4D97-AF65-F5344CB8AC3E}">
        <p14:creationId xmlns:p14="http://schemas.microsoft.com/office/powerpoint/2010/main" val="19692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 smtClean="0"/>
              <a:t>Type </a:t>
            </a:r>
            <a:r>
              <a:rPr lang="en-US" dirty="0"/>
              <a:t>conversion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800" dirty="0"/>
              <a:t>As we can see the data type of ‘z’ got automatically </a:t>
            </a:r>
            <a:endParaRPr lang="en-GB" sz="2800" dirty="0" smtClean="0"/>
          </a:p>
          <a:p>
            <a:pPr fontAlgn="base"/>
            <a:r>
              <a:rPr lang="en-GB" sz="2800" dirty="0" smtClean="0"/>
              <a:t>changed </a:t>
            </a:r>
            <a:r>
              <a:rPr lang="en-GB" sz="2800" dirty="0"/>
              <a:t>to the “float” type while one variable x is of </a:t>
            </a:r>
            <a:endParaRPr lang="en-GB" sz="2800" dirty="0" smtClean="0"/>
          </a:p>
          <a:p>
            <a:pPr fontAlgn="base"/>
            <a:r>
              <a:rPr lang="en-GB" sz="2800" dirty="0" smtClean="0"/>
              <a:t>integer </a:t>
            </a:r>
            <a:r>
              <a:rPr lang="en-GB" sz="2800" dirty="0"/>
              <a:t>type while the other variable y is of float type. </a:t>
            </a:r>
            <a:endParaRPr lang="en-GB" sz="2800" dirty="0" smtClean="0"/>
          </a:p>
          <a:p>
            <a:pPr fontAlgn="base"/>
            <a:r>
              <a:rPr lang="en-GB" sz="2800" dirty="0" smtClean="0"/>
              <a:t>The </a:t>
            </a:r>
            <a:r>
              <a:rPr lang="en-GB" sz="2800" dirty="0"/>
              <a:t>reason for the float value not being converted into an integer instead is due to type promotion that allows </a:t>
            </a:r>
            <a:endParaRPr lang="en-GB" sz="2800" dirty="0" smtClean="0"/>
          </a:p>
          <a:p>
            <a:pPr fontAlgn="base"/>
            <a:r>
              <a:rPr lang="en-GB" sz="2800" dirty="0" smtClean="0"/>
              <a:t>performing </a:t>
            </a:r>
            <a:r>
              <a:rPr lang="en-GB" sz="2800" dirty="0"/>
              <a:t>operations by converting data into a </a:t>
            </a:r>
            <a:endParaRPr lang="en-GB" sz="2800" dirty="0" smtClean="0"/>
          </a:p>
          <a:p>
            <a:pPr fontAlgn="base"/>
            <a:r>
              <a:rPr lang="en-GB" sz="2800" dirty="0" smtClean="0"/>
              <a:t>wider-sized </a:t>
            </a:r>
            <a:r>
              <a:rPr lang="en-GB" sz="2800" dirty="0"/>
              <a:t>data type without any loss of information. </a:t>
            </a:r>
            <a:endParaRPr lang="en-GB" sz="2800" dirty="0" smtClean="0"/>
          </a:p>
          <a:p>
            <a:pPr fontAlgn="base"/>
            <a:r>
              <a:rPr lang="en-GB" sz="2800" dirty="0" smtClean="0"/>
              <a:t>This </a:t>
            </a:r>
            <a:r>
              <a:rPr lang="en-GB" sz="2800" dirty="0"/>
              <a:t>is a simple case of Implicit type conversion in </a:t>
            </a:r>
            <a:endParaRPr lang="en-GB" sz="2800" dirty="0" smtClean="0"/>
          </a:p>
          <a:p>
            <a:pPr fontAlgn="base"/>
            <a:r>
              <a:rPr lang="en-GB" sz="2800" dirty="0" smtClean="0"/>
              <a:t>python</a:t>
            </a:r>
            <a:r>
              <a:rPr lang="en-GB" sz="2800" dirty="0"/>
              <a:t>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60786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 Explicit Type Conversion in Python, the data type is manually changed by the user as per their requirement. With explicit type conversion, there is a risk of data loss since we are forcing an expression to be changed in some specific data type.  Various forms of explicit type </a:t>
            </a:r>
            <a:endParaRPr lang="en-GB" sz="2800" dirty="0" smtClean="0"/>
          </a:p>
          <a:p>
            <a:r>
              <a:rPr lang="en-GB" sz="2800" dirty="0" smtClean="0"/>
              <a:t>conversion </a:t>
            </a:r>
            <a:r>
              <a:rPr lang="en-GB" sz="2800" dirty="0"/>
              <a:t>are explained below:</a:t>
            </a:r>
            <a:endParaRPr lang="nb-NO" sz="2700" dirty="0"/>
          </a:p>
        </p:txBody>
      </p:sp>
    </p:spTree>
    <p:extLst>
      <p:ext uri="{BB962C8B-B14F-4D97-AF65-F5344CB8AC3E}">
        <p14:creationId xmlns:p14="http://schemas.microsoft.com/office/powerpoint/2010/main" val="35703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800" b="1" dirty="0" err="1" smtClean="0"/>
              <a:t>int</a:t>
            </a:r>
            <a:r>
              <a:rPr lang="en-GB" sz="2800" b="1" dirty="0" smtClean="0"/>
              <a:t>(a</a:t>
            </a:r>
            <a:r>
              <a:rPr lang="en-GB" sz="2800" b="1" dirty="0"/>
              <a:t>,</a:t>
            </a:r>
            <a:r>
              <a:rPr lang="en-GB" sz="2800" dirty="0"/>
              <a:t> </a:t>
            </a:r>
            <a:r>
              <a:rPr lang="en-GB" sz="2800" b="1" dirty="0"/>
              <a:t>base)</a:t>
            </a:r>
            <a:r>
              <a:rPr lang="en-GB" sz="2800" dirty="0"/>
              <a:t>: This function converts</a:t>
            </a:r>
            <a:r>
              <a:rPr lang="en-GB" sz="2800" b="1" dirty="0"/>
              <a:t> any data type </a:t>
            </a:r>
            <a:endParaRPr lang="en-GB" sz="2800" b="1" dirty="0" smtClean="0"/>
          </a:p>
          <a:p>
            <a:r>
              <a:rPr lang="en-GB" sz="2800" b="1" dirty="0" smtClean="0"/>
              <a:t>to integer</a:t>
            </a:r>
            <a:r>
              <a:rPr lang="en-GB" sz="2800" dirty="0"/>
              <a:t>. ‘Base’ specifies the</a:t>
            </a:r>
            <a:r>
              <a:rPr lang="en-GB" sz="2800" b="1" dirty="0"/>
              <a:t> base in which string </a:t>
            </a:r>
            <a:endParaRPr lang="en-GB" sz="2800" b="1" dirty="0" smtClean="0"/>
          </a:p>
          <a:p>
            <a:r>
              <a:rPr lang="en-GB" sz="2800" b="1" dirty="0" smtClean="0"/>
              <a:t>is</a:t>
            </a:r>
            <a:r>
              <a:rPr lang="en-GB" sz="2800" dirty="0"/>
              <a:t> if the data type is a string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2. float()</a:t>
            </a:r>
            <a:r>
              <a:rPr lang="en-GB" sz="2800" dirty="0"/>
              <a:t>: This function is used to convert </a:t>
            </a:r>
            <a:r>
              <a:rPr lang="en-GB" sz="2800" b="1" dirty="0"/>
              <a:t>any data </a:t>
            </a:r>
            <a:endParaRPr lang="en-GB" sz="2800" b="1" dirty="0" smtClean="0"/>
          </a:p>
          <a:p>
            <a:r>
              <a:rPr lang="en-GB" sz="2800" b="1" dirty="0" smtClean="0"/>
              <a:t>type </a:t>
            </a:r>
            <a:r>
              <a:rPr lang="en-GB" sz="2800" b="1" dirty="0"/>
              <a:t>to a </a:t>
            </a:r>
            <a:r>
              <a:rPr lang="en-GB" sz="2800" dirty="0" smtClean="0"/>
              <a:t>floating-point</a:t>
            </a:r>
            <a:r>
              <a:rPr lang="en-GB" sz="2800" b="1" dirty="0"/>
              <a:t> number. </a:t>
            </a:r>
            <a:endParaRPr lang="en-GB" sz="2800" b="1" dirty="0" smtClean="0"/>
          </a:p>
          <a:p>
            <a:endParaRPr lang="en-GB" sz="2800" b="1" dirty="0" smtClean="0"/>
          </a:p>
          <a:p>
            <a:r>
              <a:rPr lang="en-GB" sz="2800" b="1" dirty="0"/>
              <a:t>3. </a:t>
            </a:r>
            <a:r>
              <a:rPr lang="en-GB" sz="2800" b="1" dirty="0" err="1"/>
              <a:t>ord</a:t>
            </a:r>
            <a:r>
              <a:rPr lang="en-GB" sz="2800" b="1" dirty="0"/>
              <a:t>() : </a:t>
            </a:r>
            <a:r>
              <a:rPr lang="en-GB" sz="2800" dirty="0"/>
              <a:t>This function is used to convert a </a:t>
            </a:r>
            <a:r>
              <a:rPr lang="en-GB" sz="2800" b="1" dirty="0"/>
              <a:t>character </a:t>
            </a:r>
            <a:endParaRPr lang="en-GB" sz="2800" b="1" dirty="0" smtClean="0"/>
          </a:p>
          <a:p>
            <a:r>
              <a:rPr lang="en-GB" sz="2800" b="1" dirty="0" smtClean="0"/>
              <a:t>to </a:t>
            </a:r>
            <a:r>
              <a:rPr lang="en-GB" sz="2800" b="1" dirty="0"/>
              <a:t>integer</a:t>
            </a:r>
            <a:r>
              <a:rPr lang="en-GB" sz="2800" b="1" dirty="0" smtClean="0"/>
              <a:t>.</a:t>
            </a:r>
          </a:p>
          <a:p>
            <a:r>
              <a:rPr lang="en-GB" sz="2500" dirty="0"/>
              <a:t/>
            </a:r>
            <a:br>
              <a:rPr lang="en-GB" sz="2500" dirty="0"/>
            </a:br>
            <a:endParaRPr lang="nb-NO" sz="2500" dirty="0"/>
          </a:p>
        </p:txBody>
      </p:sp>
    </p:spTree>
    <p:extLst>
      <p:ext uri="{BB962C8B-B14F-4D97-AF65-F5344CB8AC3E}">
        <p14:creationId xmlns:p14="http://schemas.microsoft.com/office/powerpoint/2010/main" val="124205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4</a:t>
            </a:r>
            <a:r>
              <a:rPr lang="en-GB" sz="2800" b="1" dirty="0"/>
              <a:t>. hex() : </a:t>
            </a:r>
            <a:r>
              <a:rPr lang="en-GB" sz="2800" dirty="0"/>
              <a:t>This function is to convert </a:t>
            </a:r>
            <a:r>
              <a:rPr lang="en-GB" sz="2800" b="1" dirty="0"/>
              <a:t>integer to </a:t>
            </a:r>
            <a:r>
              <a:rPr lang="en-GB" sz="2800" b="1" dirty="0" smtClean="0"/>
              <a:t>hexadecimal string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5. </a:t>
            </a:r>
            <a:r>
              <a:rPr lang="en-GB" sz="2800" b="1" dirty="0" err="1"/>
              <a:t>oct</a:t>
            </a:r>
            <a:r>
              <a:rPr lang="en-GB" sz="2800" b="1" dirty="0"/>
              <a:t>() : </a:t>
            </a:r>
            <a:r>
              <a:rPr lang="en-GB" sz="2800" dirty="0"/>
              <a:t>This function is to convert </a:t>
            </a:r>
            <a:r>
              <a:rPr lang="en-GB" sz="2800" b="1" dirty="0"/>
              <a:t>integer to octal </a:t>
            </a:r>
            <a:endParaRPr lang="en-GB" sz="2800" b="1" dirty="0" smtClean="0"/>
          </a:p>
          <a:p>
            <a:r>
              <a:rPr lang="en-GB" sz="2800" b="1" dirty="0" smtClean="0"/>
              <a:t>string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b="1" dirty="0"/>
              <a:t>6. tuple() : </a:t>
            </a:r>
            <a:r>
              <a:rPr lang="en-GB" sz="2800" dirty="0"/>
              <a:t>This function is used to </a:t>
            </a:r>
            <a:r>
              <a:rPr lang="en-GB" sz="2800" b="1" dirty="0"/>
              <a:t>convert to a tuple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7. set() : </a:t>
            </a:r>
            <a:r>
              <a:rPr lang="en-GB" sz="2800" dirty="0"/>
              <a:t>This function returns the </a:t>
            </a:r>
            <a:r>
              <a:rPr lang="en-GB" sz="2800" b="1" dirty="0"/>
              <a:t>type after </a:t>
            </a:r>
          </a:p>
          <a:p>
            <a:r>
              <a:rPr lang="en-GB" sz="2800" b="1" dirty="0" smtClean="0"/>
              <a:t>converting </a:t>
            </a:r>
            <a:r>
              <a:rPr lang="en-GB" sz="2800" b="1" dirty="0"/>
              <a:t>to set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endParaRPr lang="nb-NO" sz="2500" dirty="0"/>
          </a:p>
        </p:txBody>
      </p:sp>
    </p:spTree>
    <p:extLst>
      <p:ext uri="{BB962C8B-B14F-4D97-AF65-F5344CB8AC3E}">
        <p14:creationId xmlns:p14="http://schemas.microsoft.com/office/powerpoint/2010/main" val="357074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8</a:t>
            </a:r>
            <a:r>
              <a:rPr lang="en-GB" sz="2800" b="1" dirty="0"/>
              <a:t>. list() : </a:t>
            </a:r>
            <a:r>
              <a:rPr lang="en-GB" sz="2800" dirty="0"/>
              <a:t>This function is used to convert </a:t>
            </a:r>
            <a:r>
              <a:rPr lang="en-GB" sz="2800" b="1" dirty="0"/>
              <a:t>any data type to a list </a:t>
            </a:r>
            <a:r>
              <a:rPr lang="en-GB" sz="2800" b="1" dirty="0" smtClean="0"/>
              <a:t>type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b="1" dirty="0"/>
              <a:t>9. </a:t>
            </a:r>
            <a:r>
              <a:rPr lang="en-GB" sz="2800" b="1" dirty="0" err="1"/>
              <a:t>dict</a:t>
            </a:r>
            <a:r>
              <a:rPr lang="en-GB" sz="2800" b="1" dirty="0"/>
              <a:t>() : </a:t>
            </a:r>
            <a:r>
              <a:rPr lang="en-GB" sz="2800" dirty="0"/>
              <a:t>This function is used to </a:t>
            </a:r>
            <a:r>
              <a:rPr lang="en-GB" sz="2800" b="1" dirty="0"/>
              <a:t>convert a tuple of order </a:t>
            </a:r>
            <a:r>
              <a:rPr lang="en-GB" sz="2800" b="1" dirty="0" smtClean="0"/>
              <a:t>(</a:t>
            </a:r>
            <a:r>
              <a:rPr lang="en-GB" sz="2800" b="1" dirty="0" err="1"/>
              <a:t>key,value</a:t>
            </a:r>
            <a:r>
              <a:rPr lang="en-GB" sz="2800" b="1" dirty="0"/>
              <a:t>) into a dictionary</a:t>
            </a:r>
            <a:r>
              <a:rPr lang="en-GB" sz="2800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r>
              <a:rPr lang="en-GB" sz="2800" b="1" dirty="0"/>
              <a:t>10. </a:t>
            </a:r>
            <a:r>
              <a:rPr lang="en-GB" sz="2800" b="1" dirty="0" err="1"/>
              <a:t>str</a:t>
            </a:r>
            <a:r>
              <a:rPr lang="en-GB" sz="2800" b="1" dirty="0"/>
              <a:t>() : </a:t>
            </a:r>
            <a:r>
              <a:rPr lang="en-GB" sz="2800" dirty="0"/>
              <a:t>Used to </a:t>
            </a:r>
            <a:r>
              <a:rPr lang="en-GB" sz="2800" b="1" dirty="0"/>
              <a:t>convert integer into a string</a:t>
            </a:r>
            <a:r>
              <a:rPr lang="en-GB" sz="2800" b="1" dirty="0" smtClean="0"/>
              <a:t>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4769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Explicit </a:t>
            </a:r>
            <a:r>
              <a:rPr lang="en-US" dirty="0" smtClean="0"/>
              <a:t>Type </a:t>
            </a:r>
            <a:r>
              <a:rPr lang="en-US" dirty="0"/>
              <a:t>conversion functions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0122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11. complex(</a:t>
            </a:r>
            <a:r>
              <a:rPr lang="en-GB" sz="2800" b="1" dirty="0" err="1"/>
              <a:t>real,imag</a:t>
            </a:r>
            <a:r>
              <a:rPr lang="en-GB" sz="2800" b="1" dirty="0"/>
              <a:t>) : </a:t>
            </a:r>
            <a:r>
              <a:rPr lang="en-GB" sz="2800" dirty="0"/>
              <a:t>This function</a:t>
            </a:r>
            <a:r>
              <a:rPr lang="en-GB" sz="2800" b="1" dirty="0"/>
              <a:t> converts real numbers </a:t>
            </a:r>
            <a:r>
              <a:rPr lang="en-GB" sz="2800" b="1" dirty="0" smtClean="0"/>
              <a:t>to </a:t>
            </a:r>
            <a:r>
              <a:rPr lang="en-GB" sz="2800" b="1" dirty="0"/>
              <a:t>complex(</a:t>
            </a:r>
            <a:r>
              <a:rPr lang="en-GB" sz="2800" b="1" dirty="0" err="1"/>
              <a:t>real,imag</a:t>
            </a:r>
            <a:r>
              <a:rPr lang="en-GB" sz="2800" b="1" dirty="0"/>
              <a:t>) number.</a:t>
            </a:r>
          </a:p>
          <a:p>
            <a:endParaRPr lang="en-GB" sz="2800" b="1" dirty="0"/>
          </a:p>
          <a:p>
            <a:r>
              <a:rPr lang="en-GB" sz="2800" b="1" dirty="0"/>
              <a:t>12. </a:t>
            </a:r>
            <a:r>
              <a:rPr lang="en-GB" sz="2800" b="1" dirty="0" err="1"/>
              <a:t>chr</a:t>
            </a:r>
            <a:r>
              <a:rPr lang="en-GB" sz="2800" b="1" dirty="0"/>
              <a:t>(number): </a:t>
            </a:r>
            <a:r>
              <a:rPr lang="en-GB" sz="2800" dirty="0"/>
              <a:t>This function</a:t>
            </a:r>
            <a:r>
              <a:rPr lang="en-GB" sz="2800" b="1" dirty="0"/>
              <a:t> converts number to </a:t>
            </a:r>
            <a:endParaRPr lang="en-GB" sz="2800" b="1" dirty="0" smtClean="0"/>
          </a:p>
          <a:p>
            <a:r>
              <a:rPr lang="en-GB" sz="2800" b="1" dirty="0" smtClean="0"/>
              <a:t>its </a:t>
            </a:r>
            <a:r>
              <a:rPr lang="en-GB" sz="2800" b="1" dirty="0"/>
              <a:t>corresponding ASCII character.</a:t>
            </a:r>
            <a:r>
              <a:rPr lang="en-GB" sz="2800" dirty="0"/>
              <a:t> 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3311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4420</TotalTime>
  <Words>1395</Words>
  <Application>Microsoft Office PowerPoint</Application>
  <PresentationFormat>On-screen Show (16:9)</PresentationFormat>
  <Paragraphs>361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209</cp:revision>
  <dcterms:created xsi:type="dcterms:W3CDTF">2016-12-05T23:26:54Z</dcterms:created>
  <dcterms:modified xsi:type="dcterms:W3CDTF">2022-11-20T11:19:31Z</dcterms:modified>
</cp:coreProperties>
</file>